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2" r:id="rId2"/>
    <p:sldId id="301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87" r:id="rId16"/>
    <p:sldId id="277" r:id="rId17"/>
    <p:sldId id="278" r:id="rId18"/>
    <p:sldId id="280" r:id="rId19"/>
    <p:sldId id="281" r:id="rId20"/>
    <p:sldId id="282" r:id="rId21"/>
    <p:sldId id="284" r:id="rId22"/>
    <p:sldId id="292" r:id="rId23"/>
    <p:sldId id="291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6" autoAdjust="0"/>
    <p:restoredTop sz="94660"/>
  </p:normalViewPr>
  <p:slideViewPr>
    <p:cSldViewPr>
      <p:cViewPr>
        <p:scale>
          <a:sx n="77" d="100"/>
          <a:sy n="77" d="100"/>
        </p:scale>
        <p:origin x="-135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BBE09-EC77-CB41-B9BD-DDB97768B154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B8C6-AD57-7346-AB36-9976B6B6D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42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1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47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79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97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16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30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9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5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42992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157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33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21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3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04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26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54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84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Software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Requirements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13576" cy="18288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                                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BY: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Arvind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Sharma</a:t>
            </a:r>
          </a:p>
        </p:txBody>
      </p:sp>
    </p:spTree>
    <p:extLst>
      <p:ext uri="{BB962C8B-B14F-4D97-AF65-F5344CB8AC3E}">
        <p14:creationId xmlns:p14="http://schemas.microsoft.com/office/powerpoint/2010/main" val="20462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Requirements imprecision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Problems arise when requirements are not precisely stated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Ambiguous requirements may be interpreted in different ways by developers and users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Consider the term ‘appropriate viewers’</a:t>
            </a:r>
          </a:p>
          <a:p>
            <a:pPr lvl="1" algn="just"/>
            <a:r>
              <a:rPr lang="en-GB" sz="2000" dirty="0">
                <a:latin typeface="Arial" pitchFamily="34" charset="0"/>
                <a:cs typeface="Arial" pitchFamily="34" charset="0"/>
              </a:rPr>
              <a:t>User intention - special purpose viewer for each different document type</a:t>
            </a:r>
          </a:p>
          <a:p>
            <a:pPr lvl="1" algn="just"/>
            <a:r>
              <a:rPr lang="en-GB" sz="2000" dirty="0">
                <a:latin typeface="Arial" pitchFamily="34" charset="0"/>
                <a:cs typeface="Arial" pitchFamily="34" charset="0"/>
              </a:rPr>
              <a:t>Developer interpretation - Provide a text viewer that shows the contents of the document</a:t>
            </a:r>
          </a:p>
          <a:p>
            <a:pPr marL="0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Non-functional requirements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Define system properties and constraints e.g. reliability, response time and storage requirements. Constraints are I/O device capability, system representations, etc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Process requirements may also be specified mandating a particular CASE system, programming language or development method</a:t>
            </a:r>
          </a:p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Non-functional requirements may be more critical than functional requirements. If these are not met, the system is useless</a:t>
            </a:r>
          </a:p>
          <a:p>
            <a:pPr marL="0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Non-functional classifications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Product requirements</a:t>
            </a:r>
          </a:p>
          <a:p>
            <a:pPr lvl="1" algn="just">
              <a:lnSpc>
                <a:spcPct val="9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Requirements which specify that the delivered product must behave in a particular way e.g. execution speed, reliability, etc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Organisational requirements</a:t>
            </a:r>
          </a:p>
          <a:p>
            <a:pPr lvl="1" algn="just">
              <a:lnSpc>
                <a:spcPct val="9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Requirements which are a consequence of organisational policies and procedures e.g. process standards used, implementation requirements, etc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External requirements</a:t>
            </a:r>
          </a:p>
          <a:p>
            <a:pPr lvl="1" algn="just">
              <a:lnSpc>
                <a:spcPct val="9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Requirements which arise from factors which are external to the system and its development process e.g. interoperability requirements, legislative requirements, etc.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Non-functional</a:t>
            </a:r>
            <a:r>
              <a:rPr lang="en-GB" dirty="0">
                <a:latin typeface="Arial" pitchFamily="34" charset="0"/>
                <a:cs typeface="Arial" pitchFamily="34" charset="0"/>
              </a:rPr>
              <a:t> requirement types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2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Goals and requirements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05000"/>
            <a:ext cx="7924800" cy="4419600"/>
          </a:xfrm>
        </p:spPr>
        <p:txBody>
          <a:bodyPr/>
          <a:lstStyle/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Non-functional requirements may be very difficult to state precisely and imprecise requirements may be difficult to verify. 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Goal</a:t>
            </a:r>
          </a:p>
          <a:p>
            <a:pPr lvl="1" algn="just"/>
            <a:r>
              <a:rPr lang="en-GB" sz="1800" dirty="0">
                <a:latin typeface="Arial" pitchFamily="34" charset="0"/>
                <a:cs typeface="Arial" pitchFamily="34" charset="0"/>
              </a:rPr>
              <a:t>A general intention of the user such as ease of use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Verifiable non-functional requirement</a:t>
            </a:r>
          </a:p>
          <a:p>
            <a:pPr lvl="1" algn="just"/>
            <a:r>
              <a:rPr lang="en-GB" sz="1800" dirty="0">
                <a:latin typeface="Arial" pitchFamily="34" charset="0"/>
                <a:cs typeface="Arial" pitchFamily="34" charset="0"/>
              </a:rPr>
              <a:t>A statement using some measure that can be objectively tested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Goals are helpful to developers as they convey the intentions of the system users</a:t>
            </a:r>
          </a:p>
          <a:p>
            <a:pPr marL="0" indent="0" algn="just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A system goal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GB" sz="2400" dirty="0">
                <a:latin typeface="Arial" pitchFamily="34" charset="0"/>
                <a:cs typeface="Arial" pitchFamily="34" charset="0"/>
              </a:rPr>
              <a:t>The system should be easy to use by experienced controllers and should be organised in such a way that user errors are minimised.</a:t>
            </a:r>
          </a:p>
          <a:p>
            <a:pPr algn="just">
              <a:spcBef>
                <a:spcPts val="600"/>
              </a:spcBef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A verifiable non-functional requirement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GB" sz="2400" dirty="0">
                <a:latin typeface="Arial" pitchFamily="34" charset="0"/>
                <a:cs typeface="Arial" pitchFamily="34" charset="0"/>
              </a:rPr>
              <a:t>Experienced controllers shall be able to use all the system functions after a total of two hours training. After this training, the average number of errors made by experienced users shall not exceed two per day.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Requirements measures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902978"/>
              </p:ext>
            </p:extLst>
          </p:nvPr>
        </p:nvGraphicFramePr>
        <p:xfrm>
          <a:off x="533400" y="2209800"/>
          <a:ext cx="8153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4" imgW="3784600" imgH="2667000" progId="Word.Document.8">
                  <p:embed/>
                </p:oleObj>
              </mc:Choice>
              <mc:Fallback>
                <p:oleObj name="Document" r:id="rId4" imgW="3784600" imgH="26670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8153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8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Domain requirements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33600"/>
            <a:ext cx="7848600" cy="3810000"/>
          </a:xfrm>
        </p:spPr>
        <p:txBody>
          <a:bodyPr/>
          <a:lstStyle/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Derived from the application domain and describe system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characteristics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and features that reflect the domain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May be new functional requirements, constraints on existing requirements or define specific computations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If domain requirements are not satisfied, the system may be unworkable</a:t>
            </a: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Domain requirements problems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 smtClean="0">
                <a:latin typeface="Arial" pitchFamily="34" charset="0"/>
                <a:cs typeface="Arial" pitchFamily="34" charset="0"/>
              </a:rPr>
              <a:t>Understand ability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GB" sz="2400" dirty="0">
                <a:latin typeface="Arial" pitchFamily="34" charset="0"/>
                <a:cs typeface="Arial" pitchFamily="34" charset="0"/>
              </a:rPr>
              <a:t>Requirements are expressed in the language of the application domain</a:t>
            </a:r>
          </a:p>
          <a:p>
            <a:pPr lvl="1" algn="just"/>
            <a:r>
              <a:rPr lang="en-GB" sz="2400" dirty="0">
                <a:latin typeface="Arial" pitchFamily="34" charset="0"/>
                <a:cs typeface="Arial" pitchFamily="34" charset="0"/>
              </a:rPr>
              <a:t>This is often not understood by software engineers developing the system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Implicitness</a:t>
            </a:r>
          </a:p>
          <a:p>
            <a:pPr lvl="1" algn="just"/>
            <a:r>
              <a:rPr lang="en-GB" sz="2400" dirty="0">
                <a:latin typeface="Arial" pitchFamily="34" charset="0"/>
                <a:cs typeface="Arial" pitchFamily="34" charset="0"/>
              </a:rPr>
              <a:t>Domain specialists understand the area so well that they do not think of making the domain requirements explicit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User requirements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048000"/>
          </a:xfrm>
        </p:spPr>
        <p:txBody>
          <a:bodyPr/>
          <a:lstStyle/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Should describe functional and non-functional requirements so that they are understandable by system users who don’t have detailed technical knowledge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User requirements are defined using natural language, tables and diagrams</a:t>
            </a:r>
          </a:p>
          <a:p>
            <a:pPr marL="0" indent="0" algn="just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Topics covered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02624" cy="2189584"/>
          </a:xfrm>
        </p:spPr>
        <p:txBody>
          <a:bodyPr/>
          <a:lstStyle/>
          <a:p>
            <a:r>
              <a:rPr lang="en-GB" sz="2400" dirty="0"/>
              <a:t>Functional and non-functional requirements</a:t>
            </a:r>
          </a:p>
          <a:p>
            <a:r>
              <a:rPr lang="en-GB" sz="2400" dirty="0"/>
              <a:t>User requirements</a:t>
            </a:r>
          </a:p>
          <a:p>
            <a:r>
              <a:rPr lang="en-GB" sz="2400" dirty="0"/>
              <a:t>System requirements</a:t>
            </a:r>
          </a:p>
          <a:p>
            <a:r>
              <a:rPr lang="en-GB" sz="2400" dirty="0"/>
              <a:t>The software requirements document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Problems with natural language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00400"/>
          </a:xfrm>
        </p:spPr>
        <p:txBody>
          <a:bodyPr/>
          <a:lstStyle/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Lack of clarity </a:t>
            </a:r>
          </a:p>
          <a:p>
            <a:pPr lvl="1" algn="just"/>
            <a:r>
              <a:rPr lang="en-GB" sz="1800" dirty="0">
                <a:latin typeface="Arial" pitchFamily="34" charset="0"/>
                <a:cs typeface="Arial" pitchFamily="34" charset="0"/>
              </a:rPr>
              <a:t>Precision is difficult without making the document difficult to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read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Requirements confusion</a:t>
            </a:r>
          </a:p>
          <a:p>
            <a:pPr lvl="1" algn="just"/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Functional and non-functional requirements tend to be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mixed-up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Requirements amalgamation</a:t>
            </a:r>
          </a:p>
          <a:p>
            <a:pPr lvl="1" algn="just"/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Several different requirements may be expressed together</a:t>
            </a:r>
          </a:p>
          <a:p>
            <a:pPr marL="0" indent="0" algn="just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System requirements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057400"/>
            <a:ext cx="8077200" cy="2743200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More detailed specifications of user requirements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Serve as a basis for designing the system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May be used as part of the system contract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System requirements may be expressed using system models.</a:t>
            </a:r>
          </a:p>
          <a:p>
            <a:pPr marL="0" indent="0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The requirements document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267200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The requirements document is the official statement of what is required of the system developers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Should include both a definition and a specification of requirements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It is NOT a design document. As far as possible, it should set of WHAT the system should do rather than HOW it should do it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Users of a requirements document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5.15 Req-doc-users.eps                                         00002F3DDocs                           B1931E2B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63750"/>
            <a:ext cx="5943600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6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Key points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Requirements set out what the system should do and define constraints on its operation and implementation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Functional requirements set out services the system should provide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Non-functional requirements constrain the system being developed or the development process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User requirements are high-level statements of what the system should do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1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Objectives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951584"/>
          </a:xfrm>
        </p:spPr>
        <p:txBody>
          <a:bodyPr/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To introduce the concepts of user and system requirements</a:t>
            </a: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To describe functional and non-functional requirements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explain how software requirements may be organised in a requirements document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13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What is a requirement?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81200"/>
            <a:ext cx="8007424" cy="3276600"/>
          </a:xfrm>
        </p:spPr>
        <p:txBody>
          <a:bodyPr/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A requirement is a statement about an intended product that specifies what it should do or how it should perform.</a:t>
            </a:r>
          </a:p>
          <a:p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Goal: To make as specific,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unambiguous,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and clear as possible</a:t>
            </a:r>
            <a:r>
              <a:rPr lang="en-US" altLang="zh-CN" sz="2800" dirty="0"/>
              <a:t>. 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5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Types of requirement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User requirements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Statements in natural language plus diagrams of the services the system provides and its operational constraints. Written for customers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System requirements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A structured document setting out detailed descriptions of the system services. Written as a contract between client and contractor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Software specification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A detailed software description which can serve as a basis for a design or implementation. Written for developers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Requirements readers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 descr="5.2 Req-readers.eps                                            00002F3DDocs                           B1931E2B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55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Functional and non-functional requirements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05000"/>
            <a:ext cx="8305800" cy="4267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Functional requirements</a:t>
            </a:r>
          </a:p>
          <a:p>
            <a:pPr lvl="1" algn="just">
              <a:lnSpc>
                <a:spcPct val="9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Statements of services the system should provide, how the system should react to particular inputs and how the system should behave in particular situations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Non-functional requirements</a:t>
            </a:r>
          </a:p>
          <a:p>
            <a:pPr lvl="1" algn="just">
              <a:lnSpc>
                <a:spcPct val="9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constraints on the services or functions offered by the system such as timing constraints, constraints on the development process, standards,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Domain requirements</a:t>
            </a:r>
          </a:p>
          <a:p>
            <a:pPr lvl="1" algn="just">
              <a:lnSpc>
                <a:spcPct val="9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Requirements that come from the application domain of the system and that reflect characteristics of that domain</a:t>
            </a:r>
          </a:p>
          <a:p>
            <a:pPr marL="0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048000"/>
          </a:xfrm>
        </p:spPr>
        <p:txBody>
          <a:bodyPr/>
          <a:lstStyle/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Describe functionality or system services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Depend on the type of software, expected users and the type of system where the software is used</a:t>
            </a:r>
          </a:p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Functional user requirements may be high-level statements of what the system should do but functional system requirements should describe the system services in detail</a:t>
            </a:r>
          </a:p>
          <a:p>
            <a:pPr marL="0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Requirements precision, </a:t>
            </a:r>
            <a:r>
              <a:rPr lang="en-GB" sz="3600" dirty="0" smtClean="0">
                <a:latin typeface="Arial" pitchFamily="34" charset="0"/>
                <a:cs typeface="Arial" pitchFamily="34" charset="0"/>
              </a:rPr>
              <a:t>completeness,and 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consistency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33600"/>
            <a:ext cx="8001000" cy="4114800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In principle requirements should be precise, complete, and consistent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Precise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They should state </a:t>
            </a:r>
            <a:r>
              <a:rPr lang="en-GB" sz="1800" i="1" dirty="0">
                <a:latin typeface="Arial" pitchFamily="34" charset="0"/>
                <a:cs typeface="Arial" pitchFamily="34" charset="0"/>
              </a:rPr>
              <a:t>exactly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what is desired of the system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Complete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They should include descriptions of all facilities required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Consistent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There should be no conflicts or contradictions in the descriptions of the system facilities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In practice, it is very difficult to produce a complete and consistent requirements document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1010</Words>
  <Application>Microsoft Office PowerPoint</Application>
  <PresentationFormat>On-screen Show (4:3)</PresentationFormat>
  <Paragraphs>136</Paragraphs>
  <Slides>24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Presentation1</vt:lpstr>
      <vt:lpstr>Document</vt:lpstr>
      <vt:lpstr>Software Requirements </vt:lpstr>
      <vt:lpstr>Topics covered</vt:lpstr>
      <vt:lpstr>Objectives</vt:lpstr>
      <vt:lpstr>What is a requirement?</vt:lpstr>
      <vt:lpstr>Types of requirement</vt:lpstr>
      <vt:lpstr>Requirements readers</vt:lpstr>
      <vt:lpstr>Functional and non-functional requirements</vt:lpstr>
      <vt:lpstr>Functional requirements</vt:lpstr>
      <vt:lpstr>Requirements precision, completeness,and consistency</vt:lpstr>
      <vt:lpstr>Requirements imprecision</vt:lpstr>
      <vt:lpstr>Non-functional requirements</vt:lpstr>
      <vt:lpstr>Non-functional classifications</vt:lpstr>
      <vt:lpstr>Non-functional requirement types</vt:lpstr>
      <vt:lpstr>Goals and requirements</vt:lpstr>
      <vt:lpstr>Examples</vt:lpstr>
      <vt:lpstr>Requirements measures</vt:lpstr>
      <vt:lpstr>Domain requirements</vt:lpstr>
      <vt:lpstr>Domain requirements problems</vt:lpstr>
      <vt:lpstr>User requirements</vt:lpstr>
      <vt:lpstr>Problems with natural language</vt:lpstr>
      <vt:lpstr>System requirements</vt:lpstr>
      <vt:lpstr>The requirements document</vt:lpstr>
      <vt:lpstr>Users of a requirements document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Arvind Vashishtha</cp:lastModifiedBy>
  <cp:revision>102</cp:revision>
  <dcterms:created xsi:type="dcterms:W3CDTF">2006-08-16T00:00:00Z</dcterms:created>
  <dcterms:modified xsi:type="dcterms:W3CDTF">2019-07-11T09:16:55Z</dcterms:modified>
</cp:coreProperties>
</file>