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7" r:id="rId20"/>
    <p:sldId id="408" r:id="rId21"/>
    <p:sldId id="409" r:id="rId22"/>
    <p:sldId id="411" r:id="rId23"/>
    <p:sldId id="413" r:id="rId24"/>
    <p:sldId id="414" r:id="rId25"/>
    <p:sldId id="4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B113-0796-4EA7-9330-50BE90CE1F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FDECAC-9866-4F59-B9F2-963E55BA2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7915E-969D-4AC3-96F1-C50210B489BA}"/>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5" name="Footer Placeholder 4">
            <a:extLst>
              <a:ext uri="{FF2B5EF4-FFF2-40B4-BE49-F238E27FC236}">
                <a16:creationId xmlns:a16="http://schemas.microsoft.com/office/drawing/2014/main" id="{3BE5E08A-F8C9-4E56-8BA2-6626B24CD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A9EB1-F70B-45B5-BA00-C67CD8367873}"/>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337737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305E-CAA0-41A3-A989-A58D2D6081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EF9C92-758C-4006-BF04-7FC438381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48430-68E7-49C7-B687-CEC10673B455}"/>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5" name="Footer Placeholder 4">
            <a:extLst>
              <a:ext uri="{FF2B5EF4-FFF2-40B4-BE49-F238E27FC236}">
                <a16:creationId xmlns:a16="http://schemas.microsoft.com/office/drawing/2014/main" id="{B03C436C-D6D8-4412-9E75-CF310D5A5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F5F64C-C9BC-42C4-A5FB-88ADFA210A92}"/>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312093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D6136A-FF2D-4DE3-90CC-A20721632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7BFE1F-214A-4B10-98B5-2502802C2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A41AC-9F90-4599-B1BF-7435F8FAAA43}"/>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5" name="Footer Placeholder 4">
            <a:extLst>
              <a:ext uri="{FF2B5EF4-FFF2-40B4-BE49-F238E27FC236}">
                <a16:creationId xmlns:a16="http://schemas.microsoft.com/office/drawing/2014/main" id="{17EBFC88-BF5A-450A-8686-4365C2AB3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13181-D80C-4F2A-9BA5-09D335131A51}"/>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19903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910B-DFC6-451E-ADE1-38184A6782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BB243C-BD8A-4E6E-9FBD-0F79A1DFC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1ADCF-A7DC-4513-85EC-EFD91A43B4F5}"/>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5" name="Footer Placeholder 4">
            <a:extLst>
              <a:ext uri="{FF2B5EF4-FFF2-40B4-BE49-F238E27FC236}">
                <a16:creationId xmlns:a16="http://schemas.microsoft.com/office/drawing/2014/main" id="{94DC75CB-3E11-40D7-BDD2-35C33C2EC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26050-05D3-4F47-9B0D-F88340927627}"/>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383252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0225-421F-4595-AAE6-741A75499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314047-0F79-4DB7-8593-F41120779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0552F2-897D-456C-A8A0-CECA45D80FE5}"/>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5" name="Footer Placeholder 4">
            <a:extLst>
              <a:ext uri="{FF2B5EF4-FFF2-40B4-BE49-F238E27FC236}">
                <a16:creationId xmlns:a16="http://schemas.microsoft.com/office/drawing/2014/main" id="{A6947204-73B3-48B3-BA8E-42A1143A6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1F032-A7E3-4762-B2C5-3E66E168EB27}"/>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16132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157D-01A6-4037-BFD2-F0FFC94E2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065514-BB85-43E5-98EB-C34EBE1C5D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94D3FB-2C9D-4200-AC0B-7E6DD31B5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657F2E-895D-42F5-83B9-6C56B546CDAE}"/>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6" name="Footer Placeholder 5">
            <a:extLst>
              <a:ext uri="{FF2B5EF4-FFF2-40B4-BE49-F238E27FC236}">
                <a16:creationId xmlns:a16="http://schemas.microsoft.com/office/drawing/2014/main" id="{56FEEA0F-7B09-4BF2-BA22-20A7DEBC03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9C6DB-F7B4-41E0-AC8E-D3CC9CC0F1ED}"/>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2628680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1236-1BA1-44C5-AE1D-6BABC28FA2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7E42D-91C9-4ABA-BDA3-994E5B1DB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590143-1C42-464B-9181-776DA5D0E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FE356B-7F16-4078-8861-BFC5CA073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F16B5C-F6F2-46D7-AAAA-E89EDC9F4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B57C22-9DC7-4A2D-97A6-DFCD3CAA8E3E}"/>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8" name="Footer Placeholder 7">
            <a:extLst>
              <a:ext uri="{FF2B5EF4-FFF2-40B4-BE49-F238E27FC236}">
                <a16:creationId xmlns:a16="http://schemas.microsoft.com/office/drawing/2014/main" id="{EE4E9877-BCFA-458A-B696-3C3B8D0439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C01DAA-30E2-4290-8AD5-2B9E453CA783}"/>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238362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425A-940F-484D-B0A0-75474E432E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DBE442-A767-460A-BA60-144C55227B79}"/>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4" name="Footer Placeholder 3">
            <a:extLst>
              <a:ext uri="{FF2B5EF4-FFF2-40B4-BE49-F238E27FC236}">
                <a16:creationId xmlns:a16="http://schemas.microsoft.com/office/drawing/2014/main" id="{FBC53846-4E99-43DA-B38B-92515C45C1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EC4A3-FA8C-482F-95AA-9FE7A3ADD719}"/>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94662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19FC53-D3B0-4C2D-805D-84EBAA82D125}"/>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3" name="Footer Placeholder 2">
            <a:extLst>
              <a:ext uri="{FF2B5EF4-FFF2-40B4-BE49-F238E27FC236}">
                <a16:creationId xmlns:a16="http://schemas.microsoft.com/office/drawing/2014/main" id="{AB424F88-B5D0-43E5-8AE2-722C0B417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04D896-6CFA-4D71-A110-FFD693B97300}"/>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14821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1281-BD98-47BC-AE29-A656FFC8C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3316A2-0F4F-47B8-AE32-A8B3E0FFF7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C8C712-94A8-4AB2-803B-68891C730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4C963-F263-41ED-8CA0-C2F32CCE4E82}"/>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6" name="Footer Placeholder 5">
            <a:extLst>
              <a:ext uri="{FF2B5EF4-FFF2-40B4-BE49-F238E27FC236}">
                <a16:creationId xmlns:a16="http://schemas.microsoft.com/office/drawing/2014/main" id="{89812E9A-703F-4C8E-922D-6A6E638A93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4694B5-BBBE-4A8A-B94B-50C73A4CABB5}"/>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332361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C96B-C9A5-4191-810A-7DC2ACE76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EC1FF3-F34D-477F-888B-8DEE6EDC8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D091B-64BA-4A0C-803B-9678614BB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1114F-AA0B-497A-A51B-F08CAA557D8E}"/>
              </a:ext>
            </a:extLst>
          </p:cNvPr>
          <p:cNvSpPr>
            <a:spLocks noGrp="1"/>
          </p:cNvSpPr>
          <p:nvPr>
            <p:ph type="dt" sz="half" idx="10"/>
          </p:nvPr>
        </p:nvSpPr>
        <p:spPr/>
        <p:txBody>
          <a:bodyPr/>
          <a:lstStyle/>
          <a:p>
            <a:fld id="{8AE0EBCC-CD21-4DF9-B571-00DAA90F01E0}" type="datetimeFigureOut">
              <a:rPr lang="en-IN" smtClean="0"/>
              <a:t>22-08-2019</a:t>
            </a:fld>
            <a:endParaRPr lang="en-IN"/>
          </a:p>
        </p:txBody>
      </p:sp>
      <p:sp>
        <p:nvSpPr>
          <p:cNvPr id="6" name="Footer Placeholder 5">
            <a:extLst>
              <a:ext uri="{FF2B5EF4-FFF2-40B4-BE49-F238E27FC236}">
                <a16:creationId xmlns:a16="http://schemas.microsoft.com/office/drawing/2014/main" id="{97CB6DCF-534E-4C7E-9539-A6176B4EB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BA183F-21C7-4D9C-A7A6-4EB18B238830}"/>
              </a:ext>
            </a:extLst>
          </p:cNvPr>
          <p:cNvSpPr>
            <a:spLocks noGrp="1"/>
          </p:cNvSpPr>
          <p:nvPr>
            <p:ph type="sldNum" sz="quarter" idx="12"/>
          </p:nvPr>
        </p:nvSpPr>
        <p:spPr/>
        <p:txBody>
          <a:bodyPr/>
          <a:lstStyle/>
          <a:p>
            <a:fld id="{F6031AFA-8C48-4908-A3D7-E4FA31CC4FC7}" type="slidenum">
              <a:rPr lang="en-IN" smtClean="0"/>
              <a:t>‹#›</a:t>
            </a:fld>
            <a:endParaRPr lang="en-IN"/>
          </a:p>
        </p:txBody>
      </p:sp>
    </p:spTree>
    <p:extLst>
      <p:ext uri="{BB962C8B-B14F-4D97-AF65-F5344CB8AC3E}">
        <p14:creationId xmlns:p14="http://schemas.microsoft.com/office/powerpoint/2010/main" val="348850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BD9C-BEA8-448F-A47A-B3EF49B0B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7B89D4-52DC-474F-953E-61669C7F93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CB1D-4FEB-432F-91F9-6FCE663CB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0EBCC-CD21-4DF9-B571-00DAA90F01E0}" type="datetimeFigureOut">
              <a:rPr lang="en-IN" smtClean="0"/>
              <a:t>22-08-2019</a:t>
            </a:fld>
            <a:endParaRPr lang="en-IN"/>
          </a:p>
        </p:txBody>
      </p:sp>
      <p:sp>
        <p:nvSpPr>
          <p:cNvPr id="5" name="Footer Placeholder 4">
            <a:extLst>
              <a:ext uri="{FF2B5EF4-FFF2-40B4-BE49-F238E27FC236}">
                <a16:creationId xmlns:a16="http://schemas.microsoft.com/office/drawing/2014/main" id="{21A859CA-506B-49A8-8D77-1866D3EAE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DDC885-3209-4C66-BE3D-793F43C84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31AFA-8C48-4908-A3D7-E4FA31CC4FC7}" type="slidenum">
              <a:rPr lang="en-IN" smtClean="0"/>
              <a:t>‹#›</a:t>
            </a:fld>
            <a:endParaRPr lang="en-IN"/>
          </a:p>
        </p:txBody>
      </p:sp>
    </p:spTree>
    <p:extLst>
      <p:ext uri="{BB962C8B-B14F-4D97-AF65-F5344CB8AC3E}">
        <p14:creationId xmlns:p14="http://schemas.microsoft.com/office/powerpoint/2010/main" val="306590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EC06-6051-4846-B713-CDA06E6B56B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4795E2B-0961-4A8B-9A56-923CCE54E1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501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371600"/>
            <a:ext cx="8382000" cy="5181600"/>
          </a:xfrm>
        </p:spPr>
        <p:txBody>
          <a:bodyPr>
            <a:normAutofit fontScale="92500" lnSpcReduction="10000"/>
          </a:bodyPr>
          <a:lstStyle/>
          <a:p>
            <a:pPr algn="just"/>
            <a:r>
              <a:rPr lang="en-US" sz="2800" dirty="0"/>
              <a:t>Ordinarily, the lifetime of the counter variable, </a:t>
            </a:r>
            <a:r>
              <a:rPr lang="en-US" sz="2800" dirty="0" err="1"/>
              <a:t>ctr</a:t>
            </a:r>
            <a:r>
              <a:rPr lang="en-US" sz="2800" dirty="0"/>
              <a:t>, is limited to the duration that the Click event procedure runs. </a:t>
            </a:r>
          </a:p>
          <a:p>
            <a:pPr algn="just"/>
            <a:endParaRPr lang="en-US" sz="2800" dirty="0"/>
          </a:p>
          <a:p>
            <a:pPr algn="just"/>
            <a:r>
              <a:rPr lang="en-US" sz="2800" dirty="0"/>
              <a:t>Declaring it as static, however, causes it to exist throughout the lifetime of the application. </a:t>
            </a:r>
          </a:p>
          <a:p>
            <a:pPr algn="just"/>
            <a:endParaRPr lang="en-US" sz="2800" dirty="0"/>
          </a:p>
          <a:p>
            <a:pPr algn="just"/>
            <a:r>
              <a:rPr lang="en-US" sz="2800" dirty="0"/>
              <a:t>Hence, it can track the total number of times the button is clicked since the application started.</a:t>
            </a:r>
          </a:p>
          <a:p>
            <a:pPr algn="just"/>
            <a:endParaRPr lang="en-US" sz="2800" dirty="0"/>
          </a:p>
          <a:p>
            <a:pPr algn="just"/>
            <a:r>
              <a:rPr lang="en-US" sz="2800" dirty="0"/>
              <a:t>Note that the Static variable declaration, which also initializes the variable </a:t>
            </a:r>
            <a:r>
              <a:rPr lang="en-US" sz="2800" dirty="0" err="1"/>
              <a:t>ctr</a:t>
            </a:r>
            <a:r>
              <a:rPr lang="en-US" sz="2800" dirty="0"/>
              <a:t> to a value of 1, is </a:t>
            </a:r>
            <a:r>
              <a:rPr lang="en-US" sz="2800" b="1" dirty="0"/>
              <a:t>executed only once</a:t>
            </a:r>
            <a:r>
              <a:rPr lang="en-US" sz="2800" dirty="0"/>
              <a:t>. We do not need to be concerned that the value of </a:t>
            </a:r>
            <a:r>
              <a:rPr lang="en-US" sz="2800" dirty="0" err="1"/>
              <a:t>ctr</a:t>
            </a:r>
            <a:r>
              <a:rPr lang="en-US" sz="2800" dirty="0"/>
              <a:t> will be reset to 1 each time the event procedure executes.</a:t>
            </a:r>
          </a:p>
          <a:p>
            <a:endParaRPr lang="en-US" dirty="0"/>
          </a:p>
        </p:txBody>
      </p:sp>
      <p:pic>
        <p:nvPicPr>
          <p:cNvPr id="4" name="Picture 2" descr="Image result for cdac logo">
            <a:extLst>
              <a:ext uri="{FF2B5EF4-FFF2-40B4-BE49-F238E27FC236}">
                <a16:creationId xmlns:a16="http://schemas.microsoft.com/office/drawing/2014/main" id="{FE2D9AD6-BCC2-4F54-87D3-4D31A404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37F919-36A2-47D9-9BD1-FD549CFE195D}"/>
              </a:ext>
            </a:extLst>
          </p:cNvPr>
          <p:cNvSpPr>
            <a:spLocks noGrp="1"/>
          </p:cNvSpPr>
          <p:nvPr>
            <p:ph type="dt" sz="half" idx="10"/>
          </p:nvPr>
        </p:nvSpPr>
        <p:spPr/>
        <p:txBody>
          <a:bodyPr/>
          <a:lstStyle/>
          <a:p>
            <a:fld id="{403C0F57-CF76-4B2B-8008-8CADD8A1BCD1}"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0D1865DD-A9D9-4A96-96E5-019FE6467A7B}"/>
              </a:ext>
            </a:extLst>
          </p:cNvPr>
          <p:cNvSpPr>
            <a:spLocks noGrp="1"/>
          </p:cNvSpPr>
          <p:nvPr>
            <p:ph type="sldNum" sz="quarter" idx="12"/>
          </p:nvPr>
        </p:nvSpPr>
        <p:spPr/>
        <p:txBody>
          <a:bodyPr/>
          <a:lstStyle/>
          <a:p>
            <a:fld id="{82226BAD-568B-455F-BFCB-DD8158464E38}" type="slidenum">
              <a:rPr lang="en-US" smtClean="0"/>
              <a:pPr/>
              <a:t>10</a:t>
            </a:fld>
            <a:endParaRPr lang="en-US"/>
          </a:p>
        </p:txBody>
      </p:sp>
    </p:spTree>
    <p:extLst>
      <p:ext uri="{BB962C8B-B14F-4D97-AF65-F5344CB8AC3E}">
        <p14:creationId xmlns:p14="http://schemas.microsoft.com/office/powerpoint/2010/main" val="25444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143250" y="365127"/>
            <a:ext cx="5924550" cy="1158874"/>
          </a:xfrm>
        </p:spPr>
        <p:txBody>
          <a:bodyPr>
            <a:normAutofit fontScale="90000"/>
          </a:bodyPr>
          <a:lstStyle/>
          <a:p>
            <a:pPr algn="ctr" eaLnBrk="1" hangingPunct="1"/>
            <a:r>
              <a:rPr lang="en-US" b="1" dirty="0"/>
              <a:t>BASIC OPERATORS IN VB.NET</a:t>
            </a:r>
            <a:endParaRPr lang="en-US" dirty="0"/>
          </a:p>
        </p:txBody>
      </p:sp>
      <p:sp>
        <p:nvSpPr>
          <p:cNvPr id="3" name="Content Placeholder 2"/>
          <p:cNvSpPr>
            <a:spLocks noGrp="1"/>
          </p:cNvSpPr>
          <p:nvPr>
            <p:ph idx="1"/>
          </p:nvPr>
        </p:nvSpPr>
        <p:spPr>
          <a:xfrm>
            <a:off x="1981200" y="1524001"/>
            <a:ext cx="8229600" cy="4724399"/>
          </a:xfrm>
        </p:spPr>
        <p:txBody>
          <a:bodyPr rtlCol="0">
            <a:normAutofit lnSpcReduction="10000"/>
          </a:bodyPr>
          <a:lstStyle/>
          <a:p>
            <a:pPr algn="just">
              <a:buFont typeface="Arial" pitchFamily="34" charset="0"/>
              <a:buChar char="•"/>
              <a:defRPr/>
            </a:pPr>
            <a:r>
              <a:rPr lang="en-US" sz="3200" dirty="0"/>
              <a:t>Visual Basic comes with many built-in operators that allow us to manipulate data.</a:t>
            </a:r>
          </a:p>
          <a:p>
            <a:pPr algn="just">
              <a:buFont typeface="Arial" pitchFamily="34" charset="0"/>
              <a:buChar char="•"/>
              <a:defRPr/>
            </a:pPr>
            <a:r>
              <a:rPr lang="en-US" sz="3200" dirty="0"/>
              <a:t> An operator performs a function on one or more operands. </a:t>
            </a:r>
          </a:p>
          <a:p>
            <a:pPr algn="just">
              <a:buFont typeface="Arial" pitchFamily="34" charset="0"/>
              <a:buChar char="•"/>
              <a:defRPr/>
            </a:pPr>
            <a:r>
              <a:rPr lang="en-US" sz="3200" dirty="0"/>
              <a:t>Following are the List of operators:-</a:t>
            </a:r>
          </a:p>
          <a:p>
            <a:pPr lvl="1">
              <a:buFont typeface="Arial" pitchFamily="34" charset="0"/>
              <a:buChar char="–"/>
              <a:defRPr/>
            </a:pPr>
            <a:r>
              <a:rPr lang="en-US" sz="2800" b="1" dirty="0"/>
              <a:t>Arithmetic Operators </a:t>
            </a:r>
          </a:p>
          <a:p>
            <a:pPr lvl="1">
              <a:buFont typeface="Arial" pitchFamily="34" charset="0"/>
              <a:buChar char="–"/>
              <a:defRPr/>
            </a:pPr>
            <a:r>
              <a:rPr lang="en-US" sz="2800" b="1" dirty="0"/>
              <a:t>Concatenation Operators </a:t>
            </a:r>
          </a:p>
          <a:p>
            <a:pPr lvl="1">
              <a:buFont typeface="Arial" pitchFamily="34" charset="0"/>
              <a:buChar char="–"/>
              <a:defRPr/>
            </a:pPr>
            <a:r>
              <a:rPr lang="en-US" sz="2800" b="1" dirty="0"/>
              <a:t>Comparison Operators </a:t>
            </a:r>
          </a:p>
          <a:p>
            <a:pPr lvl="1">
              <a:buFont typeface="Arial" pitchFamily="34" charset="0"/>
              <a:buChar char="–"/>
              <a:defRPr/>
            </a:pPr>
            <a:r>
              <a:rPr lang="en-US" sz="2800" b="1" dirty="0"/>
              <a:t>Logical / Bitwise Operators </a:t>
            </a:r>
          </a:p>
          <a:p>
            <a:pPr lvl="1">
              <a:buFont typeface="Arial" pitchFamily="34" charset="0"/>
              <a:buChar char="–"/>
              <a:defRPr/>
            </a:pPr>
            <a:r>
              <a:rPr lang="en-US" sz="2800" b="1" dirty="0"/>
              <a:t>Assignment Operator</a:t>
            </a:r>
          </a:p>
          <a:p>
            <a:pPr>
              <a:buFont typeface="Arial" pitchFamily="34" charset="0"/>
              <a:buChar char="•"/>
              <a:defRPr/>
            </a:pPr>
            <a:endParaRPr lang="en-US" dirty="0"/>
          </a:p>
          <a:p>
            <a:pPr algn="just">
              <a:buFont typeface="Arial" pitchFamily="34" charset="0"/>
              <a:buChar char="•"/>
              <a:defRPr/>
            </a:pPr>
            <a:endParaRPr lang="en-US" dirty="0"/>
          </a:p>
        </p:txBody>
      </p:sp>
      <p:pic>
        <p:nvPicPr>
          <p:cNvPr id="4" name="Picture 2" descr="Image result for cdac logo">
            <a:extLst>
              <a:ext uri="{FF2B5EF4-FFF2-40B4-BE49-F238E27FC236}">
                <a16:creationId xmlns:a16="http://schemas.microsoft.com/office/drawing/2014/main" id="{F6864348-A9D7-4529-8E01-374D68E9E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60439B8A-B54A-4A80-92C3-AA89B73778C4}"/>
              </a:ext>
            </a:extLst>
          </p:cNvPr>
          <p:cNvSpPr>
            <a:spLocks noGrp="1"/>
          </p:cNvSpPr>
          <p:nvPr>
            <p:ph type="dt" sz="half" idx="10"/>
          </p:nvPr>
        </p:nvSpPr>
        <p:spPr/>
        <p:txBody>
          <a:bodyPr/>
          <a:lstStyle/>
          <a:p>
            <a:fld id="{639008C2-BDE3-4CE1-84FA-E59F842AD736}"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43C9E1B7-9D6A-47E7-BE9E-05DD197B7611}"/>
              </a:ext>
            </a:extLst>
          </p:cNvPr>
          <p:cNvSpPr>
            <a:spLocks noGrp="1"/>
          </p:cNvSpPr>
          <p:nvPr>
            <p:ph type="sldNum" sz="quarter" idx="12"/>
          </p:nvPr>
        </p:nvSpPr>
        <p:spPr/>
        <p:txBody>
          <a:bodyPr/>
          <a:lstStyle/>
          <a:p>
            <a:fld id="{82226BAD-568B-455F-BFCB-DD8158464E38}" type="slidenum">
              <a:rPr lang="en-US" smtClean="0"/>
              <a:pPr/>
              <a:t>11</a:t>
            </a:fld>
            <a:endParaRPr lang="en-US"/>
          </a:p>
        </p:txBody>
      </p:sp>
    </p:spTree>
    <p:extLst>
      <p:ext uri="{BB962C8B-B14F-4D97-AF65-F5344CB8AC3E}">
        <p14:creationId xmlns:p14="http://schemas.microsoft.com/office/powerpoint/2010/main" val="183226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96962"/>
          </a:xfrm>
        </p:spPr>
        <p:txBody>
          <a:bodyPr rtlCol="0">
            <a:normAutofit fontScale="90000"/>
          </a:bodyPr>
          <a:lstStyle/>
          <a:p>
            <a:pPr algn="ctr">
              <a:defRPr/>
            </a:pPr>
            <a:br>
              <a:rPr lang="en-US" b="1" u="sng" dirty="0"/>
            </a:br>
            <a:r>
              <a:rPr lang="en-US" b="1" dirty="0"/>
              <a:t>ARITHMETIC OPERATORS</a:t>
            </a:r>
            <a:r>
              <a:rPr lang="en-US" dirty="0"/>
              <a:t> </a:t>
            </a:r>
            <a:br>
              <a:rPr lang="en-US" dirty="0"/>
            </a:br>
            <a:endParaRPr lang="en-US" dirty="0"/>
          </a:p>
        </p:txBody>
      </p:sp>
      <p:pic>
        <p:nvPicPr>
          <p:cNvPr id="4099" name="Picture 2"/>
          <p:cNvPicPr>
            <a:picLocks noChangeAspect="1" noChangeArrowheads="1"/>
          </p:cNvPicPr>
          <p:nvPr/>
        </p:nvPicPr>
        <p:blipFill>
          <a:blip r:embed="rId2"/>
          <a:srcRect/>
          <a:stretch>
            <a:fillRect/>
          </a:stretch>
        </p:blipFill>
        <p:spPr bwMode="auto">
          <a:xfrm>
            <a:off x="2819400" y="1676400"/>
            <a:ext cx="5105400" cy="2743200"/>
          </a:xfrm>
          <a:prstGeom prst="rect">
            <a:avLst/>
          </a:prstGeom>
          <a:noFill/>
          <a:ln w="9525">
            <a:noFill/>
            <a:miter lim="800000"/>
            <a:headEnd/>
            <a:tailEnd/>
          </a:ln>
        </p:spPr>
      </p:pic>
      <p:pic>
        <p:nvPicPr>
          <p:cNvPr id="4" name="Picture 2" descr="Image result for cdac logo">
            <a:extLst>
              <a:ext uri="{FF2B5EF4-FFF2-40B4-BE49-F238E27FC236}">
                <a16:creationId xmlns:a16="http://schemas.microsoft.com/office/drawing/2014/main" id="{42E5EF36-352D-4806-BA74-FD63AFB94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16533D4B-51BD-44D3-9E48-C17E1DB283A5}"/>
              </a:ext>
            </a:extLst>
          </p:cNvPr>
          <p:cNvSpPr>
            <a:spLocks noGrp="1"/>
          </p:cNvSpPr>
          <p:nvPr>
            <p:ph type="dt" sz="half" idx="10"/>
          </p:nvPr>
        </p:nvSpPr>
        <p:spPr/>
        <p:txBody>
          <a:bodyPr/>
          <a:lstStyle/>
          <a:p>
            <a:fld id="{78948255-4C82-4E30-93D5-E621DA43F14E}"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AE14EC5C-CEB2-44B1-9CF6-C7B129747D72}"/>
              </a:ext>
            </a:extLst>
          </p:cNvPr>
          <p:cNvSpPr>
            <a:spLocks noGrp="1"/>
          </p:cNvSpPr>
          <p:nvPr>
            <p:ph type="sldNum" sz="quarter" idx="12"/>
          </p:nvPr>
        </p:nvSpPr>
        <p:spPr/>
        <p:txBody>
          <a:bodyPr/>
          <a:lstStyle/>
          <a:p>
            <a:fld id="{82226BAD-568B-455F-BFCB-DD8158464E38}" type="slidenum">
              <a:rPr lang="en-US" smtClean="0"/>
              <a:pPr/>
              <a:t>12</a:t>
            </a:fld>
            <a:endParaRPr lang="en-US"/>
          </a:p>
        </p:txBody>
      </p:sp>
    </p:spTree>
    <p:extLst>
      <p:ext uri="{BB962C8B-B14F-4D97-AF65-F5344CB8AC3E}">
        <p14:creationId xmlns:p14="http://schemas.microsoft.com/office/powerpoint/2010/main" val="138354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a:defRPr/>
            </a:pPr>
            <a:r>
              <a:rPr lang="en-US" b="1" dirty="0"/>
              <a:t>CONCATENATION OPERATORS </a:t>
            </a:r>
            <a:br>
              <a:rPr lang="en-US" dirty="0"/>
            </a:br>
            <a:endParaRPr lang="en-US" dirty="0"/>
          </a:p>
        </p:txBody>
      </p:sp>
      <p:sp>
        <p:nvSpPr>
          <p:cNvPr id="3" name="Content Placeholder 2"/>
          <p:cNvSpPr>
            <a:spLocks noGrp="1"/>
          </p:cNvSpPr>
          <p:nvPr>
            <p:ph idx="1"/>
          </p:nvPr>
        </p:nvSpPr>
        <p:spPr>
          <a:xfrm>
            <a:off x="2514600" y="1600200"/>
            <a:ext cx="7696200" cy="1676400"/>
          </a:xfrm>
        </p:spPr>
        <p:txBody>
          <a:bodyPr rtlCol="0">
            <a:normAutofit/>
          </a:bodyPr>
          <a:lstStyle/>
          <a:p>
            <a:pPr algn="just">
              <a:buNone/>
              <a:defRPr/>
            </a:pPr>
            <a:r>
              <a:rPr lang="en-US" sz="2800" b="1" u="sng" dirty="0"/>
              <a:t>Note:-</a:t>
            </a:r>
            <a:r>
              <a:rPr lang="en-US" sz="2800" dirty="0"/>
              <a:t> When concatenating a string variable with a numeric value then don’t use + operator otherwise it will give an error.</a:t>
            </a:r>
          </a:p>
          <a:p>
            <a:pPr>
              <a:buFont typeface="Arial" pitchFamily="34" charset="0"/>
              <a:buChar char="•"/>
              <a:defRPr/>
            </a:pPr>
            <a:endParaRPr lang="en-US" dirty="0"/>
          </a:p>
          <a:p>
            <a:pPr>
              <a:buFont typeface="Arial" pitchFamily="34" charset="0"/>
              <a:buChar char="•"/>
              <a:defRPr/>
            </a:pPr>
            <a:endParaRPr lang="en-US" dirty="0"/>
          </a:p>
        </p:txBody>
      </p:sp>
      <p:graphicFrame>
        <p:nvGraphicFramePr>
          <p:cNvPr id="4" name="Table 3"/>
          <p:cNvGraphicFramePr>
            <a:graphicFrameLocks noGrp="1"/>
          </p:cNvGraphicFramePr>
          <p:nvPr/>
        </p:nvGraphicFramePr>
        <p:xfrm>
          <a:off x="2514600" y="3505200"/>
          <a:ext cx="7391400" cy="2438400"/>
        </p:xfrm>
        <a:graphic>
          <a:graphicData uri="http://schemas.openxmlformats.org/drawingml/2006/table">
            <a:tbl>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812800">
                <a:tc>
                  <a:txBody>
                    <a:bodyPr/>
                    <a:lstStyle/>
                    <a:p>
                      <a:pPr marL="0" marR="0" algn="ctr">
                        <a:spcBef>
                          <a:spcPts val="0"/>
                        </a:spcBef>
                        <a:spcAft>
                          <a:spcPts val="0"/>
                        </a:spcAft>
                      </a:pPr>
                      <a:r>
                        <a:rPr lang="en-US" sz="2800" b="1" dirty="0">
                          <a:latin typeface="Times New Roman"/>
                          <a:ea typeface="Times New Roman"/>
                          <a:cs typeface="Times New Roman"/>
                        </a:rPr>
                        <a:t>Operator</a:t>
                      </a:r>
                      <a:endParaRPr lang="en-US" sz="2800" dirty="0">
                        <a:latin typeface="Times New Roman"/>
                        <a:ea typeface="Times New Roman"/>
                        <a:cs typeface="Times New Roman"/>
                      </a:endParaRPr>
                    </a:p>
                  </a:txBody>
                  <a:tcPr marL="56972" marR="569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b="1" dirty="0">
                          <a:latin typeface="Times New Roman"/>
                          <a:ea typeface="Times New Roman"/>
                          <a:cs typeface="Times New Roman"/>
                        </a:rPr>
                        <a:t>Use</a:t>
                      </a:r>
                      <a:endParaRPr lang="en-US" sz="2800" dirty="0">
                        <a:latin typeface="Times New Roman"/>
                        <a:ea typeface="Times New Roman"/>
                        <a:cs typeface="Times New Roman"/>
                      </a:endParaRPr>
                    </a:p>
                  </a:txBody>
                  <a:tcPr marL="56972" marR="569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2800">
                <a:tc>
                  <a:txBody>
                    <a:bodyPr/>
                    <a:lstStyle/>
                    <a:p>
                      <a:pPr marL="0" marR="0" algn="ctr">
                        <a:spcBef>
                          <a:spcPts val="0"/>
                        </a:spcBef>
                        <a:spcAft>
                          <a:spcPts val="0"/>
                        </a:spcAft>
                      </a:pPr>
                      <a:r>
                        <a:rPr lang="en-US" sz="2800" dirty="0">
                          <a:latin typeface="Times New Roman"/>
                          <a:ea typeface="Times New Roman"/>
                          <a:cs typeface="Times New Roman"/>
                        </a:rPr>
                        <a:t>+</a:t>
                      </a:r>
                    </a:p>
                  </a:txBody>
                  <a:tcPr marL="56972" marR="569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latin typeface="Times New Roman"/>
                          <a:ea typeface="Times New Roman"/>
                          <a:cs typeface="Times New Roman"/>
                        </a:rPr>
                        <a:t>String Concatenation</a:t>
                      </a:r>
                    </a:p>
                  </a:txBody>
                  <a:tcPr marL="56972" marR="569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2800">
                <a:tc>
                  <a:txBody>
                    <a:bodyPr/>
                    <a:lstStyle/>
                    <a:p>
                      <a:pPr marL="0" marR="0" algn="ctr">
                        <a:spcBef>
                          <a:spcPts val="0"/>
                        </a:spcBef>
                        <a:spcAft>
                          <a:spcPts val="0"/>
                        </a:spcAft>
                      </a:pPr>
                      <a:r>
                        <a:rPr lang="en-US" sz="2800">
                          <a:latin typeface="Times New Roman"/>
                          <a:ea typeface="Times New Roman"/>
                          <a:cs typeface="Times New Roman"/>
                        </a:rPr>
                        <a:t>&amp;</a:t>
                      </a:r>
                    </a:p>
                  </a:txBody>
                  <a:tcPr marL="56972" marR="569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800" dirty="0">
                          <a:latin typeface="Times New Roman"/>
                          <a:ea typeface="Times New Roman"/>
                          <a:cs typeface="Times New Roman"/>
                        </a:rPr>
                        <a:t>String Concatenation</a:t>
                      </a:r>
                    </a:p>
                  </a:txBody>
                  <a:tcPr marL="56972" marR="569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5" name="Picture 2" descr="Image result for cdac logo">
            <a:extLst>
              <a:ext uri="{FF2B5EF4-FFF2-40B4-BE49-F238E27FC236}">
                <a16:creationId xmlns:a16="http://schemas.microsoft.com/office/drawing/2014/main" id="{D4D36EE7-7A36-4CD1-B44B-5ADF5F64E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93F3E195-B89D-42BE-8DEB-6A9DB4E506C1}"/>
              </a:ext>
            </a:extLst>
          </p:cNvPr>
          <p:cNvSpPr>
            <a:spLocks noGrp="1"/>
          </p:cNvSpPr>
          <p:nvPr>
            <p:ph type="dt" sz="half" idx="10"/>
          </p:nvPr>
        </p:nvSpPr>
        <p:spPr/>
        <p:txBody>
          <a:bodyPr/>
          <a:lstStyle/>
          <a:p>
            <a:fld id="{BEB37627-2F1A-437A-9D32-B1B340C4597B}" type="datetime2">
              <a:rPr lang="en-US" smtClean="0"/>
              <a:t>Thursday, August 22, 2019</a:t>
            </a:fld>
            <a:endParaRPr lang="en-US"/>
          </a:p>
        </p:txBody>
      </p:sp>
      <p:sp>
        <p:nvSpPr>
          <p:cNvPr id="7" name="Slide Number Placeholder 6">
            <a:extLst>
              <a:ext uri="{FF2B5EF4-FFF2-40B4-BE49-F238E27FC236}">
                <a16:creationId xmlns:a16="http://schemas.microsoft.com/office/drawing/2014/main" id="{21CFD99E-07CD-4D1D-8BD7-CF90AB5E7EFF}"/>
              </a:ext>
            </a:extLst>
          </p:cNvPr>
          <p:cNvSpPr>
            <a:spLocks noGrp="1"/>
          </p:cNvSpPr>
          <p:nvPr>
            <p:ph type="sldNum" sz="quarter" idx="12"/>
          </p:nvPr>
        </p:nvSpPr>
        <p:spPr/>
        <p:txBody>
          <a:bodyPr/>
          <a:lstStyle/>
          <a:p>
            <a:fld id="{82226BAD-568B-455F-BFCB-DD8158464E38}" type="slidenum">
              <a:rPr lang="en-US" smtClean="0"/>
              <a:pPr/>
              <a:t>13</a:t>
            </a:fld>
            <a:endParaRPr lang="en-US"/>
          </a:p>
        </p:txBody>
      </p:sp>
    </p:spTree>
    <p:extLst>
      <p:ext uri="{BB962C8B-B14F-4D97-AF65-F5344CB8AC3E}">
        <p14:creationId xmlns:p14="http://schemas.microsoft.com/office/powerpoint/2010/main" val="257163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452718"/>
            <a:ext cx="6016090" cy="1400530"/>
          </a:xfrm>
        </p:spPr>
        <p:txBody>
          <a:bodyPr rtlCol="0">
            <a:normAutofit/>
          </a:bodyPr>
          <a:lstStyle/>
          <a:p>
            <a:pPr algn="ctr">
              <a:defRPr/>
            </a:pPr>
            <a:r>
              <a:rPr lang="en-US" b="1" dirty="0"/>
              <a:t>COMPARISON OPERATORS </a:t>
            </a:r>
            <a:br>
              <a:rPr lang="en-US" dirty="0"/>
            </a:br>
            <a:endParaRPr lang="en-US" dirty="0"/>
          </a:p>
        </p:txBody>
      </p:sp>
      <p:sp>
        <p:nvSpPr>
          <p:cNvPr id="6147" name="Content Placeholder 2"/>
          <p:cNvSpPr>
            <a:spLocks noGrp="1"/>
          </p:cNvSpPr>
          <p:nvPr>
            <p:ph idx="1"/>
          </p:nvPr>
        </p:nvSpPr>
        <p:spPr>
          <a:xfrm>
            <a:off x="1981200" y="1647470"/>
            <a:ext cx="8229600" cy="1400530"/>
          </a:xfrm>
        </p:spPr>
        <p:txBody>
          <a:bodyPr>
            <a:normAutofit fontScale="92500"/>
          </a:bodyPr>
          <a:lstStyle/>
          <a:p>
            <a:pPr algn="just" eaLnBrk="1" hangingPunct="1"/>
            <a:r>
              <a:rPr lang="en-US" sz="2800" dirty="0"/>
              <a:t>A comparison operator compares operands and returns a logical value based on whether the comparison is true or not. The table below summarizes them: </a:t>
            </a:r>
          </a:p>
          <a:p>
            <a:pPr eaLnBrk="1" hangingPunct="1"/>
            <a:endParaRPr lang="en-US" dirty="0"/>
          </a:p>
        </p:txBody>
      </p:sp>
      <p:pic>
        <p:nvPicPr>
          <p:cNvPr id="6148" name="Picture 1"/>
          <p:cNvPicPr>
            <a:picLocks noChangeAspect="1" noChangeArrowheads="1"/>
          </p:cNvPicPr>
          <p:nvPr/>
        </p:nvPicPr>
        <p:blipFill>
          <a:blip r:embed="rId2"/>
          <a:srcRect/>
          <a:stretch>
            <a:fillRect/>
          </a:stretch>
        </p:blipFill>
        <p:spPr bwMode="auto">
          <a:xfrm>
            <a:off x="1948070" y="3048000"/>
            <a:ext cx="8458200" cy="3352800"/>
          </a:xfrm>
          <a:prstGeom prst="rect">
            <a:avLst/>
          </a:prstGeom>
          <a:noFill/>
          <a:ln w="9525">
            <a:noFill/>
            <a:miter lim="800000"/>
            <a:headEnd/>
            <a:tailEnd/>
          </a:ln>
        </p:spPr>
      </p:pic>
      <p:pic>
        <p:nvPicPr>
          <p:cNvPr id="5" name="Picture 2" descr="Image result for cdac logo">
            <a:extLst>
              <a:ext uri="{FF2B5EF4-FFF2-40B4-BE49-F238E27FC236}">
                <a16:creationId xmlns:a16="http://schemas.microsoft.com/office/drawing/2014/main" id="{D3858EC5-E29C-465B-882A-3D015909F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CDAA5E2D-E010-4222-A53A-54BBD2327B8A}"/>
              </a:ext>
            </a:extLst>
          </p:cNvPr>
          <p:cNvSpPr>
            <a:spLocks noGrp="1"/>
          </p:cNvSpPr>
          <p:nvPr>
            <p:ph type="dt" sz="half" idx="10"/>
          </p:nvPr>
        </p:nvSpPr>
        <p:spPr/>
        <p:txBody>
          <a:bodyPr/>
          <a:lstStyle/>
          <a:p>
            <a:fld id="{490B6D8F-9315-4A42-8ECB-340D1EBB7088}" type="datetime2">
              <a:rPr lang="en-US" smtClean="0"/>
              <a:t>Thursday, August 22, 2019</a:t>
            </a:fld>
            <a:endParaRPr lang="en-US"/>
          </a:p>
        </p:txBody>
      </p:sp>
      <p:sp>
        <p:nvSpPr>
          <p:cNvPr id="4" name="Slide Number Placeholder 3">
            <a:extLst>
              <a:ext uri="{FF2B5EF4-FFF2-40B4-BE49-F238E27FC236}">
                <a16:creationId xmlns:a16="http://schemas.microsoft.com/office/drawing/2014/main" id="{CB065C65-DB49-4CF6-A918-98F11DE657EC}"/>
              </a:ext>
            </a:extLst>
          </p:cNvPr>
          <p:cNvSpPr>
            <a:spLocks noGrp="1"/>
          </p:cNvSpPr>
          <p:nvPr>
            <p:ph type="sldNum" sz="quarter" idx="12"/>
          </p:nvPr>
        </p:nvSpPr>
        <p:spPr/>
        <p:txBody>
          <a:bodyPr/>
          <a:lstStyle/>
          <a:p>
            <a:fld id="{82226BAD-568B-455F-BFCB-DD8158464E38}" type="slidenum">
              <a:rPr lang="en-US" smtClean="0"/>
              <a:pPr/>
              <a:t>14</a:t>
            </a:fld>
            <a:endParaRPr lang="en-US"/>
          </a:p>
        </p:txBody>
      </p:sp>
    </p:spTree>
    <p:extLst>
      <p:ext uri="{BB962C8B-B14F-4D97-AF65-F5344CB8AC3E}">
        <p14:creationId xmlns:p14="http://schemas.microsoft.com/office/powerpoint/2010/main" val="159350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6096000"/>
          </a:xfrm>
        </p:spPr>
        <p:txBody>
          <a:bodyPr rtlCol="0">
            <a:normAutofit fontScale="25000" lnSpcReduction="20000"/>
          </a:bodyPr>
          <a:lstStyle/>
          <a:p>
            <a:pPr algn="ctr">
              <a:buNone/>
              <a:defRPr/>
            </a:pPr>
            <a:r>
              <a:rPr lang="en-US" sz="12800" b="1" dirty="0"/>
              <a:t>LIKE OPERATOR</a:t>
            </a:r>
          </a:p>
          <a:p>
            <a:pPr>
              <a:buNone/>
              <a:defRPr/>
            </a:pPr>
            <a:endParaRPr lang="en-US" sz="10400" b="1" u="sng" dirty="0"/>
          </a:p>
          <a:p>
            <a:pPr>
              <a:buFont typeface="Arial" pitchFamily="34" charset="0"/>
              <a:buChar char="•"/>
              <a:defRPr/>
            </a:pPr>
            <a:r>
              <a:rPr lang="en-US" sz="10400" dirty="0"/>
              <a:t>Like operator matches a string to pattern and return true if string matches a pattern otherwise return false.</a:t>
            </a:r>
          </a:p>
          <a:p>
            <a:pPr>
              <a:buNone/>
              <a:defRPr/>
            </a:pPr>
            <a:r>
              <a:rPr lang="en-US" sz="10400" dirty="0"/>
              <a:t> </a:t>
            </a:r>
          </a:p>
          <a:p>
            <a:pPr>
              <a:buNone/>
              <a:defRPr/>
            </a:pPr>
            <a:r>
              <a:rPr lang="en-US" sz="10400" b="1" dirty="0"/>
              <a:t>Syntax:</a:t>
            </a:r>
          </a:p>
          <a:p>
            <a:pPr>
              <a:buNone/>
              <a:defRPr/>
            </a:pPr>
            <a:r>
              <a:rPr lang="en-US" sz="10400" dirty="0"/>
              <a:t>	Result= String </a:t>
            </a:r>
            <a:r>
              <a:rPr lang="en-US" sz="10400" b="1" dirty="0"/>
              <a:t>Like</a:t>
            </a:r>
            <a:r>
              <a:rPr lang="en-US" sz="10400" dirty="0"/>
              <a:t> Pattern</a:t>
            </a:r>
          </a:p>
          <a:p>
            <a:pPr>
              <a:buNone/>
              <a:defRPr/>
            </a:pPr>
            <a:r>
              <a:rPr lang="en-US" sz="10400" dirty="0"/>
              <a:t> </a:t>
            </a:r>
          </a:p>
          <a:p>
            <a:pPr>
              <a:buNone/>
              <a:defRPr/>
            </a:pPr>
            <a:r>
              <a:rPr lang="en-US" sz="10400" dirty="0"/>
              <a:t>Note- Result will be of Boolean Type.</a:t>
            </a:r>
          </a:p>
          <a:p>
            <a:pPr>
              <a:buNone/>
              <a:defRPr/>
            </a:pPr>
            <a:r>
              <a:rPr lang="en-US" sz="10400" dirty="0"/>
              <a:t> </a:t>
            </a:r>
          </a:p>
          <a:p>
            <a:pPr>
              <a:buNone/>
              <a:defRPr/>
            </a:pPr>
            <a:r>
              <a:rPr lang="en-US" sz="10400" dirty="0"/>
              <a:t>Ex-	Dim Result as Boolean</a:t>
            </a:r>
          </a:p>
          <a:p>
            <a:pPr>
              <a:buNone/>
              <a:defRPr/>
            </a:pPr>
            <a:r>
              <a:rPr lang="en-US" sz="10400" dirty="0"/>
              <a:t>		Result=”Hello” Like “He*”</a:t>
            </a:r>
          </a:p>
          <a:p>
            <a:pPr>
              <a:buNone/>
              <a:defRPr/>
            </a:pPr>
            <a:r>
              <a:rPr lang="en-US" sz="10400" dirty="0"/>
              <a:t>		</a:t>
            </a:r>
            <a:r>
              <a:rPr lang="en-US" sz="10400" dirty="0" err="1"/>
              <a:t>MsgBox</a:t>
            </a:r>
            <a:r>
              <a:rPr lang="en-US" sz="10400" dirty="0"/>
              <a:t>(Result)    ‘Return True</a:t>
            </a:r>
          </a:p>
          <a:p>
            <a:pPr>
              <a:buNone/>
              <a:defRPr/>
            </a:pPr>
            <a:r>
              <a:rPr lang="en-US" sz="10400" dirty="0"/>
              <a:t> </a:t>
            </a:r>
          </a:p>
          <a:p>
            <a:pPr>
              <a:buFont typeface="Arial" pitchFamily="34" charset="0"/>
              <a:buChar char="•"/>
              <a:defRPr/>
            </a:pPr>
            <a:r>
              <a:rPr lang="en-US" sz="10400" dirty="0"/>
              <a:t>Pattern matching feature allow to match string using </a:t>
            </a:r>
            <a:r>
              <a:rPr lang="en-US" sz="10400" b="1" dirty="0"/>
              <a:t>Wildcard Characters</a:t>
            </a:r>
            <a:r>
              <a:rPr lang="en-US" sz="10400" dirty="0"/>
              <a:t>, Character-list or character ranges, in any combinations.</a:t>
            </a:r>
          </a:p>
        </p:txBody>
      </p:sp>
      <p:pic>
        <p:nvPicPr>
          <p:cNvPr id="4" name="Picture 2" descr="Image result for cdac logo">
            <a:extLst>
              <a:ext uri="{FF2B5EF4-FFF2-40B4-BE49-F238E27FC236}">
                <a16:creationId xmlns:a16="http://schemas.microsoft.com/office/drawing/2014/main" id="{579A4BDD-AD64-42B3-AC03-5B7D6DE0F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0DA332C-53B8-40E4-BAC8-28BAEBC4A018}"/>
              </a:ext>
            </a:extLst>
          </p:cNvPr>
          <p:cNvSpPr>
            <a:spLocks noGrp="1"/>
          </p:cNvSpPr>
          <p:nvPr>
            <p:ph type="dt" sz="half" idx="10"/>
          </p:nvPr>
        </p:nvSpPr>
        <p:spPr/>
        <p:txBody>
          <a:bodyPr/>
          <a:lstStyle/>
          <a:p>
            <a:fld id="{1836EE6E-7820-48B7-B147-9A58935B760D}"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6C3292AF-30A0-44A6-B847-8D5A1DCA64CE}"/>
              </a:ext>
            </a:extLst>
          </p:cNvPr>
          <p:cNvSpPr>
            <a:spLocks noGrp="1"/>
          </p:cNvSpPr>
          <p:nvPr>
            <p:ph type="sldNum" sz="quarter" idx="12"/>
          </p:nvPr>
        </p:nvSpPr>
        <p:spPr/>
        <p:txBody>
          <a:bodyPr/>
          <a:lstStyle/>
          <a:p>
            <a:fld id="{82226BAD-568B-455F-BFCB-DD8158464E38}" type="slidenum">
              <a:rPr lang="en-US" smtClean="0"/>
              <a:pPr/>
              <a:t>15</a:t>
            </a:fld>
            <a:endParaRPr lang="en-US"/>
          </a:p>
        </p:txBody>
      </p:sp>
    </p:spTree>
    <p:extLst>
      <p:ext uri="{BB962C8B-B14F-4D97-AF65-F5344CB8AC3E}">
        <p14:creationId xmlns:p14="http://schemas.microsoft.com/office/powerpoint/2010/main" val="266838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0"/>
            <a:ext cx="8229600" cy="2819400"/>
          </a:xfrm>
        </p:spPr>
        <p:txBody>
          <a:bodyPr rtlCol="0">
            <a:normAutofit fontScale="92500" lnSpcReduction="10000"/>
          </a:bodyPr>
          <a:lstStyle/>
          <a:p>
            <a:pPr>
              <a:buNone/>
              <a:defRPr/>
            </a:pPr>
            <a:r>
              <a:rPr lang="en-US" sz="2800" b="1" dirty="0"/>
              <a:t>Example:-</a:t>
            </a:r>
          </a:p>
          <a:p>
            <a:pPr>
              <a:buNone/>
              <a:defRPr/>
            </a:pPr>
            <a:r>
              <a:rPr lang="en-US" sz="2200" dirty="0" err="1"/>
              <a:t>MsgBox</a:t>
            </a:r>
            <a:r>
              <a:rPr lang="en-US" sz="2200" dirty="0"/>
              <a:t> (“Bat” Like “</a:t>
            </a:r>
            <a:r>
              <a:rPr lang="en-US" sz="2200" dirty="0" err="1"/>
              <a:t>B?t</a:t>
            </a:r>
            <a:r>
              <a:rPr lang="en-US" sz="2200" dirty="0"/>
              <a:t>”)	 O/P-True</a:t>
            </a:r>
          </a:p>
          <a:p>
            <a:pPr>
              <a:buNone/>
              <a:defRPr/>
            </a:pPr>
            <a:r>
              <a:rPr lang="en-US" sz="2200" dirty="0" err="1"/>
              <a:t>MsgBox</a:t>
            </a:r>
            <a:r>
              <a:rPr lang="en-US" sz="2200" dirty="0"/>
              <a:t>(“John” Like “Jo*”)  	 O/P- True</a:t>
            </a:r>
          </a:p>
          <a:p>
            <a:pPr>
              <a:buNone/>
              <a:defRPr/>
            </a:pPr>
            <a:r>
              <a:rPr lang="en-US" sz="2200" dirty="0" err="1"/>
              <a:t>MsgBox</a:t>
            </a:r>
            <a:r>
              <a:rPr lang="en-US" sz="2200" dirty="0"/>
              <a:t>(“401” Like “#01”)  	 O/P- True</a:t>
            </a:r>
          </a:p>
          <a:p>
            <a:pPr>
              <a:buNone/>
            </a:pPr>
            <a:r>
              <a:rPr lang="en-US" sz="2200" dirty="0" err="1"/>
              <a:t>MsgBox</a:t>
            </a:r>
            <a:r>
              <a:rPr lang="en-US" sz="2200" dirty="0"/>
              <a:t>(“Bat” Like B[a-f]t)	 O/P - True</a:t>
            </a:r>
          </a:p>
          <a:p>
            <a:pPr>
              <a:buNone/>
            </a:pPr>
            <a:r>
              <a:rPr lang="en-US" sz="2200" dirty="0" err="1"/>
              <a:t>MsgBox</a:t>
            </a:r>
            <a:r>
              <a:rPr lang="en-US" sz="2200" dirty="0"/>
              <a:t>(“Bit” Like B[a-f]t)	 O/P - False</a:t>
            </a:r>
          </a:p>
          <a:p>
            <a:pPr>
              <a:buNone/>
            </a:pPr>
            <a:r>
              <a:rPr lang="en-US" sz="2200" dirty="0" err="1"/>
              <a:t>MsgBox</a:t>
            </a:r>
            <a:r>
              <a:rPr lang="en-US" sz="2200" dirty="0"/>
              <a:t>(“Bat” Like B[!a-f]t)	 O/P - False</a:t>
            </a:r>
          </a:p>
          <a:p>
            <a:pPr>
              <a:buNone/>
              <a:defRPr/>
            </a:pPr>
            <a:endParaRPr lang="en-US" dirty="0"/>
          </a:p>
          <a:p>
            <a:pPr>
              <a:buNone/>
              <a:defRPr/>
            </a:pPr>
            <a:endParaRPr lang="en-US" dirty="0"/>
          </a:p>
        </p:txBody>
      </p:sp>
      <p:pic>
        <p:nvPicPr>
          <p:cNvPr id="8195" name="Picture 2"/>
          <p:cNvPicPr>
            <a:picLocks noChangeAspect="1" noChangeArrowheads="1"/>
          </p:cNvPicPr>
          <p:nvPr/>
        </p:nvPicPr>
        <p:blipFill>
          <a:blip r:embed="rId2"/>
          <a:srcRect/>
          <a:stretch>
            <a:fillRect/>
          </a:stretch>
        </p:blipFill>
        <p:spPr bwMode="auto">
          <a:xfrm>
            <a:off x="1991361" y="1333500"/>
            <a:ext cx="8277225" cy="2286000"/>
          </a:xfrm>
          <a:prstGeom prst="rect">
            <a:avLst/>
          </a:prstGeom>
          <a:noFill/>
          <a:ln w="9525">
            <a:noFill/>
            <a:miter lim="800000"/>
            <a:headEnd/>
            <a:tailEnd/>
          </a:ln>
        </p:spPr>
      </p:pic>
      <p:pic>
        <p:nvPicPr>
          <p:cNvPr id="4" name="Picture 2" descr="Image result for cdac logo">
            <a:extLst>
              <a:ext uri="{FF2B5EF4-FFF2-40B4-BE49-F238E27FC236}">
                <a16:creationId xmlns:a16="http://schemas.microsoft.com/office/drawing/2014/main" id="{C69EE346-F313-4565-A4DD-588B02C6E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D12F41E-540A-4271-89A9-E61258589F35}"/>
              </a:ext>
            </a:extLst>
          </p:cNvPr>
          <p:cNvSpPr>
            <a:spLocks noGrp="1"/>
          </p:cNvSpPr>
          <p:nvPr>
            <p:ph type="dt" sz="half" idx="10"/>
          </p:nvPr>
        </p:nvSpPr>
        <p:spPr/>
        <p:txBody>
          <a:bodyPr/>
          <a:lstStyle/>
          <a:p>
            <a:fld id="{15A021FE-847B-495B-A568-A63F11F447AF}"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23DD6E8B-E5F3-41AC-890D-E184C6E0333B}"/>
              </a:ext>
            </a:extLst>
          </p:cNvPr>
          <p:cNvSpPr>
            <a:spLocks noGrp="1"/>
          </p:cNvSpPr>
          <p:nvPr>
            <p:ph type="sldNum" sz="quarter" idx="12"/>
          </p:nvPr>
        </p:nvSpPr>
        <p:spPr/>
        <p:txBody>
          <a:bodyPr/>
          <a:lstStyle/>
          <a:p>
            <a:fld id="{82226BAD-568B-455F-BFCB-DD8158464E38}" type="slidenum">
              <a:rPr lang="en-US" smtClean="0"/>
              <a:pPr/>
              <a:t>16</a:t>
            </a:fld>
            <a:endParaRPr lang="en-US"/>
          </a:p>
        </p:txBody>
      </p:sp>
    </p:spTree>
    <p:extLst>
      <p:ext uri="{BB962C8B-B14F-4D97-AF65-F5344CB8AC3E}">
        <p14:creationId xmlns:p14="http://schemas.microsoft.com/office/powerpoint/2010/main" val="43359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74638"/>
            <a:ext cx="5638800" cy="715962"/>
          </a:xfrm>
        </p:spPr>
        <p:txBody>
          <a:bodyPr rtlCol="0">
            <a:normAutofit fontScale="90000"/>
          </a:bodyPr>
          <a:lstStyle/>
          <a:p>
            <a:pPr algn="ctr">
              <a:defRPr/>
            </a:pPr>
            <a:r>
              <a:rPr lang="en-US" b="1" dirty="0"/>
              <a:t>LOGICAL / BITWISE OPERATORS</a:t>
            </a:r>
            <a:r>
              <a:rPr lang="en-US" dirty="0"/>
              <a:t> </a:t>
            </a:r>
            <a:br>
              <a:rPr lang="en-US" dirty="0"/>
            </a:br>
            <a:endParaRPr lang="en-US" dirty="0"/>
          </a:p>
        </p:txBody>
      </p:sp>
      <p:sp>
        <p:nvSpPr>
          <p:cNvPr id="3" name="Content Placeholder 2"/>
          <p:cNvSpPr>
            <a:spLocks noGrp="1"/>
          </p:cNvSpPr>
          <p:nvPr>
            <p:ph idx="1"/>
          </p:nvPr>
        </p:nvSpPr>
        <p:spPr>
          <a:xfrm>
            <a:off x="1928812" y="1600200"/>
            <a:ext cx="8382000" cy="2057400"/>
          </a:xfrm>
        </p:spPr>
        <p:txBody>
          <a:bodyPr rtlCol="0">
            <a:normAutofit fontScale="92500" lnSpcReduction="10000"/>
          </a:bodyPr>
          <a:lstStyle/>
          <a:p>
            <a:pPr algn="just">
              <a:buFont typeface="Arial" pitchFamily="34" charset="0"/>
              <a:buChar char="•"/>
              <a:defRPr/>
            </a:pPr>
            <a:r>
              <a:rPr lang="en-US" sz="2800" dirty="0"/>
              <a:t>The logical operators compare Boolean expressions and return a Boolean result. </a:t>
            </a:r>
          </a:p>
          <a:p>
            <a:pPr algn="just">
              <a:buFont typeface="Arial" pitchFamily="34" charset="0"/>
              <a:buChar char="•"/>
              <a:defRPr/>
            </a:pPr>
            <a:r>
              <a:rPr lang="en-US" sz="2800" dirty="0"/>
              <a:t>In short, logical operators are expressions which return a true or false result over a conditional expression. </a:t>
            </a:r>
          </a:p>
          <a:p>
            <a:pPr algn="just">
              <a:buFont typeface="Arial" pitchFamily="34" charset="0"/>
              <a:buChar char="•"/>
              <a:defRPr/>
            </a:pPr>
            <a:r>
              <a:rPr lang="en-US" sz="2800" dirty="0"/>
              <a:t>The table below summarizes them: </a:t>
            </a:r>
          </a:p>
          <a:p>
            <a:pPr>
              <a:buNone/>
              <a:defRPr/>
            </a:pPr>
            <a:endParaRPr lang="en-US" dirty="0"/>
          </a:p>
        </p:txBody>
      </p:sp>
      <p:pic>
        <p:nvPicPr>
          <p:cNvPr id="10244" name="Picture 2"/>
          <p:cNvPicPr>
            <a:picLocks noChangeAspect="1" noChangeArrowheads="1"/>
          </p:cNvPicPr>
          <p:nvPr/>
        </p:nvPicPr>
        <p:blipFill>
          <a:blip r:embed="rId2"/>
          <a:srcRect/>
          <a:stretch>
            <a:fillRect/>
          </a:stretch>
        </p:blipFill>
        <p:spPr bwMode="auto">
          <a:xfrm>
            <a:off x="1981201" y="3505200"/>
            <a:ext cx="8277225" cy="2819400"/>
          </a:xfrm>
          <a:prstGeom prst="rect">
            <a:avLst/>
          </a:prstGeom>
          <a:noFill/>
          <a:ln w="9525">
            <a:noFill/>
            <a:miter lim="800000"/>
            <a:headEnd/>
            <a:tailEnd/>
          </a:ln>
        </p:spPr>
      </p:pic>
      <p:pic>
        <p:nvPicPr>
          <p:cNvPr id="5" name="Picture 2" descr="Image result for cdac logo">
            <a:extLst>
              <a:ext uri="{FF2B5EF4-FFF2-40B4-BE49-F238E27FC236}">
                <a16:creationId xmlns:a16="http://schemas.microsoft.com/office/drawing/2014/main" id="{65CDB1B3-A9F4-4C9E-8863-E1293CBF7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A46D590-CFCB-4F25-A15D-261675621EAD}"/>
              </a:ext>
            </a:extLst>
          </p:cNvPr>
          <p:cNvSpPr>
            <a:spLocks noGrp="1"/>
          </p:cNvSpPr>
          <p:nvPr>
            <p:ph type="dt" sz="half" idx="10"/>
          </p:nvPr>
        </p:nvSpPr>
        <p:spPr/>
        <p:txBody>
          <a:bodyPr/>
          <a:lstStyle/>
          <a:p>
            <a:fld id="{318A6E9A-8355-4AB9-A97F-2F8E4882DEE2}"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0AC3EA6A-03AE-4703-AC07-6DFF2596360D}"/>
              </a:ext>
            </a:extLst>
          </p:cNvPr>
          <p:cNvSpPr>
            <a:spLocks noGrp="1"/>
          </p:cNvSpPr>
          <p:nvPr>
            <p:ph type="sldNum" sz="quarter" idx="12"/>
          </p:nvPr>
        </p:nvSpPr>
        <p:spPr/>
        <p:txBody>
          <a:bodyPr/>
          <a:lstStyle/>
          <a:p>
            <a:fld id="{82226BAD-568B-455F-BFCB-DD8158464E38}" type="slidenum">
              <a:rPr lang="en-US" smtClean="0"/>
              <a:pPr/>
              <a:t>17</a:t>
            </a:fld>
            <a:endParaRPr lang="en-US"/>
          </a:p>
        </p:txBody>
      </p:sp>
    </p:spTree>
    <p:extLst>
      <p:ext uri="{BB962C8B-B14F-4D97-AF65-F5344CB8AC3E}">
        <p14:creationId xmlns:p14="http://schemas.microsoft.com/office/powerpoint/2010/main" val="140366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0" y="766129"/>
            <a:ext cx="6016090" cy="1400530"/>
          </a:xfrm>
        </p:spPr>
        <p:txBody>
          <a:bodyPr rtlCol="0">
            <a:normAutofit/>
          </a:bodyPr>
          <a:lstStyle/>
          <a:p>
            <a:pPr algn="ctr">
              <a:defRPr/>
            </a:pPr>
            <a:r>
              <a:rPr lang="en-US" b="1" dirty="0"/>
              <a:t>ASSIGNMENT  OPERATOR</a:t>
            </a:r>
            <a:br>
              <a:rPr lang="en-US" dirty="0"/>
            </a:br>
            <a:endParaRPr lang="en-US" dirty="0"/>
          </a:p>
        </p:txBody>
      </p:sp>
      <p:pic>
        <p:nvPicPr>
          <p:cNvPr id="11267" name="Picture 2"/>
          <p:cNvPicPr>
            <a:picLocks noChangeAspect="1" noChangeArrowheads="1"/>
          </p:cNvPicPr>
          <p:nvPr/>
        </p:nvPicPr>
        <p:blipFill>
          <a:blip r:embed="rId2"/>
          <a:srcRect/>
          <a:stretch>
            <a:fillRect/>
          </a:stretch>
        </p:blipFill>
        <p:spPr bwMode="auto">
          <a:xfrm>
            <a:off x="2993490" y="1981201"/>
            <a:ext cx="6096000" cy="4100511"/>
          </a:xfrm>
          <a:prstGeom prst="rect">
            <a:avLst/>
          </a:prstGeom>
          <a:noFill/>
          <a:ln w="9525">
            <a:noFill/>
            <a:miter lim="800000"/>
            <a:headEnd/>
            <a:tailEnd/>
          </a:ln>
        </p:spPr>
      </p:pic>
      <p:pic>
        <p:nvPicPr>
          <p:cNvPr id="4" name="Picture 2" descr="Image result for cdac logo">
            <a:extLst>
              <a:ext uri="{FF2B5EF4-FFF2-40B4-BE49-F238E27FC236}">
                <a16:creationId xmlns:a16="http://schemas.microsoft.com/office/drawing/2014/main" id="{AB56445B-544E-4892-BA44-31D2C647F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7216687C-5624-4FBA-B2DC-BDB8CDB522ED}"/>
              </a:ext>
            </a:extLst>
          </p:cNvPr>
          <p:cNvSpPr>
            <a:spLocks noGrp="1"/>
          </p:cNvSpPr>
          <p:nvPr>
            <p:ph type="dt" sz="half" idx="10"/>
          </p:nvPr>
        </p:nvSpPr>
        <p:spPr/>
        <p:txBody>
          <a:bodyPr/>
          <a:lstStyle/>
          <a:p>
            <a:fld id="{760522C9-253C-42CF-BD59-C8D33A37F712}"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32633D17-529D-4FE6-AC45-2A7C4A181814}"/>
              </a:ext>
            </a:extLst>
          </p:cNvPr>
          <p:cNvSpPr>
            <a:spLocks noGrp="1"/>
          </p:cNvSpPr>
          <p:nvPr>
            <p:ph type="sldNum" sz="quarter" idx="12"/>
          </p:nvPr>
        </p:nvSpPr>
        <p:spPr/>
        <p:txBody>
          <a:bodyPr/>
          <a:lstStyle/>
          <a:p>
            <a:fld id="{82226BAD-568B-455F-BFCB-DD8158464E38}" type="slidenum">
              <a:rPr lang="en-US" smtClean="0"/>
              <a:pPr/>
              <a:t>18</a:t>
            </a:fld>
            <a:endParaRPr lang="en-US"/>
          </a:p>
        </p:txBody>
      </p:sp>
    </p:spTree>
    <p:extLst>
      <p:ext uri="{BB962C8B-B14F-4D97-AF65-F5344CB8AC3E}">
        <p14:creationId xmlns:p14="http://schemas.microsoft.com/office/powerpoint/2010/main" val="21887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52800" y="177006"/>
            <a:ext cx="6705600" cy="865188"/>
          </a:xfrm>
        </p:spPr>
        <p:txBody>
          <a:bodyPr/>
          <a:lstStyle/>
          <a:p>
            <a:pPr eaLnBrk="1" hangingPunct="1">
              <a:defRPr/>
            </a:pPr>
            <a:r>
              <a:rPr lang="en-US" b="1" dirty="0">
                <a:solidFill>
                  <a:schemeClr val="tx1">
                    <a:lumMod val="95000"/>
                  </a:schemeClr>
                </a:solidFill>
              </a:rPr>
              <a:t>CONTROL STRUCTURE</a:t>
            </a:r>
          </a:p>
        </p:txBody>
      </p:sp>
      <p:sp>
        <p:nvSpPr>
          <p:cNvPr id="25603" name="Rectangle 3"/>
          <p:cNvSpPr>
            <a:spLocks noGrp="1" noChangeArrowheads="1"/>
          </p:cNvSpPr>
          <p:nvPr>
            <p:ph idx="1"/>
          </p:nvPr>
        </p:nvSpPr>
        <p:spPr>
          <a:xfrm>
            <a:off x="1981200" y="1371600"/>
            <a:ext cx="8229600" cy="4876800"/>
          </a:xfrm>
        </p:spPr>
        <p:txBody>
          <a:bodyPr>
            <a:noAutofit/>
          </a:bodyPr>
          <a:lstStyle/>
          <a:p>
            <a:pPr algn="just" eaLnBrk="1" hangingPunct="1">
              <a:lnSpc>
                <a:spcPct val="90000"/>
              </a:lnSpc>
              <a:defRPr/>
            </a:pPr>
            <a:r>
              <a:rPr lang="en-US" sz="2800" dirty="0">
                <a:solidFill>
                  <a:schemeClr val="tx1">
                    <a:lumMod val="95000"/>
                  </a:schemeClr>
                </a:solidFill>
              </a:rPr>
              <a:t>Control structures control the flow of program's execution.</a:t>
            </a:r>
          </a:p>
          <a:p>
            <a:pPr algn="just" eaLnBrk="1" hangingPunct="1">
              <a:lnSpc>
                <a:spcPct val="90000"/>
              </a:lnSpc>
              <a:defRPr/>
            </a:pPr>
            <a:r>
              <a:rPr lang="en-US" sz="2800" dirty="0">
                <a:solidFill>
                  <a:schemeClr val="tx1">
                    <a:lumMod val="95000"/>
                  </a:schemeClr>
                </a:solidFill>
              </a:rPr>
              <a:t>In a program, statements may be executed sequentially, selectively or iteratively. </a:t>
            </a:r>
          </a:p>
          <a:p>
            <a:pPr algn="just" eaLnBrk="1" hangingPunct="1">
              <a:lnSpc>
                <a:spcPct val="90000"/>
              </a:lnSpc>
              <a:defRPr/>
            </a:pPr>
            <a:r>
              <a:rPr lang="en-US" sz="2800" dirty="0">
                <a:solidFill>
                  <a:schemeClr val="tx1">
                    <a:lumMod val="95000"/>
                  </a:schemeClr>
                </a:solidFill>
              </a:rPr>
              <a:t>Every programming language provides constructs to support sequence, selection or iteration. </a:t>
            </a:r>
          </a:p>
          <a:p>
            <a:pPr algn="just" eaLnBrk="1" hangingPunct="1">
              <a:lnSpc>
                <a:spcPct val="90000"/>
              </a:lnSpc>
              <a:defRPr/>
            </a:pPr>
            <a:r>
              <a:rPr lang="en-US" sz="2800" dirty="0">
                <a:solidFill>
                  <a:schemeClr val="tx1">
                    <a:lumMod val="95000"/>
                  </a:schemeClr>
                </a:solidFill>
              </a:rPr>
              <a:t>So there are 3 types of  programming constructs or structure in </a:t>
            </a:r>
            <a:r>
              <a:rPr lang="en-US" sz="2800" dirty="0" err="1">
                <a:solidFill>
                  <a:schemeClr val="tx1">
                    <a:lumMod val="95000"/>
                  </a:schemeClr>
                </a:solidFill>
              </a:rPr>
              <a:t>Vb.Net</a:t>
            </a:r>
            <a:r>
              <a:rPr lang="en-US" sz="2800" dirty="0">
                <a:solidFill>
                  <a:schemeClr val="tx1">
                    <a:lumMod val="95000"/>
                  </a:schemeClr>
                </a:solidFill>
              </a:rPr>
              <a:t>:</a:t>
            </a:r>
          </a:p>
          <a:p>
            <a:pPr marL="514350" indent="-514350" algn="just">
              <a:lnSpc>
                <a:spcPct val="90000"/>
              </a:lnSpc>
              <a:buClr>
                <a:schemeClr val="bg1"/>
              </a:buClr>
              <a:buFont typeface="+mj-lt"/>
              <a:buAutoNum type="arabicPeriod"/>
              <a:defRPr/>
            </a:pPr>
            <a:r>
              <a:rPr lang="en-US" sz="2800" b="1" dirty="0">
                <a:solidFill>
                  <a:schemeClr val="tx1">
                    <a:lumMod val="95000"/>
                  </a:schemeClr>
                </a:solidFill>
              </a:rPr>
              <a:t>Sequential Constructs</a:t>
            </a:r>
          </a:p>
          <a:p>
            <a:pPr marL="514350" indent="-514350" algn="just">
              <a:lnSpc>
                <a:spcPct val="90000"/>
              </a:lnSpc>
              <a:buClr>
                <a:schemeClr val="bg1"/>
              </a:buClr>
              <a:buFont typeface="+mj-lt"/>
              <a:buAutoNum type="arabicPeriod"/>
              <a:defRPr/>
            </a:pPr>
            <a:r>
              <a:rPr lang="en-US" sz="2800" b="1" dirty="0">
                <a:solidFill>
                  <a:schemeClr val="tx1">
                    <a:lumMod val="95000"/>
                  </a:schemeClr>
                </a:solidFill>
              </a:rPr>
              <a:t>Selection or Condition Constructs</a:t>
            </a:r>
          </a:p>
          <a:p>
            <a:pPr marL="514350" indent="-514350" algn="just">
              <a:lnSpc>
                <a:spcPct val="90000"/>
              </a:lnSpc>
              <a:buClr>
                <a:schemeClr val="bg1"/>
              </a:buClr>
              <a:buFont typeface="+mj-lt"/>
              <a:buAutoNum type="arabicPeriod"/>
              <a:defRPr/>
            </a:pPr>
            <a:r>
              <a:rPr lang="en-US" sz="2800" b="1" dirty="0">
                <a:solidFill>
                  <a:schemeClr val="tx1">
                    <a:lumMod val="95000"/>
                  </a:schemeClr>
                </a:solidFill>
              </a:rPr>
              <a:t>Iterative or looping Constructs</a:t>
            </a:r>
          </a:p>
        </p:txBody>
      </p:sp>
      <p:pic>
        <p:nvPicPr>
          <p:cNvPr id="4" name="Picture 2" descr="Image result for cdac logo">
            <a:extLst>
              <a:ext uri="{FF2B5EF4-FFF2-40B4-BE49-F238E27FC236}">
                <a16:creationId xmlns:a16="http://schemas.microsoft.com/office/drawing/2014/main" id="{33010ED4-14E6-43FF-9885-C2038EB5E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E73E272-3353-444E-9FD7-B21B7EBFF0E4}"/>
              </a:ext>
            </a:extLst>
          </p:cNvPr>
          <p:cNvSpPr>
            <a:spLocks noGrp="1"/>
          </p:cNvSpPr>
          <p:nvPr>
            <p:ph type="dt" sz="half" idx="10"/>
          </p:nvPr>
        </p:nvSpPr>
        <p:spPr/>
        <p:txBody>
          <a:bodyPr/>
          <a:lstStyle/>
          <a:p>
            <a:fld id="{309070B6-0D8E-4D65-B6E4-0ECAAF54B675}" type="datetime2">
              <a:rPr lang="en-US" smtClean="0"/>
              <a:t>Thursday, August 22, 2019</a:t>
            </a:fld>
            <a:endParaRPr lang="en-US"/>
          </a:p>
        </p:txBody>
      </p:sp>
      <p:sp>
        <p:nvSpPr>
          <p:cNvPr id="3" name="Slide Number Placeholder 2">
            <a:extLst>
              <a:ext uri="{FF2B5EF4-FFF2-40B4-BE49-F238E27FC236}">
                <a16:creationId xmlns:a16="http://schemas.microsoft.com/office/drawing/2014/main" id="{E8E037A3-AA3F-4209-B291-3BEB49B5DB91}"/>
              </a:ext>
            </a:extLst>
          </p:cNvPr>
          <p:cNvSpPr>
            <a:spLocks noGrp="1"/>
          </p:cNvSpPr>
          <p:nvPr>
            <p:ph type="sldNum" sz="quarter" idx="12"/>
          </p:nvPr>
        </p:nvSpPr>
        <p:spPr/>
        <p:txBody>
          <a:bodyPr/>
          <a:lstStyle/>
          <a:p>
            <a:fld id="{82226BAD-568B-455F-BFCB-DD8158464E38}" type="slidenum">
              <a:rPr lang="en-US" smtClean="0"/>
              <a:pPr/>
              <a:t>19</a:t>
            </a:fld>
            <a:endParaRPr lang="en-US"/>
          </a:p>
        </p:txBody>
      </p:sp>
    </p:spTree>
    <p:extLst>
      <p:ext uri="{BB962C8B-B14F-4D97-AF65-F5344CB8AC3E}">
        <p14:creationId xmlns:p14="http://schemas.microsoft.com/office/powerpoint/2010/main" val="124054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 calcmode="lin" valueType="num">
                                      <p:cBhvr additive="base">
                                        <p:cTn id="13"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3">
                                            <p:txEl>
                                              <p:pRg st="1" end="1"/>
                                            </p:txEl>
                                          </p:spTgt>
                                        </p:tgtEl>
                                        <p:attrNameLst>
                                          <p:attrName>style.visibility</p:attrName>
                                        </p:attrNameLst>
                                      </p:cBhvr>
                                      <p:to>
                                        <p:strVal val="visible"/>
                                      </p:to>
                                    </p:set>
                                    <p:anim calcmode="lin" valueType="num">
                                      <p:cBhvr additive="base">
                                        <p:cTn id="19"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3">
                                            <p:txEl>
                                              <p:pRg st="2" end="2"/>
                                            </p:txEl>
                                          </p:spTgt>
                                        </p:tgtEl>
                                        <p:attrNameLst>
                                          <p:attrName>style.visibility</p:attrName>
                                        </p:attrNameLst>
                                      </p:cBhvr>
                                      <p:to>
                                        <p:strVal val="visible"/>
                                      </p:to>
                                    </p:set>
                                    <p:anim calcmode="lin" valueType="num">
                                      <p:cBhvr additive="base">
                                        <p:cTn id="25"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603">
                                            <p:txEl>
                                              <p:pRg st="3" end="3"/>
                                            </p:txEl>
                                          </p:spTgt>
                                        </p:tgtEl>
                                        <p:attrNameLst>
                                          <p:attrName>style.visibility</p:attrName>
                                        </p:attrNameLst>
                                      </p:cBhvr>
                                      <p:to>
                                        <p:strVal val="visible"/>
                                      </p:to>
                                    </p:set>
                                    <p:anim calcmode="lin" valueType="num">
                                      <p:cBhvr additive="base">
                                        <p:cTn id="3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603">
                                            <p:txEl>
                                              <p:pRg st="4" end="4"/>
                                            </p:txEl>
                                          </p:spTgt>
                                        </p:tgtEl>
                                        <p:attrNameLst>
                                          <p:attrName>style.visibility</p:attrName>
                                        </p:attrNameLst>
                                      </p:cBhvr>
                                      <p:to>
                                        <p:strVal val="visible"/>
                                      </p:to>
                                    </p:set>
                                    <p:anim calcmode="lin" valueType="num">
                                      <p:cBhvr additive="base">
                                        <p:cTn id="37"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603">
                                            <p:txEl>
                                              <p:pRg st="5" end="5"/>
                                            </p:txEl>
                                          </p:spTgt>
                                        </p:tgtEl>
                                        <p:attrNameLst>
                                          <p:attrName>style.visibility</p:attrName>
                                        </p:attrNameLst>
                                      </p:cBhvr>
                                      <p:to>
                                        <p:strVal val="visible"/>
                                      </p:to>
                                    </p:set>
                                    <p:anim calcmode="lin" valueType="num">
                                      <p:cBhvr additive="base">
                                        <p:cTn id="4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603">
                                            <p:txEl>
                                              <p:pRg st="6" end="6"/>
                                            </p:txEl>
                                          </p:spTgt>
                                        </p:tgtEl>
                                        <p:attrNameLst>
                                          <p:attrName>style.visibility</p:attrName>
                                        </p:attrNameLst>
                                      </p:cBhvr>
                                      <p:to>
                                        <p:strVal val="visible"/>
                                      </p:to>
                                    </p:set>
                                    <p:anim calcmode="lin" valueType="num">
                                      <p:cBhvr additive="base">
                                        <p:cTn id="49"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09600"/>
            <a:ext cx="7372350" cy="762001"/>
          </a:xfrm>
        </p:spPr>
        <p:txBody>
          <a:bodyPr>
            <a:normAutofit/>
          </a:bodyPr>
          <a:lstStyle/>
          <a:p>
            <a:pPr algn="ctr"/>
            <a:r>
              <a:rPr lang="en-US" sz="3600" b="1" dirty="0">
                <a:latin typeface="Calibri bold" panose="020F0702030404030204" pitchFamily="34" charset="0"/>
                <a:cs typeface="Calibri bold" panose="020F0702030404030204" pitchFamily="34" charset="0"/>
              </a:rPr>
              <a:t>SCOPE OF VARIABLE IN VB.NET</a:t>
            </a:r>
            <a:endParaRPr lang="en-US" sz="3600" dirty="0">
              <a:latin typeface="Calibri bold" panose="020F0702030404030204" pitchFamily="34" charset="0"/>
              <a:cs typeface="Calibri bold" panose="020F0702030404030204" pitchFamily="34" charset="0"/>
            </a:endParaRPr>
          </a:p>
        </p:txBody>
      </p:sp>
      <p:sp>
        <p:nvSpPr>
          <p:cNvPr id="3" name="Content Placeholder 2"/>
          <p:cNvSpPr>
            <a:spLocks noGrp="1"/>
          </p:cNvSpPr>
          <p:nvPr>
            <p:ph idx="1"/>
          </p:nvPr>
        </p:nvSpPr>
        <p:spPr>
          <a:xfrm>
            <a:off x="1981200" y="1600200"/>
            <a:ext cx="8229600" cy="4876800"/>
          </a:xfrm>
        </p:spPr>
        <p:txBody>
          <a:bodyPr>
            <a:normAutofit lnSpcReduction="10000"/>
          </a:bodyPr>
          <a:lstStyle/>
          <a:p>
            <a:pPr algn="just"/>
            <a:r>
              <a:rPr lang="en-US" sz="2800" dirty="0"/>
              <a:t>The scope of a declared element or variable is the set of all code that can refer to it without explicit qualification.</a:t>
            </a:r>
          </a:p>
          <a:p>
            <a:pPr algn="just"/>
            <a:r>
              <a:rPr lang="en-US" sz="2800" dirty="0"/>
              <a:t>In other words, an element or variable scope is its accessibility in your code.</a:t>
            </a:r>
          </a:p>
          <a:p>
            <a:pPr algn="just"/>
            <a:r>
              <a:rPr lang="en-US" sz="2800" dirty="0"/>
              <a:t>An element can have scope at one of the following levels:-</a:t>
            </a:r>
          </a:p>
          <a:p>
            <a:pPr marL="514350" indent="-514350">
              <a:buFont typeface="+mj-lt"/>
              <a:buAutoNum type="arabicPeriod"/>
            </a:pPr>
            <a:r>
              <a:rPr lang="en-US" sz="2800" b="1" dirty="0"/>
              <a:t>BLOCK SCOPE</a:t>
            </a:r>
          </a:p>
          <a:p>
            <a:pPr marL="514350" indent="-514350">
              <a:buFont typeface="+mj-lt"/>
              <a:buAutoNum type="arabicPeriod"/>
            </a:pPr>
            <a:r>
              <a:rPr lang="en-US" sz="2800" b="1" dirty="0"/>
              <a:t>PROCEDURE SCOPE</a:t>
            </a:r>
          </a:p>
          <a:p>
            <a:pPr marL="514350" indent="-514350">
              <a:buFont typeface="+mj-lt"/>
              <a:buAutoNum type="arabicPeriod"/>
            </a:pPr>
            <a:r>
              <a:rPr lang="en-US" sz="2800" b="1" dirty="0"/>
              <a:t>MODULE SCOPE</a:t>
            </a:r>
          </a:p>
          <a:p>
            <a:pPr marL="514350" indent="-514350">
              <a:buFont typeface="+mj-lt"/>
              <a:buAutoNum type="arabicPeriod"/>
            </a:pPr>
            <a:r>
              <a:rPr lang="en-US" sz="2800" b="1" dirty="0"/>
              <a:t>NAMESPACE SCOPE</a:t>
            </a:r>
          </a:p>
        </p:txBody>
      </p:sp>
      <p:pic>
        <p:nvPicPr>
          <p:cNvPr id="4" name="Picture 2" descr="Image result for cdac logo">
            <a:extLst>
              <a:ext uri="{FF2B5EF4-FFF2-40B4-BE49-F238E27FC236}">
                <a16:creationId xmlns:a16="http://schemas.microsoft.com/office/drawing/2014/main" id="{713074D2-2366-4804-8B4E-5D95AE292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12032C60-844D-41E9-955C-04C5B42E4940}"/>
              </a:ext>
            </a:extLst>
          </p:cNvPr>
          <p:cNvSpPr>
            <a:spLocks noGrp="1"/>
          </p:cNvSpPr>
          <p:nvPr>
            <p:ph type="dt" sz="half" idx="10"/>
          </p:nvPr>
        </p:nvSpPr>
        <p:spPr/>
        <p:txBody>
          <a:bodyPr/>
          <a:lstStyle/>
          <a:p>
            <a:fld id="{715BBB8F-E781-4ACC-B420-9D6CA6E7786E}"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77E8AE99-DDF2-455E-A5D9-A96ABE5FCE70}"/>
              </a:ext>
            </a:extLst>
          </p:cNvPr>
          <p:cNvSpPr>
            <a:spLocks noGrp="1"/>
          </p:cNvSpPr>
          <p:nvPr>
            <p:ph type="sldNum" sz="quarter" idx="12"/>
          </p:nvPr>
        </p:nvSpPr>
        <p:spPr/>
        <p:txBody>
          <a:bodyPr/>
          <a:lstStyle/>
          <a:p>
            <a:fld id="{82226BAD-568B-455F-BFCB-DD8158464E38}" type="slidenum">
              <a:rPr lang="en-US" smtClean="0"/>
              <a:pPr/>
              <a:t>2</a:t>
            </a:fld>
            <a:endParaRPr lang="en-US"/>
          </a:p>
        </p:txBody>
      </p:sp>
    </p:spTree>
    <p:extLst>
      <p:ext uri="{BB962C8B-B14F-4D97-AF65-F5344CB8AC3E}">
        <p14:creationId xmlns:p14="http://schemas.microsoft.com/office/powerpoint/2010/main" val="19683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76600" y="452718"/>
            <a:ext cx="6324600" cy="1299882"/>
          </a:xfrm>
        </p:spPr>
        <p:txBody>
          <a:bodyPr/>
          <a:lstStyle/>
          <a:p>
            <a:pPr eaLnBrk="1" hangingPunct="1">
              <a:defRPr/>
            </a:pPr>
            <a:r>
              <a:rPr lang="en-US" sz="3600" b="1" dirty="0">
                <a:solidFill>
                  <a:schemeClr val="tx1">
                    <a:lumMod val="95000"/>
                  </a:schemeClr>
                </a:solidFill>
              </a:rPr>
              <a:t>SEQUENTIAL CONSTRUCT</a:t>
            </a:r>
          </a:p>
        </p:txBody>
      </p:sp>
      <p:sp>
        <p:nvSpPr>
          <p:cNvPr id="26627" name="Rectangle 3"/>
          <p:cNvSpPr>
            <a:spLocks noGrp="1" noChangeArrowheads="1"/>
          </p:cNvSpPr>
          <p:nvPr>
            <p:ph idx="1"/>
          </p:nvPr>
        </p:nvSpPr>
        <p:spPr>
          <a:xfrm>
            <a:off x="1981200" y="1676400"/>
            <a:ext cx="8229600" cy="4876800"/>
          </a:xfrm>
        </p:spPr>
        <p:txBody>
          <a:bodyPr>
            <a:normAutofit/>
          </a:bodyPr>
          <a:lstStyle/>
          <a:p>
            <a:pPr algn="just" eaLnBrk="1" hangingPunct="1">
              <a:defRPr/>
            </a:pPr>
            <a:r>
              <a:rPr lang="en-US" sz="2800" dirty="0">
                <a:solidFill>
                  <a:schemeClr val="tx1">
                    <a:lumMod val="95000"/>
                  </a:schemeClr>
                </a:solidFill>
              </a:rPr>
              <a:t>The sequential construct means the statements are being executed sequentially. This represents the default flow of statements.</a:t>
            </a:r>
          </a:p>
          <a:p>
            <a:pPr eaLnBrk="1" hangingPunct="1">
              <a:buFont typeface="Wingdings" pitchFamily="2" charset="2"/>
              <a:buNone/>
              <a:defRPr/>
            </a:pPr>
            <a:endParaRPr lang="en-US" sz="2800" dirty="0">
              <a:solidFill>
                <a:schemeClr val="tx1">
                  <a:lumMod val="95000"/>
                </a:schemeClr>
              </a:solidFill>
            </a:endParaRPr>
          </a:p>
        </p:txBody>
      </p:sp>
      <p:sp>
        <p:nvSpPr>
          <p:cNvPr id="26639" name="Rectangle 15"/>
          <p:cNvSpPr>
            <a:spLocks noChangeArrowheads="1"/>
          </p:cNvSpPr>
          <p:nvPr/>
        </p:nvSpPr>
        <p:spPr bwMode="auto">
          <a:xfrm>
            <a:off x="4038606" y="3429000"/>
            <a:ext cx="2438395" cy="609600"/>
          </a:xfrm>
          <a:prstGeom prst="rect">
            <a:avLst/>
          </a:prstGeom>
          <a:solidFill>
            <a:schemeClr val="accent1"/>
          </a:solidFill>
          <a:ln w="9525">
            <a:solidFill>
              <a:schemeClr val="tx1"/>
            </a:solidFill>
            <a:miter lim="800000"/>
            <a:headEnd/>
            <a:tailEnd/>
          </a:ln>
        </p:spPr>
        <p:txBody>
          <a:bodyPr wrap="none" anchor="ctr"/>
          <a:lstStyle/>
          <a:p>
            <a:pPr algn="ctr">
              <a:defRPr/>
            </a:pPr>
            <a:r>
              <a:rPr lang="en-US" sz="2800" dirty="0">
                <a:solidFill>
                  <a:schemeClr val="accent4">
                    <a:lumMod val="10000"/>
                  </a:schemeClr>
                </a:solidFill>
              </a:rPr>
              <a:t>Statement 1</a:t>
            </a:r>
          </a:p>
        </p:txBody>
      </p:sp>
      <p:sp>
        <p:nvSpPr>
          <p:cNvPr id="26640" name="Line 16"/>
          <p:cNvSpPr>
            <a:spLocks noChangeShapeType="1"/>
          </p:cNvSpPr>
          <p:nvPr/>
        </p:nvSpPr>
        <p:spPr bwMode="auto">
          <a:xfrm>
            <a:off x="5334000" y="4038600"/>
            <a:ext cx="0" cy="533400"/>
          </a:xfrm>
          <a:prstGeom prst="line">
            <a:avLst/>
          </a:prstGeom>
          <a:noFill/>
          <a:ln w="9525">
            <a:solidFill>
              <a:schemeClr val="tx1"/>
            </a:solidFill>
            <a:round/>
            <a:headEnd/>
            <a:tailEnd type="triangle" w="med" len="med"/>
          </a:ln>
        </p:spPr>
        <p:txBody>
          <a:bodyPr/>
          <a:lstStyle/>
          <a:p>
            <a:pPr>
              <a:defRPr/>
            </a:pPr>
            <a:endParaRPr lang="en-US">
              <a:solidFill>
                <a:schemeClr val="accent4">
                  <a:lumMod val="10000"/>
                </a:schemeClr>
              </a:solidFill>
            </a:endParaRPr>
          </a:p>
        </p:txBody>
      </p:sp>
      <p:sp>
        <p:nvSpPr>
          <p:cNvPr id="26642" name="Rectangle 18"/>
          <p:cNvSpPr>
            <a:spLocks noChangeArrowheads="1"/>
          </p:cNvSpPr>
          <p:nvPr/>
        </p:nvSpPr>
        <p:spPr bwMode="auto">
          <a:xfrm>
            <a:off x="4038606" y="4572000"/>
            <a:ext cx="2362195" cy="609600"/>
          </a:xfrm>
          <a:prstGeom prst="rect">
            <a:avLst/>
          </a:prstGeom>
          <a:solidFill>
            <a:schemeClr val="accent1"/>
          </a:solidFill>
          <a:ln w="9525">
            <a:solidFill>
              <a:schemeClr val="tx1"/>
            </a:solidFill>
            <a:miter lim="800000"/>
            <a:headEnd/>
            <a:tailEnd/>
          </a:ln>
        </p:spPr>
        <p:txBody>
          <a:bodyPr wrap="none" anchor="ctr"/>
          <a:lstStyle/>
          <a:p>
            <a:pPr algn="ctr">
              <a:defRPr/>
            </a:pPr>
            <a:r>
              <a:rPr lang="en-US" sz="2800" dirty="0">
                <a:solidFill>
                  <a:schemeClr val="accent4">
                    <a:lumMod val="10000"/>
                  </a:schemeClr>
                </a:solidFill>
              </a:rPr>
              <a:t>Statement 2</a:t>
            </a:r>
          </a:p>
        </p:txBody>
      </p:sp>
      <p:sp>
        <p:nvSpPr>
          <p:cNvPr id="26643" name="Rectangle 19"/>
          <p:cNvSpPr>
            <a:spLocks noChangeArrowheads="1"/>
          </p:cNvSpPr>
          <p:nvPr/>
        </p:nvSpPr>
        <p:spPr bwMode="auto">
          <a:xfrm>
            <a:off x="4038606" y="5715000"/>
            <a:ext cx="2362195" cy="609600"/>
          </a:xfrm>
          <a:prstGeom prst="rect">
            <a:avLst/>
          </a:prstGeom>
          <a:solidFill>
            <a:schemeClr val="accent1"/>
          </a:solidFill>
          <a:ln w="9525">
            <a:solidFill>
              <a:schemeClr val="tx1"/>
            </a:solidFill>
            <a:miter lim="800000"/>
            <a:headEnd/>
            <a:tailEnd/>
          </a:ln>
        </p:spPr>
        <p:txBody>
          <a:bodyPr wrap="none" anchor="ctr"/>
          <a:lstStyle/>
          <a:p>
            <a:pPr algn="ctr">
              <a:defRPr/>
            </a:pPr>
            <a:r>
              <a:rPr lang="en-US" sz="2800" dirty="0">
                <a:solidFill>
                  <a:schemeClr val="accent4">
                    <a:lumMod val="10000"/>
                  </a:schemeClr>
                </a:solidFill>
              </a:rPr>
              <a:t>Statement 3</a:t>
            </a:r>
          </a:p>
        </p:txBody>
      </p:sp>
      <p:sp>
        <p:nvSpPr>
          <p:cNvPr id="26644" name="Line 20"/>
          <p:cNvSpPr>
            <a:spLocks noChangeShapeType="1"/>
          </p:cNvSpPr>
          <p:nvPr/>
        </p:nvSpPr>
        <p:spPr bwMode="auto">
          <a:xfrm>
            <a:off x="5334000" y="5181600"/>
            <a:ext cx="0" cy="533400"/>
          </a:xfrm>
          <a:prstGeom prst="line">
            <a:avLst/>
          </a:prstGeom>
          <a:noFill/>
          <a:ln w="9525">
            <a:solidFill>
              <a:schemeClr val="tx1"/>
            </a:solidFill>
            <a:round/>
            <a:headEnd/>
            <a:tailEnd type="triangle" w="med" len="med"/>
          </a:ln>
        </p:spPr>
        <p:txBody>
          <a:bodyPr/>
          <a:lstStyle/>
          <a:p>
            <a:pPr>
              <a:defRPr/>
            </a:pPr>
            <a:endParaRPr lang="en-US">
              <a:solidFill>
                <a:schemeClr val="accent4">
                  <a:lumMod val="10000"/>
                </a:schemeClr>
              </a:solidFill>
            </a:endParaRPr>
          </a:p>
        </p:txBody>
      </p:sp>
      <p:pic>
        <p:nvPicPr>
          <p:cNvPr id="9" name="Picture 2" descr="Image result for cdac logo">
            <a:extLst>
              <a:ext uri="{FF2B5EF4-FFF2-40B4-BE49-F238E27FC236}">
                <a16:creationId xmlns:a16="http://schemas.microsoft.com/office/drawing/2014/main" id="{157077CB-7146-463D-B83C-660719570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2B96D4E-2E49-40CB-AF88-5EA1E282F93B}"/>
              </a:ext>
            </a:extLst>
          </p:cNvPr>
          <p:cNvSpPr>
            <a:spLocks noGrp="1"/>
          </p:cNvSpPr>
          <p:nvPr>
            <p:ph type="dt" sz="half" idx="10"/>
          </p:nvPr>
        </p:nvSpPr>
        <p:spPr/>
        <p:txBody>
          <a:bodyPr/>
          <a:lstStyle/>
          <a:p>
            <a:fld id="{560FE5D7-477B-4259-A2AB-0B70DD84C456}" type="datetime2">
              <a:rPr lang="en-US" smtClean="0"/>
              <a:t>Thursday, August 22, 2019</a:t>
            </a:fld>
            <a:endParaRPr lang="en-US"/>
          </a:p>
        </p:txBody>
      </p:sp>
      <p:sp>
        <p:nvSpPr>
          <p:cNvPr id="3" name="Slide Number Placeholder 2">
            <a:extLst>
              <a:ext uri="{FF2B5EF4-FFF2-40B4-BE49-F238E27FC236}">
                <a16:creationId xmlns:a16="http://schemas.microsoft.com/office/drawing/2014/main" id="{F44B15CE-105D-4326-B2C7-993170A66E16}"/>
              </a:ext>
            </a:extLst>
          </p:cNvPr>
          <p:cNvSpPr>
            <a:spLocks noGrp="1"/>
          </p:cNvSpPr>
          <p:nvPr>
            <p:ph type="sldNum" sz="quarter" idx="12"/>
          </p:nvPr>
        </p:nvSpPr>
        <p:spPr/>
        <p:txBody>
          <a:bodyPr/>
          <a:lstStyle/>
          <a:p>
            <a:fld id="{82226BAD-568B-455F-BFCB-DD8158464E38}" type="slidenum">
              <a:rPr lang="en-US" smtClean="0"/>
              <a:pPr/>
              <a:t>20</a:t>
            </a:fld>
            <a:endParaRPr lang="en-US"/>
          </a:p>
        </p:txBody>
      </p:sp>
    </p:spTree>
    <p:extLst>
      <p:ext uri="{BB962C8B-B14F-4D97-AF65-F5344CB8AC3E}">
        <p14:creationId xmlns:p14="http://schemas.microsoft.com/office/powerpoint/2010/main" val="18844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iterate type="lt">
                                    <p:tmPct val="5000"/>
                                  </p:iterate>
                                  <p:childTnLst>
                                    <p:set>
                                      <p:cBhvr>
                                        <p:cTn id="18" dur="1" fill="hold">
                                          <p:stCondLst>
                                            <p:cond delay="0"/>
                                          </p:stCondLst>
                                        </p:cTn>
                                        <p:tgtEl>
                                          <p:spTgt spid="26639"/>
                                        </p:tgtEl>
                                        <p:attrNameLst>
                                          <p:attrName>style.visibility</p:attrName>
                                        </p:attrNameLst>
                                      </p:cBhvr>
                                      <p:to>
                                        <p:strVal val="visible"/>
                                      </p:to>
                                    </p:set>
                                    <p:anim calcmode="lin" valueType="num">
                                      <p:cBhvr>
                                        <p:cTn id="19" dur="1000" fill="hold"/>
                                        <p:tgtEl>
                                          <p:spTgt spid="26639"/>
                                        </p:tgtEl>
                                        <p:attrNameLst>
                                          <p:attrName>ppt_w</p:attrName>
                                        </p:attrNameLst>
                                      </p:cBhvr>
                                      <p:tavLst>
                                        <p:tav tm="0">
                                          <p:val>
                                            <p:fltVal val="0"/>
                                          </p:val>
                                        </p:tav>
                                        <p:tav tm="100000">
                                          <p:val>
                                            <p:strVal val="#ppt_w"/>
                                          </p:val>
                                        </p:tav>
                                      </p:tavLst>
                                    </p:anim>
                                    <p:anim calcmode="lin" valueType="num">
                                      <p:cBhvr>
                                        <p:cTn id="20" dur="1000" fill="hold"/>
                                        <p:tgtEl>
                                          <p:spTgt spid="26639"/>
                                        </p:tgtEl>
                                        <p:attrNameLst>
                                          <p:attrName>ppt_h</p:attrName>
                                        </p:attrNameLst>
                                      </p:cBhvr>
                                      <p:tavLst>
                                        <p:tav tm="0">
                                          <p:val>
                                            <p:fltVal val="0"/>
                                          </p:val>
                                        </p:tav>
                                        <p:tav tm="100000">
                                          <p:val>
                                            <p:strVal val="#ppt_h"/>
                                          </p:val>
                                        </p:tav>
                                      </p:tavLst>
                                    </p:anim>
                                    <p:anim calcmode="lin" valueType="num">
                                      <p:cBhvr>
                                        <p:cTn id="21" dur="1000" fill="hold"/>
                                        <p:tgtEl>
                                          <p:spTgt spid="26639"/>
                                        </p:tgtEl>
                                        <p:attrNameLst>
                                          <p:attrName>style.rotation</p:attrName>
                                        </p:attrNameLst>
                                      </p:cBhvr>
                                      <p:tavLst>
                                        <p:tav tm="0">
                                          <p:val>
                                            <p:fltVal val="90"/>
                                          </p:val>
                                        </p:tav>
                                        <p:tav tm="100000">
                                          <p:val>
                                            <p:fltVal val="0"/>
                                          </p:val>
                                        </p:tav>
                                      </p:tavLst>
                                    </p:anim>
                                    <p:animEffect transition="in" filter="fade">
                                      <p:cBhvr>
                                        <p:cTn id="22" dur="1000"/>
                                        <p:tgtEl>
                                          <p:spTgt spid="26639"/>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26640"/>
                                        </p:tgtEl>
                                        <p:attrNameLst>
                                          <p:attrName>style.visibility</p:attrName>
                                        </p:attrNameLst>
                                      </p:cBhvr>
                                      <p:to>
                                        <p:strVal val="visible"/>
                                      </p:to>
                                    </p:set>
                                    <p:anim calcmode="lin" valueType="num">
                                      <p:cBhvr>
                                        <p:cTn id="25" dur="1000" fill="hold"/>
                                        <p:tgtEl>
                                          <p:spTgt spid="26640"/>
                                        </p:tgtEl>
                                        <p:attrNameLst>
                                          <p:attrName>ppt_w</p:attrName>
                                        </p:attrNameLst>
                                      </p:cBhvr>
                                      <p:tavLst>
                                        <p:tav tm="0">
                                          <p:val>
                                            <p:fltVal val="0"/>
                                          </p:val>
                                        </p:tav>
                                        <p:tav tm="100000">
                                          <p:val>
                                            <p:strVal val="#ppt_w"/>
                                          </p:val>
                                        </p:tav>
                                      </p:tavLst>
                                    </p:anim>
                                    <p:anim calcmode="lin" valueType="num">
                                      <p:cBhvr>
                                        <p:cTn id="26" dur="1000" fill="hold"/>
                                        <p:tgtEl>
                                          <p:spTgt spid="26640"/>
                                        </p:tgtEl>
                                        <p:attrNameLst>
                                          <p:attrName>ppt_h</p:attrName>
                                        </p:attrNameLst>
                                      </p:cBhvr>
                                      <p:tavLst>
                                        <p:tav tm="0">
                                          <p:val>
                                            <p:fltVal val="0"/>
                                          </p:val>
                                        </p:tav>
                                        <p:tav tm="100000">
                                          <p:val>
                                            <p:strVal val="#ppt_h"/>
                                          </p:val>
                                        </p:tav>
                                      </p:tavLst>
                                    </p:anim>
                                    <p:anim calcmode="lin" valueType="num">
                                      <p:cBhvr>
                                        <p:cTn id="27" dur="1000" fill="hold"/>
                                        <p:tgtEl>
                                          <p:spTgt spid="26640"/>
                                        </p:tgtEl>
                                        <p:attrNameLst>
                                          <p:attrName>style.rotation</p:attrName>
                                        </p:attrNameLst>
                                      </p:cBhvr>
                                      <p:tavLst>
                                        <p:tav tm="0">
                                          <p:val>
                                            <p:fltVal val="90"/>
                                          </p:val>
                                        </p:tav>
                                        <p:tav tm="100000">
                                          <p:val>
                                            <p:fltVal val="0"/>
                                          </p:val>
                                        </p:tav>
                                      </p:tavLst>
                                    </p:anim>
                                    <p:animEffect transition="in" filter="fade">
                                      <p:cBhvr>
                                        <p:cTn id="28" dur="1000"/>
                                        <p:tgtEl>
                                          <p:spTgt spid="26640"/>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26642"/>
                                        </p:tgtEl>
                                        <p:attrNameLst>
                                          <p:attrName>style.visibility</p:attrName>
                                        </p:attrNameLst>
                                      </p:cBhvr>
                                      <p:to>
                                        <p:strVal val="visible"/>
                                      </p:to>
                                    </p:set>
                                    <p:anim calcmode="lin" valueType="num">
                                      <p:cBhvr>
                                        <p:cTn id="31" dur="1000" fill="hold"/>
                                        <p:tgtEl>
                                          <p:spTgt spid="26642"/>
                                        </p:tgtEl>
                                        <p:attrNameLst>
                                          <p:attrName>ppt_w</p:attrName>
                                        </p:attrNameLst>
                                      </p:cBhvr>
                                      <p:tavLst>
                                        <p:tav tm="0">
                                          <p:val>
                                            <p:fltVal val="0"/>
                                          </p:val>
                                        </p:tav>
                                        <p:tav tm="100000">
                                          <p:val>
                                            <p:strVal val="#ppt_w"/>
                                          </p:val>
                                        </p:tav>
                                      </p:tavLst>
                                    </p:anim>
                                    <p:anim calcmode="lin" valueType="num">
                                      <p:cBhvr>
                                        <p:cTn id="32" dur="1000" fill="hold"/>
                                        <p:tgtEl>
                                          <p:spTgt spid="26642"/>
                                        </p:tgtEl>
                                        <p:attrNameLst>
                                          <p:attrName>ppt_h</p:attrName>
                                        </p:attrNameLst>
                                      </p:cBhvr>
                                      <p:tavLst>
                                        <p:tav tm="0">
                                          <p:val>
                                            <p:fltVal val="0"/>
                                          </p:val>
                                        </p:tav>
                                        <p:tav tm="100000">
                                          <p:val>
                                            <p:strVal val="#ppt_h"/>
                                          </p:val>
                                        </p:tav>
                                      </p:tavLst>
                                    </p:anim>
                                    <p:anim calcmode="lin" valueType="num">
                                      <p:cBhvr>
                                        <p:cTn id="33" dur="1000" fill="hold"/>
                                        <p:tgtEl>
                                          <p:spTgt spid="26642"/>
                                        </p:tgtEl>
                                        <p:attrNameLst>
                                          <p:attrName>style.rotation</p:attrName>
                                        </p:attrNameLst>
                                      </p:cBhvr>
                                      <p:tavLst>
                                        <p:tav tm="0">
                                          <p:val>
                                            <p:fltVal val="90"/>
                                          </p:val>
                                        </p:tav>
                                        <p:tav tm="100000">
                                          <p:val>
                                            <p:fltVal val="0"/>
                                          </p:val>
                                        </p:tav>
                                      </p:tavLst>
                                    </p:anim>
                                    <p:animEffect transition="in" filter="fade">
                                      <p:cBhvr>
                                        <p:cTn id="34" dur="1000"/>
                                        <p:tgtEl>
                                          <p:spTgt spid="26642"/>
                                        </p:tgtEl>
                                      </p:cBhvr>
                                    </p:animEffect>
                                  </p:childTnLst>
                                </p:cTn>
                              </p:par>
                              <p:par>
                                <p:cTn id="35" presetID="31" presetClass="entr" presetSubtype="0" fill="hold" grpId="0" nodeType="withEffect">
                                  <p:stCondLst>
                                    <p:cond delay="0"/>
                                  </p:stCondLst>
                                  <p:iterate type="lt">
                                    <p:tmPct val="5000"/>
                                  </p:iterate>
                                  <p:childTnLst>
                                    <p:set>
                                      <p:cBhvr>
                                        <p:cTn id="36" dur="1" fill="hold">
                                          <p:stCondLst>
                                            <p:cond delay="0"/>
                                          </p:stCondLst>
                                        </p:cTn>
                                        <p:tgtEl>
                                          <p:spTgt spid="26643"/>
                                        </p:tgtEl>
                                        <p:attrNameLst>
                                          <p:attrName>style.visibility</p:attrName>
                                        </p:attrNameLst>
                                      </p:cBhvr>
                                      <p:to>
                                        <p:strVal val="visible"/>
                                      </p:to>
                                    </p:set>
                                    <p:anim calcmode="lin" valueType="num">
                                      <p:cBhvr>
                                        <p:cTn id="37" dur="1000" fill="hold"/>
                                        <p:tgtEl>
                                          <p:spTgt spid="26643"/>
                                        </p:tgtEl>
                                        <p:attrNameLst>
                                          <p:attrName>ppt_w</p:attrName>
                                        </p:attrNameLst>
                                      </p:cBhvr>
                                      <p:tavLst>
                                        <p:tav tm="0">
                                          <p:val>
                                            <p:fltVal val="0"/>
                                          </p:val>
                                        </p:tav>
                                        <p:tav tm="100000">
                                          <p:val>
                                            <p:strVal val="#ppt_w"/>
                                          </p:val>
                                        </p:tav>
                                      </p:tavLst>
                                    </p:anim>
                                    <p:anim calcmode="lin" valueType="num">
                                      <p:cBhvr>
                                        <p:cTn id="38" dur="1000" fill="hold"/>
                                        <p:tgtEl>
                                          <p:spTgt spid="26643"/>
                                        </p:tgtEl>
                                        <p:attrNameLst>
                                          <p:attrName>ppt_h</p:attrName>
                                        </p:attrNameLst>
                                      </p:cBhvr>
                                      <p:tavLst>
                                        <p:tav tm="0">
                                          <p:val>
                                            <p:fltVal val="0"/>
                                          </p:val>
                                        </p:tav>
                                        <p:tav tm="100000">
                                          <p:val>
                                            <p:strVal val="#ppt_h"/>
                                          </p:val>
                                        </p:tav>
                                      </p:tavLst>
                                    </p:anim>
                                    <p:anim calcmode="lin" valueType="num">
                                      <p:cBhvr>
                                        <p:cTn id="39" dur="1000" fill="hold"/>
                                        <p:tgtEl>
                                          <p:spTgt spid="26643"/>
                                        </p:tgtEl>
                                        <p:attrNameLst>
                                          <p:attrName>style.rotation</p:attrName>
                                        </p:attrNameLst>
                                      </p:cBhvr>
                                      <p:tavLst>
                                        <p:tav tm="0">
                                          <p:val>
                                            <p:fltVal val="90"/>
                                          </p:val>
                                        </p:tav>
                                        <p:tav tm="100000">
                                          <p:val>
                                            <p:fltVal val="0"/>
                                          </p:val>
                                        </p:tav>
                                      </p:tavLst>
                                    </p:anim>
                                    <p:animEffect transition="in" filter="fade">
                                      <p:cBhvr>
                                        <p:cTn id="40" dur="1000"/>
                                        <p:tgtEl>
                                          <p:spTgt spid="26643"/>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26644"/>
                                        </p:tgtEl>
                                        <p:attrNameLst>
                                          <p:attrName>style.visibility</p:attrName>
                                        </p:attrNameLst>
                                      </p:cBhvr>
                                      <p:to>
                                        <p:strVal val="visible"/>
                                      </p:to>
                                    </p:set>
                                    <p:anim calcmode="lin" valueType="num">
                                      <p:cBhvr>
                                        <p:cTn id="43" dur="1000" fill="hold"/>
                                        <p:tgtEl>
                                          <p:spTgt spid="26644"/>
                                        </p:tgtEl>
                                        <p:attrNameLst>
                                          <p:attrName>ppt_w</p:attrName>
                                        </p:attrNameLst>
                                      </p:cBhvr>
                                      <p:tavLst>
                                        <p:tav tm="0">
                                          <p:val>
                                            <p:fltVal val="0"/>
                                          </p:val>
                                        </p:tav>
                                        <p:tav tm="100000">
                                          <p:val>
                                            <p:strVal val="#ppt_w"/>
                                          </p:val>
                                        </p:tav>
                                      </p:tavLst>
                                    </p:anim>
                                    <p:anim calcmode="lin" valueType="num">
                                      <p:cBhvr>
                                        <p:cTn id="44" dur="1000" fill="hold"/>
                                        <p:tgtEl>
                                          <p:spTgt spid="26644"/>
                                        </p:tgtEl>
                                        <p:attrNameLst>
                                          <p:attrName>ppt_h</p:attrName>
                                        </p:attrNameLst>
                                      </p:cBhvr>
                                      <p:tavLst>
                                        <p:tav tm="0">
                                          <p:val>
                                            <p:fltVal val="0"/>
                                          </p:val>
                                        </p:tav>
                                        <p:tav tm="100000">
                                          <p:val>
                                            <p:strVal val="#ppt_h"/>
                                          </p:val>
                                        </p:tav>
                                      </p:tavLst>
                                    </p:anim>
                                    <p:anim calcmode="lin" valueType="num">
                                      <p:cBhvr>
                                        <p:cTn id="45" dur="1000" fill="hold"/>
                                        <p:tgtEl>
                                          <p:spTgt spid="26644"/>
                                        </p:tgtEl>
                                        <p:attrNameLst>
                                          <p:attrName>style.rotation</p:attrName>
                                        </p:attrNameLst>
                                      </p:cBhvr>
                                      <p:tavLst>
                                        <p:tav tm="0">
                                          <p:val>
                                            <p:fltVal val="90"/>
                                          </p:val>
                                        </p:tav>
                                        <p:tav tm="100000">
                                          <p:val>
                                            <p:fltVal val="0"/>
                                          </p:val>
                                        </p:tav>
                                      </p:tavLst>
                                    </p:anim>
                                    <p:animEffect transition="in" filter="fade">
                                      <p:cBhvr>
                                        <p:cTn id="46" dur="1000"/>
                                        <p:tgtEl>
                                          <p:spTgt spid="2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P spid="26639" grpId="0" animBg="1"/>
      <p:bldP spid="26642" grpId="0" animBg="1"/>
      <p:bldP spid="2664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895600" y="452718"/>
            <a:ext cx="6781800" cy="1400530"/>
          </a:xfrm>
        </p:spPr>
        <p:txBody>
          <a:bodyPr/>
          <a:lstStyle/>
          <a:p>
            <a:pPr algn="ctr" eaLnBrk="1" hangingPunct="1">
              <a:defRPr/>
            </a:pPr>
            <a:r>
              <a:rPr lang="en-US" b="1" dirty="0">
                <a:solidFill>
                  <a:schemeClr val="tx1">
                    <a:lumMod val="95000"/>
                  </a:schemeClr>
                </a:solidFill>
              </a:rPr>
              <a:t>SELECTION OR CONDITION CONSTRUCT</a:t>
            </a:r>
          </a:p>
        </p:txBody>
      </p:sp>
      <p:sp>
        <p:nvSpPr>
          <p:cNvPr id="28675" name="Rectangle 3"/>
          <p:cNvSpPr>
            <a:spLocks noGrp="1" noChangeArrowheads="1"/>
          </p:cNvSpPr>
          <p:nvPr>
            <p:ph idx="1"/>
          </p:nvPr>
        </p:nvSpPr>
        <p:spPr>
          <a:xfrm>
            <a:off x="1981200" y="2305966"/>
            <a:ext cx="8229600" cy="4171034"/>
          </a:xfrm>
        </p:spPr>
        <p:txBody>
          <a:bodyPr>
            <a:normAutofit/>
          </a:bodyPr>
          <a:lstStyle/>
          <a:p>
            <a:pPr algn="just" eaLnBrk="1" hangingPunct="1">
              <a:defRPr/>
            </a:pPr>
            <a:r>
              <a:rPr lang="en-US" sz="2800" dirty="0">
                <a:solidFill>
                  <a:schemeClr val="tx1">
                    <a:lumMod val="95000"/>
                  </a:schemeClr>
                </a:solidFill>
              </a:rPr>
              <a:t>The selection or decision construct means the execution of statement(s) depending upon the </a:t>
            </a:r>
            <a:r>
              <a:rPr lang="en-US" sz="2800" b="1" dirty="0">
                <a:solidFill>
                  <a:schemeClr val="tx1">
                    <a:lumMod val="95000"/>
                  </a:schemeClr>
                </a:solidFill>
              </a:rPr>
              <a:t>condition-test</a:t>
            </a:r>
            <a:r>
              <a:rPr lang="en-US" sz="2800" dirty="0">
                <a:solidFill>
                  <a:schemeClr val="tx1">
                    <a:lumMod val="95000"/>
                  </a:schemeClr>
                </a:solidFill>
              </a:rPr>
              <a:t>. </a:t>
            </a:r>
          </a:p>
          <a:p>
            <a:pPr algn="just" eaLnBrk="1" hangingPunct="1">
              <a:defRPr/>
            </a:pPr>
            <a:r>
              <a:rPr lang="en-US" sz="2800" dirty="0">
                <a:solidFill>
                  <a:schemeClr val="tx1">
                    <a:lumMod val="95000"/>
                  </a:schemeClr>
                </a:solidFill>
              </a:rPr>
              <a:t>If a condition evaluates to </a:t>
            </a:r>
            <a:r>
              <a:rPr lang="en-US" sz="2800" b="1" dirty="0">
                <a:solidFill>
                  <a:schemeClr val="tx1">
                    <a:lumMod val="95000"/>
                  </a:schemeClr>
                </a:solidFill>
              </a:rPr>
              <a:t>True</a:t>
            </a:r>
            <a:r>
              <a:rPr lang="en-US" sz="2800" dirty="0">
                <a:solidFill>
                  <a:schemeClr val="tx1">
                    <a:lumMod val="95000"/>
                  </a:schemeClr>
                </a:solidFill>
              </a:rPr>
              <a:t>, a course-of-action (a set of statements) is followed otherwise another course-of-action is followed. </a:t>
            </a:r>
          </a:p>
          <a:p>
            <a:pPr algn="just" eaLnBrk="1" hangingPunct="1">
              <a:defRPr/>
            </a:pPr>
            <a:r>
              <a:rPr lang="en-US" sz="2800" dirty="0">
                <a:solidFill>
                  <a:schemeClr val="tx1">
                    <a:lumMod val="95000"/>
                  </a:schemeClr>
                </a:solidFill>
              </a:rPr>
              <a:t>This construct is also called </a:t>
            </a:r>
            <a:r>
              <a:rPr lang="en-US" sz="2800" b="1" dirty="0">
                <a:solidFill>
                  <a:schemeClr val="tx1">
                    <a:lumMod val="95000"/>
                  </a:schemeClr>
                </a:solidFill>
              </a:rPr>
              <a:t>decision construct </a:t>
            </a:r>
            <a:r>
              <a:rPr lang="en-US" sz="2800" dirty="0">
                <a:solidFill>
                  <a:schemeClr val="tx1">
                    <a:lumMod val="95000"/>
                  </a:schemeClr>
                </a:solidFill>
              </a:rPr>
              <a:t>as it helps in decision making.</a:t>
            </a:r>
          </a:p>
        </p:txBody>
      </p:sp>
      <p:pic>
        <p:nvPicPr>
          <p:cNvPr id="5" name="Picture 2" descr="Image result for cdac logo">
            <a:extLst>
              <a:ext uri="{FF2B5EF4-FFF2-40B4-BE49-F238E27FC236}">
                <a16:creationId xmlns:a16="http://schemas.microsoft.com/office/drawing/2014/main" id="{B6183BF1-3B5E-48D3-ABC4-8B7540854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280D3626-F956-4D62-9780-B1490EB408A2}"/>
              </a:ext>
            </a:extLst>
          </p:cNvPr>
          <p:cNvSpPr>
            <a:spLocks noGrp="1"/>
          </p:cNvSpPr>
          <p:nvPr>
            <p:ph type="dt" sz="half" idx="10"/>
          </p:nvPr>
        </p:nvSpPr>
        <p:spPr/>
        <p:txBody>
          <a:bodyPr/>
          <a:lstStyle/>
          <a:p>
            <a:fld id="{2E0C096D-67BD-4602-AAE8-B8039C92069B}" type="datetime2">
              <a:rPr lang="en-US" smtClean="0"/>
              <a:t>Thursday, August 22, 2019</a:t>
            </a:fld>
            <a:endParaRPr lang="en-US"/>
          </a:p>
        </p:txBody>
      </p:sp>
      <p:sp>
        <p:nvSpPr>
          <p:cNvPr id="4" name="Slide Number Placeholder 3">
            <a:extLst>
              <a:ext uri="{FF2B5EF4-FFF2-40B4-BE49-F238E27FC236}">
                <a16:creationId xmlns:a16="http://schemas.microsoft.com/office/drawing/2014/main" id="{7F82EA4E-0AF4-4E9F-A78A-F2198BB7F907}"/>
              </a:ext>
            </a:extLst>
          </p:cNvPr>
          <p:cNvSpPr>
            <a:spLocks noGrp="1"/>
          </p:cNvSpPr>
          <p:nvPr>
            <p:ph type="sldNum" sz="quarter" idx="12"/>
          </p:nvPr>
        </p:nvSpPr>
        <p:spPr/>
        <p:txBody>
          <a:bodyPr/>
          <a:lstStyle/>
          <a:p>
            <a:fld id="{82226BAD-568B-455F-BFCB-DD8158464E38}" type="slidenum">
              <a:rPr lang="en-US" smtClean="0"/>
              <a:pPr/>
              <a:t>21</a:t>
            </a:fld>
            <a:endParaRPr lang="en-US"/>
          </a:p>
        </p:txBody>
      </p:sp>
    </p:spTree>
    <p:extLst>
      <p:ext uri="{BB962C8B-B14F-4D97-AF65-F5344CB8AC3E}">
        <p14:creationId xmlns:p14="http://schemas.microsoft.com/office/powerpoint/2010/main" val="139573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352800" y="452718"/>
            <a:ext cx="6096000" cy="1400530"/>
          </a:xfrm>
        </p:spPr>
        <p:txBody>
          <a:bodyPr/>
          <a:lstStyle/>
          <a:p>
            <a:pPr eaLnBrk="1" hangingPunct="1">
              <a:defRPr/>
            </a:pPr>
            <a:r>
              <a:rPr lang="en-US" b="1" dirty="0">
                <a:solidFill>
                  <a:schemeClr val="tx1">
                    <a:lumMod val="95000"/>
                  </a:schemeClr>
                </a:solidFill>
              </a:rPr>
              <a:t>ITERATIVE OR LOOPING CONSTRUCTS</a:t>
            </a:r>
          </a:p>
        </p:txBody>
      </p:sp>
      <p:sp>
        <p:nvSpPr>
          <p:cNvPr id="30723" name="Rectangle 3"/>
          <p:cNvSpPr>
            <a:spLocks noGrp="1" noChangeArrowheads="1"/>
          </p:cNvSpPr>
          <p:nvPr>
            <p:ph idx="1"/>
          </p:nvPr>
        </p:nvSpPr>
        <p:spPr>
          <a:xfrm>
            <a:off x="1981200" y="1600200"/>
            <a:ext cx="8229600" cy="4876800"/>
          </a:xfrm>
        </p:spPr>
        <p:txBody>
          <a:bodyPr>
            <a:normAutofit/>
          </a:bodyPr>
          <a:lstStyle/>
          <a:p>
            <a:pPr algn="just" eaLnBrk="1" hangingPunct="1">
              <a:defRPr/>
            </a:pPr>
            <a:r>
              <a:rPr lang="en-US" sz="3600" dirty="0">
                <a:solidFill>
                  <a:schemeClr val="tx1">
                    <a:lumMod val="95000"/>
                  </a:schemeClr>
                </a:solidFill>
              </a:rPr>
              <a:t>The iterative or repetitive constructs means </a:t>
            </a:r>
            <a:r>
              <a:rPr lang="en-US" sz="3600" b="1" dirty="0">
                <a:solidFill>
                  <a:schemeClr val="tx1">
                    <a:lumMod val="95000"/>
                  </a:schemeClr>
                </a:solidFill>
              </a:rPr>
              <a:t>repetition of a set-of-statements </a:t>
            </a:r>
            <a:r>
              <a:rPr lang="en-US" sz="3600" dirty="0">
                <a:solidFill>
                  <a:schemeClr val="tx1">
                    <a:lumMod val="95000"/>
                  </a:schemeClr>
                </a:solidFill>
              </a:rPr>
              <a:t>depending upon a condition-test. </a:t>
            </a:r>
          </a:p>
          <a:p>
            <a:pPr algn="just" eaLnBrk="1" hangingPunct="1">
              <a:defRPr/>
            </a:pPr>
            <a:r>
              <a:rPr lang="en-US" sz="3600" dirty="0">
                <a:solidFill>
                  <a:schemeClr val="tx1">
                    <a:lumMod val="95000"/>
                  </a:schemeClr>
                </a:solidFill>
              </a:rPr>
              <a:t>A set-of-statements are repeated again and again till the condition or Boolean Expression evaluates to true.</a:t>
            </a:r>
          </a:p>
          <a:p>
            <a:pPr algn="just" eaLnBrk="1" hangingPunct="1">
              <a:defRPr/>
            </a:pPr>
            <a:r>
              <a:rPr lang="en-US" sz="3600" dirty="0">
                <a:solidFill>
                  <a:schemeClr val="tx1">
                    <a:lumMod val="95000"/>
                  </a:schemeClr>
                </a:solidFill>
              </a:rPr>
              <a:t> The iteration constructs are also called as </a:t>
            </a:r>
            <a:r>
              <a:rPr lang="en-US" sz="3600" b="1" dirty="0">
                <a:solidFill>
                  <a:schemeClr val="tx1">
                    <a:lumMod val="95000"/>
                  </a:schemeClr>
                </a:solidFill>
              </a:rPr>
              <a:t>looping constructs</a:t>
            </a:r>
            <a:r>
              <a:rPr lang="en-US" sz="3600" dirty="0">
                <a:solidFill>
                  <a:schemeClr val="tx1">
                    <a:lumMod val="95000"/>
                  </a:schemeClr>
                </a:solidFill>
              </a:rPr>
              <a:t>.</a:t>
            </a:r>
          </a:p>
        </p:txBody>
      </p:sp>
      <p:pic>
        <p:nvPicPr>
          <p:cNvPr id="4" name="Picture 2" descr="Image result for cdac logo">
            <a:extLst>
              <a:ext uri="{FF2B5EF4-FFF2-40B4-BE49-F238E27FC236}">
                <a16:creationId xmlns:a16="http://schemas.microsoft.com/office/drawing/2014/main" id="{20282A2A-94E2-44EB-90BA-8DF0D1AAE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317BD39-3008-4A59-954A-0636BEC38118}"/>
              </a:ext>
            </a:extLst>
          </p:cNvPr>
          <p:cNvSpPr>
            <a:spLocks noGrp="1"/>
          </p:cNvSpPr>
          <p:nvPr>
            <p:ph type="dt" sz="half" idx="10"/>
          </p:nvPr>
        </p:nvSpPr>
        <p:spPr/>
        <p:txBody>
          <a:bodyPr/>
          <a:lstStyle/>
          <a:p>
            <a:fld id="{40E6DC8D-8985-4A34-B101-2C6D44017FDD}" type="datetime2">
              <a:rPr lang="en-US" smtClean="0"/>
              <a:t>Thursday, August 22, 2019</a:t>
            </a:fld>
            <a:endParaRPr lang="en-US"/>
          </a:p>
        </p:txBody>
      </p:sp>
      <p:sp>
        <p:nvSpPr>
          <p:cNvPr id="3" name="Slide Number Placeholder 2">
            <a:extLst>
              <a:ext uri="{FF2B5EF4-FFF2-40B4-BE49-F238E27FC236}">
                <a16:creationId xmlns:a16="http://schemas.microsoft.com/office/drawing/2014/main" id="{AB5BD701-CBC1-44F9-ADC8-660699BB3199}"/>
              </a:ext>
            </a:extLst>
          </p:cNvPr>
          <p:cNvSpPr>
            <a:spLocks noGrp="1"/>
          </p:cNvSpPr>
          <p:nvPr>
            <p:ph type="sldNum" sz="quarter" idx="12"/>
          </p:nvPr>
        </p:nvSpPr>
        <p:spPr/>
        <p:txBody>
          <a:bodyPr/>
          <a:lstStyle/>
          <a:p>
            <a:fld id="{82226BAD-568B-455F-BFCB-DD8158464E38}" type="slidenum">
              <a:rPr lang="en-US" smtClean="0"/>
              <a:pPr/>
              <a:t>22</a:t>
            </a:fld>
            <a:endParaRPr lang="en-US"/>
          </a:p>
        </p:txBody>
      </p:sp>
    </p:spTree>
    <p:extLst>
      <p:ext uri="{BB962C8B-B14F-4D97-AF65-F5344CB8AC3E}">
        <p14:creationId xmlns:p14="http://schemas.microsoft.com/office/powerpoint/2010/main" val="3121283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defRPr/>
            </a:pPr>
            <a:r>
              <a:rPr lang="en-US" b="1" dirty="0">
                <a:solidFill>
                  <a:schemeClr val="tx1">
                    <a:lumMod val="95000"/>
                  </a:schemeClr>
                </a:solidFill>
              </a:rPr>
              <a:t>SELECTION  OR CONDITION CONSTRUCTS</a:t>
            </a:r>
          </a:p>
        </p:txBody>
      </p:sp>
      <p:sp>
        <p:nvSpPr>
          <p:cNvPr id="33795" name="Rectangle 3"/>
          <p:cNvSpPr>
            <a:spLocks noGrp="1" noChangeArrowheads="1"/>
          </p:cNvSpPr>
          <p:nvPr>
            <p:ph idx="1"/>
          </p:nvPr>
        </p:nvSpPr>
        <p:spPr>
          <a:xfrm>
            <a:off x="2013790" y="1853248"/>
            <a:ext cx="8229600" cy="4928552"/>
          </a:xfrm>
        </p:spPr>
        <p:txBody>
          <a:bodyPr>
            <a:noAutofit/>
          </a:bodyPr>
          <a:lstStyle/>
          <a:p>
            <a:pPr eaLnBrk="1" hangingPunct="1">
              <a:lnSpc>
                <a:spcPct val="90000"/>
              </a:lnSpc>
              <a:defRPr/>
            </a:pPr>
            <a:r>
              <a:rPr lang="en-US" sz="2800" dirty="0">
                <a:solidFill>
                  <a:schemeClr val="tx1">
                    <a:lumMod val="95000"/>
                  </a:schemeClr>
                </a:solidFill>
              </a:rPr>
              <a:t>VB provides two types of selection construct </a:t>
            </a:r>
          </a:p>
          <a:p>
            <a:pPr marL="514350" indent="-514350">
              <a:lnSpc>
                <a:spcPct val="90000"/>
              </a:lnSpc>
              <a:buFont typeface="+mj-lt"/>
              <a:buAutoNum type="arabicPeriod"/>
              <a:defRPr/>
            </a:pPr>
            <a:r>
              <a:rPr lang="en-US" sz="2800" b="1" dirty="0">
                <a:solidFill>
                  <a:schemeClr val="tx1">
                    <a:lumMod val="95000"/>
                  </a:schemeClr>
                </a:solidFill>
              </a:rPr>
              <a:t>If statement</a:t>
            </a:r>
          </a:p>
          <a:p>
            <a:pPr marL="514350" indent="-514350">
              <a:lnSpc>
                <a:spcPct val="90000"/>
              </a:lnSpc>
              <a:buFont typeface="+mj-lt"/>
              <a:buAutoNum type="arabicPeriod"/>
              <a:defRPr/>
            </a:pPr>
            <a:r>
              <a:rPr lang="en-US" sz="2800" b="1" dirty="0">
                <a:solidFill>
                  <a:schemeClr val="tx1">
                    <a:lumMod val="95000"/>
                  </a:schemeClr>
                </a:solidFill>
              </a:rPr>
              <a:t>Select Case statement</a:t>
            </a:r>
          </a:p>
          <a:p>
            <a:pPr eaLnBrk="1" hangingPunct="1">
              <a:lnSpc>
                <a:spcPct val="90000"/>
              </a:lnSpc>
              <a:defRPr/>
            </a:pPr>
            <a:r>
              <a:rPr lang="en-US" sz="2800" b="1" u="sng" dirty="0">
                <a:solidFill>
                  <a:schemeClr val="tx1">
                    <a:lumMod val="95000"/>
                  </a:schemeClr>
                </a:solidFill>
              </a:rPr>
              <a:t>The If Statement </a:t>
            </a:r>
            <a:r>
              <a:rPr lang="en-US" sz="2800" dirty="0">
                <a:solidFill>
                  <a:schemeClr val="tx1">
                    <a:lumMod val="95000"/>
                  </a:schemeClr>
                </a:solidFill>
              </a:rPr>
              <a:t>: If statement of VB comes in various forms &amp; are given below:</a:t>
            </a:r>
          </a:p>
          <a:p>
            <a:pPr eaLnBrk="1" hangingPunct="1">
              <a:lnSpc>
                <a:spcPct val="90000"/>
              </a:lnSpc>
              <a:buNone/>
              <a:defRPr/>
            </a:pPr>
            <a:r>
              <a:rPr lang="en-US" sz="2800" b="1" dirty="0">
                <a:solidFill>
                  <a:schemeClr val="tx1">
                    <a:lumMod val="95000"/>
                  </a:schemeClr>
                </a:solidFill>
              </a:rPr>
              <a:t>1) If..Then Statement</a:t>
            </a:r>
          </a:p>
          <a:p>
            <a:pPr eaLnBrk="1" hangingPunct="1">
              <a:lnSpc>
                <a:spcPct val="90000"/>
              </a:lnSpc>
              <a:buNone/>
              <a:defRPr/>
            </a:pPr>
            <a:r>
              <a:rPr lang="en-US" sz="2800" b="1" dirty="0">
                <a:solidFill>
                  <a:schemeClr val="tx1">
                    <a:lumMod val="95000"/>
                  </a:schemeClr>
                </a:solidFill>
              </a:rPr>
              <a:t>2) If..Then..Else Statement</a:t>
            </a:r>
          </a:p>
          <a:p>
            <a:pPr eaLnBrk="1" hangingPunct="1">
              <a:lnSpc>
                <a:spcPct val="90000"/>
              </a:lnSpc>
              <a:buNone/>
              <a:defRPr/>
            </a:pPr>
            <a:r>
              <a:rPr lang="en-US" sz="2800" b="1" dirty="0">
                <a:solidFill>
                  <a:schemeClr val="tx1">
                    <a:lumMod val="95000"/>
                  </a:schemeClr>
                </a:solidFill>
              </a:rPr>
              <a:t>3) If..Then..</a:t>
            </a:r>
            <a:r>
              <a:rPr lang="en-US" sz="2800" b="1" dirty="0" err="1">
                <a:solidFill>
                  <a:schemeClr val="tx1">
                    <a:lumMod val="95000"/>
                  </a:schemeClr>
                </a:solidFill>
              </a:rPr>
              <a:t>ElseIf</a:t>
            </a:r>
            <a:r>
              <a:rPr lang="en-US" sz="2800" b="1" dirty="0">
                <a:solidFill>
                  <a:schemeClr val="tx1">
                    <a:lumMod val="95000"/>
                  </a:schemeClr>
                </a:solidFill>
              </a:rPr>
              <a:t> Statement</a:t>
            </a:r>
          </a:p>
          <a:p>
            <a:pPr eaLnBrk="1" hangingPunct="1">
              <a:lnSpc>
                <a:spcPct val="90000"/>
              </a:lnSpc>
              <a:buNone/>
              <a:defRPr/>
            </a:pPr>
            <a:r>
              <a:rPr lang="en-US" sz="2800" b="1" dirty="0">
                <a:solidFill>
                  <a:schemeClr val="tx1">
                    <a:lumMod val="95000"/>
                  </a:schemeClr>
                </a:solidFill>
              </a:rPr>
              <a:t>4) Nested Ifs</a:t>
            </a:r>
          </a:p>
        </p:txBody>
      </p:sp>
      <p:pic>
        <p:nvPicPr>
          <p:cNvPr id="4" name="Picture 2" descr="Image result for cdac logo">
            <a:extLst>
              <a:ext uri="{FF2B5EF4-FFF2-40B4-BE49-F238E27FC236}">
                <a16:creationId xmlns:a16="http://schemas.microsoft.com/office/drawing/2014/main" id="{97B60F55-CCA6-4BE9-9540-5A3B98591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40F6D5C-32FC-4A31-8C96-F45671C4FE87}"/>
              </a:ext>
            </a:extLst>
          </p:cNvPr>
          <p:cNvSpPr>
            <a:spLocks noGrp="1"/>
          </p:cNvSpPr>
          <p:nvPr>
            <p:ph type="dt" sz="half" idx="10"/>
          </p:nvPr>
        </p:nvSpPr>
        <p:spPr/>
        <p:txBody>
          <a:bodyPr/>
          <a:lstStyle/>
          <a:p>
            <a:fld id="{B152DD77-8404-4E17-A7A0-96486EE93513}" type="datetime2">
              <a:rPr lang="en-US" smtClean="0"/>
              <a:t>Thursday, August 22, 2019</a:t>
            </a:fld>
            <a:endParaRPr lang="en-US"/>
          </a:p>
        </p:txBody>
      </p:sp>
      <p:sp>
        <p:nvSpPr>
          <p:cNvPr id="3" name="Slide Number Placeholder 2">
            <a:extLst>
              <a:ext uri="{FF2B5EF4-FFF2-40B4-BE49-F238E27FC236}">
                <a16:creationId xmlns:a16="http://schemas.microsoft.com/office/drawing/2014/main" id="{9D37A70E-BEBA-4C37-9978-FAD26DE36106}"/>
              </a:ext>
            </a:extLst>
          </p:cNvPr>
          <p:cNvSpPr>
            <a:spLocks noGrp="1"/>
          </p:cNvSpPr>
          <p:nvPr>
            <p:ph type="sldNum" sz="quarter" idx="12"/>
          </p:nvPr>
        </p:nvSpPr>
        <p:spPr/>
        <p:txBody>
          <a:bodyPr/>
          <a:lstStyle/>
          <a:p>
            <a:fld id="{82226BAD-568B-455F-BFCB-DD8158464E38}" type="slidenum">
              <a:rPr lang="en-US" smtClean="0"/>
              <a:pPr/>
              <a:t>23</a:t>
            </a:fld>
            <a:endParaRPr lang="en-US"/>
          </a:p>
        </p:txBody>
      </p:sp>
    </p:spTree>
    <p:extLst>
      <p:ext uri="{BB962C8B-B14F-4D97-AF65-F5344CB8AC3E}">
        <p14:creationId xmlns:p14="http://schemas.microsoft.com/office/powerpoint/2010/main" val="18387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0" end="0"/>
                                            </p:txEl>
                                          </p:spTgt>
                                        </p:tgtEl>
                                        <p:attrNameLst>
                                          <p:attrName>style.visibility</p:attrName>
                                        </p:attrNameLst>
                                      </p:cBhvr>
                                      <p:to>
                                        <p:strVal val="visible"/>
                                      </p:to>
                                    </p:set>
                                    <p:anim calcmode="lin" valueType="num">
                                      <p:cBhvr additive="base">
                                        <p:cTn id="13"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795">
                                            <p:txEl>
                                              <p:pRg st="1" end="1"/>
                                            </p:txEl>
                                          </p:spTgt>
                                        </p:tgtEl>
                                        <p:attrNameLst>
                                          <p:attrName>style.visibility</p:attrName>
                                        </p:attrNameLst>
                                      </p:cBhvr>
                                      <p:to>
                                        <p:strVal val="visible"/>
                                      </p:to>
                                    </p:set>
                                    <p:anim calcmode="lin" valueType="num">
                                      <p:cBhvr additive="base">
                                        <p:cTn id="19"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795">
                                            <p:txEl>
                                              <p:pRg st="2" end="2"/>
                                            </p:txEl>
                                          </p:spTgt>
                                        </p:tgtEl>
                                        <p:attrNameLst>
                                          <p:attrName>style.visibility</p:attrName>
                                        </p:attrNameLst>
                                      </p:cBhvr>
                                      <p:to>
                                        <p:strVal val="visible"/>
                                      </p:to>
                                    </p:set>
                                    <p:anim calcmode="lin" valueType="num">
                                      <p:cBhvr additive="base">
                                        <p:cTn id="25"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795">
                                            <p:txEl>
                                              <p:pRg st="3" end="3"/>
                                            </p:txEl>
                                          </p:spTgt>
                                        </p:tgtEl>
                                        <p:attrNameLst>
                                          <p:attrName>style.visibility</p:attrName>
                                        </p:attrNameLst>
                                      </p:cBhvr>
                                      <p:to>
                                        <p:strVal val="visible"/>
                                      </p:to>
                                    </p:set>
                                    <p:anim calcmode="lin" valueType="num">
                                      <p:cBhvr additive="base">
                                        <p:cTn id="31"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795">
                                            <p:txEl>
                                              <p:pRg st="4" end="4"/>
                                            </p:txEl>
                                          </p:spTgt>
                                        </p:tgtEl>
                                        <p:attrNameLst>
                                          <p:attrName>style.visibility</p:attrName>
                                        </p:attrNameLst>
                                      </p:cBhvr>
                                      <p:to>
                                        <p:strVal val="visible"/>
                                      </p:to>
                                    </p:set>
                                    <p:anim calcmode="lin" valueType="num">
                                      <p:cBhvr additive="base">
                                        <p:cTn id="3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795">
                                            <p:txEl>
                                              <p:pRg st="5" end="5"/>
                                            </p:txEl>
                                          </p:spTgt>
                                        </p:tgtEl>
                                        <p:attrNameLst>
                                          <p:attrName>style.visibility</p:attrName>
                                        </p:attrNameLst>
                                      </p:cBhvr>
                                      <p:to>
                                        <p:strVal val="visible"/>
                                      </p:to>
                                    </p:set>
                                    <p:anim calcmode="lin" valueType="num">
                                      <p:cBhvr additive="base">
                                        <p:cTn id="4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795">
                                            <p:txEl>
                                              <p:pRg st="6" end="6"/>
                                            </p:txEl>
                                          </p:spTgt>
                                        </p:tgtEl>
                                        <p:attrNameLst>
                                          <p:attrName>style.visibility</p:attrName>
                                        </p:attrNameLst>
                                      </p:cBhvr>
                                      <p:to>
                                        <p:strVal val="visible"/>
                                      </p:to>
                                    </p:set>
                                    <p:anim calcmode="lin" valueType="num">
                                      <p:cBhvr additive="base">
                                        <p:cTn id="49"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795">
                                            <p:txEl>
                                              <p:pRg st="7" end="7"/>
                                            </p:txEl>
                                          </p:spTgt>
                                        </p:tgtEl>
                                        <p:attrNameLst>
                                          <p:attrName>style.visibility</p:attrName>
                                        </p:attrNameLst>
                                      </p:cBhvr>
                                      <p:to>
                                        <p:strVal val="visible"/>
                                      </p:to>
                                    </p:set>
                                    <p:anim calcmode="lin" valueType="num">
                                      <p:cBhvr additive="base">
                                        <p:cTn id="55"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67000" y="452718"/>
            <a:ext cx="6397090" cy="1400530"/>
          </a:xfrm>
        </p:spPr>
        <p:txBody>
          <a:bodyPr/>
          <a:lstStyle/>
          <a:p>
            <a:pPr algn="ctr" eaLnBrk="1" hangingPunct="1">
              <a:defRPr/>
            </a:pPr>
            <a:r>
              <a:rPr lang="en-US" b="1" dirty="0">
                <a:solidFill>
                  <a:schemeClr val="tx1">
                    <a:lumMod val="95000"/>
                  </a:schemeClr>
                </a:solidFill>
              </a:rPr>
              <a:t>IF..THEN STATEMENT</a:t>
            </a:r>
          </a:p>
        </p:txBody>
      </p:sp>
      <p:sp>
        <p:nvSpPr>
          <p:cNvPr id="34819" name="Rectangle 3"/>
          <p:cNvSpPr>
            <a:spLocks noGrp="1" noChangeArrowheads="1"/>
          </p:cNvSpPr>
          <p:nvPr>
            <p:ph idx="1"/>
          </p:nvPr>
        </p:nvSpPr>
        <p:spPr>
          <a:xfrm>
            <a:off x="1981200" y="1600200"/>
            <a:ext cx="8229600" cy="5029200"/>
          </a:xfrm>
        </p:spPr>
        <p:txBody>
          <a:bodyPr>
            <a:noAutofit/>
          </a:bodyPr>
          <a:lstStyle/>
          <a:p>
            <a:pPr algn="just" eaLnBrk="1" hangingPunct="1">
              <a:defRPr/>
            </a:pPr>
            <a:r>
              <a:rPr lang="en-US" sz="3200" b="1" dirty="0">
                <a:solidFill>
                  <a:schemeClr val="tx1">
                    <a:lumMod val="95000"/>
                  </a:schemeClr>
                </a:solidFill>
              </a:rPr>
              <a:t>Definition</a:t>
            </a:r>
            <a:r>
              <a:rPr lang="en-US" sz="3200" dirty="0">
                <a:solidFill>
                  <a:schemeClr val="tx1">
                    <a:lumMod val="95000"/>
                  </a:schemeClr>
                </a:solidFill>
              </a:rPr>
              <a:t> : An If..Then statement tests a particular condition; if the condition evaluates to true, a course-of-action is followed otherwise it is ignored.</a:t>
            </a:r>
          </a:p>
          <a:p>
            <a:pPr eaLnBrk="1" hangingPunct="1">
              <a:buNone/>
              <a:defRPr/>
            </a:pPr>
            <a:r>
              <a:rPr lang="en-US" sz="3200" b="1" dirty="0">
                <a:solidFill>
                  <a:schemeClr val="tx1">
                    <a:lumMod val="95000"/>
                  </a:schemeClr>
                </a:solidFill>
              </a:rPr>
              <a:t>Syntax</a:t>
            </a:r>
            <a:r>
              <a:rPr lang="en-US" sz="3200" dirty="0">
                <a:solidFill>
                  <a:schemeClr val="tx1">
                    <a:lumMod val="95000"/>
                  </a:schemeClr>
                </a:solidFill>
              </a:rPr>
              <a:t> : </a:t>
            </a:r>
          </a:p>
          <a:p>
            <a:pPr eaLnBrk="1" hangingPunct="1">
              <a:buFont typeface="Wingdings" pitchFamily="2" charset="2"/>
              <a:buNone/>
              <a:defRPr/>
            </a:pPr>
            <a:r>
              <a:rPr lang="en-US" sz="3200" b="1" dirty="0">
                <a:solidFill>
                  <a:schemeClr val="tx1">
                    <a:lumMod val="95000"/>
                  </a:schemeClr>
                </a:solidFill>
              </a:rPr>
              <a:t>	If </a:t>
            </a:r>
            <a:r>
              <a:rPr lang="en-US" sz="3200" dirty="0">
                <a:solidFill>
                  <a:schemeClr val="tx1">
                    <a:lumMod val="95000"/>
                  </a:schemeClr>
                </a:solidFill>
              </a:rPr>
              <a:t>(</a:t>
            </a:r>
            <a:r>
              <a:rPr lang="en-US" sz="3200" dirty="0" err="1">
                <a:solidFill>
                  <a:schemeClr val="tx1">
                    <a:lumMod val="95000"/>
                  </a:schemeClr>
                </a:solidFill>
              </a:rPr>
              <a:t>boolean</a:t>
            </a:r>
            <a:r>
              <a:rPr lang="en-US" sz="3200" dirty="0">
                <a:solidFill>
                  <a:schemeClr val="tx1">
                    <a:lumMod val="95000"/>
                  </a:schemeClr>
                </a:solidFill>
              </a:rPr>
              <a:t> expression)</a:t>
            </a:r>
            <a:r>
              <a:rPr lang="en-US" sz="3200" b="1" dirty="0">
                <a:solidFill>
                  <a:schemeClr val="tx1">
                    <a:lumMod val="95000"/>
                  </a:schemeClr>
                </a:solidFill>
              </a:rPr>
              <a:t> Then</a:t>
            </a:r>
          </a:p>
          <a:p>
            <a:pPr eaLnBrk="1" hangingPunct="1">
              <a:buFont typeface="Wingdings" pitchFamily="2" charset="2"/>
              <a:buNone/>
              <a:defRPr/>
            </a:pPr>
            <a:r>
              <a:rPr lang="en-US" sz="3200" b="1" dirty="0">
                <a:solidFill>
                  <a:schemeClr val="tx1">
                    <a:lumMod val="95000"/>
                  </a:schemeClr>
                </a:solidFill>
              </a:rPr>
              <a:t>    	</a:t>
            </a:r>
            <a:r>
              <a:rPr lang="en-US" sz="3200" dirty="0">
                <a:solidFill>
                  <a:schemeClr val="tx1">
                    <a:lumMod val="95000"/>
                  </a:schemeClr>
                </a:solidFill>
              </a:rPr>
              <a:t>statements</a:t>
            </a:r>
          </a:p>
          <a:p>
            <a:pPr eaLnBrk="1" hangingPunct="1">
              <a:buFont typeface="Wingdings" pitchFamily="2" charset="2"/>
              <a:buNone/>
              <a:defRPr/>
            </a:pPr>
            <a:r>
              <a:rPr lang="en-US" sz="3200" b="1" dirty="0">
                <a:solidFill>
                  <a:schemeClr val="tx1">
                    <a:lumMod val="95000"/>
                  </a:schemeClr>
                </a:solidFill>
              </a:rPr>
              <a:t>	End If</a:t>
            </a:r>
          </a:p>
        </p:txBody>
      </p:sp>
      <p:pic>
        <p:nvPicPr>
          <p:cNvPr id="4" name="Picture 2" descr="Image result for cdac logo">
            <a:extLst>
              <a:ext uri="{FF2B5EF4-FFF2-40B4-BE49-F238E27FC236}">
                <a16:creationId xmlns:a16="http://schemas.microsoft.com/office/drawing/2014/main" id="{002CC808-BCCB-4427-B9FC-CAAC9159B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1965977-277D-42AD-94AC-984850391159}"/>
              </a:ext>
            </a:extLst>
          </p:cNvPr>
          <p:cNvSpPr>
            <a:spLocks noGrp="1"/>
          </p:cNvSpPr>
          <p:nvPr>
            <p:ph type="dt" sz="half" idx="10"/>
          </p:nvPr>
        </p:nvSpPr>
        <p:spPr/>
        <p:txBody>
          <a:bodyPr/>
          <a:lstStyle/>
          <a:p>
            <a:fld id="{E61E14A4-4CF1-44AA-92AC-4920F2F106A0}" type="datetime2">
              <a:rPr lang="en-US" smtClean="0"/>
              <a:t>Thursday, August 22, 2019</a:t>
            </a:fld>
            <a:endParaRPr lang="en-US"/>
          </a:p>
        </p:txBody>
      </p:sp>
      <p:sp>
        <p:nvSpPr>
          <p:cNvPr id="3" name="Slide Number Placeholder 2">
            <a:extLst>
              <a:ext uri="{FF2B5EF4-FFF2-40B4-BE49-F238E27FC236}">
                <a16:creationId xmlns:a16="http://schemas.microsoft.com/office/drawing/2014/main" id="{D1F95A10-4CC8-4D31-86F0-A2EBDA7A0274}"/>
              </a:ext>
            </a:extLst>
          </p:cNvPr>
          <p:cNvSpPr>
            <a:spLocks noGrp="1"/>
          </p:cNvSpPr>
          <p:nvPr>
            <p:ph type="sldNum" sz="quarter" idx="12"/>
          </p:nvPr>
        </p:nvSpPr>
        <p:spPr/>
        <p:txBody>
          <a:bodyPr/>
          <a:lstStyle/>
          <a:p>
            <a:fld id="{82226BAD-568B-455F-BFCB-DD8158464E38}" type="slidenum">
              <a:rPr lang="en-US" smtClean="0"/>
              <a:pPr/>
              <a:t>24</a:t>
            </a:fld>
            <a:endParaRPr lang="en-US"/>
          </a:p>
        </p:txBody>
      </p:sp>
    </p:spTree>
    <p:extLst>
      <p:ext uri="{BB962C8B-B14F-4D97-AF65-F5344CB8AC3E}">
        <p14:creationId xmlns:p14="http://schemas.microsoft.com/office/powerpoint/2010/main" val="118098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0" end="0"/>
                                            </p:txEl>
                                          </p:spTgt>
                                        </p:tgtEl>
                                        <p:attrNameLst>
                                          <p:attrName>style.visibility</p:attrName>
                                        </p:attrNameLst>
                                      </p:cBhvr>
                                      <p:to>
                                        <p:strVal val="visible"/>
                                      </p:to>
                                    </p:set>
                                    <p:anim calcmode="lin" valueType="num">
                                      <p:cBhvr additive="base">
                                        <p:cTn id="13"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1" end="1"/>
                                            </p:txEl>
                                          </p:spTgt>
                                        </p:tgtEl>
                                        <p:attrNameLst>
                                          <p:attrName>style.visibility</p:attrName>
                                        </p:attrNameLst>
                                      </p:cBhvr>
                                      <p:to>
                                        <p:strVal val="visible"/>
                                      </p:to>
                                    </p:set>
                                    <p:anim calcmode="lin" valueType="num">
                                      <p:cBhvr additive="base">
                                        <p:cTn id="19"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2" end="2"/>
                                            </p:txEl>
                                          </p:spTgt>
                                        </p:tgtEl>
                                        <p:attrNameLst>
                                          <p:attrName>style.visibility</p:attrName>
                                        </p:attrNameLst>
                                      </p:cBhvr>
                                      <p:to>
                                        <p:strVal val="visible"/>
                                      </p:to>
                                    </p:set>
                                    <p:anim calcmode="lin" valueType="num">
                                      <p:cBhvr additive="base">
                                        <p:cTn id="25"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pRg st="3" end="3"/>
                                            </p:txEl>
                                          </p:spTgt>
                                        </p:tgtEl>
                                        <p:attrNameLst>
                                          <p:attrName>style.visibility</p:attrName>
                                        </p:attrNameLst>
                                      </p:cBhvr>
                                      <p:to>
                                        <p:strVal val="visible"/>
                                      </p:to>
                                    </p:set>
                                    <p:anim calcmode="lin" valueType="num">
                                      <p:cBhvr additive="base">
                                        <p:cTn id="31"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819">
                                            <p:txEl>
                                              <p:pRg st="4" end="4"/>
                                            </p:txEl>
                                          </p:spTgt>
                                        </p:tgtEl>
                                        <p:attrNameLst>
                                          <p:attrName>style.visibility</p:attrName>
                                        </p:attrNameLst>
                                      </p:cBhvr>
                                      <p:to>
                                        <p:strVal val="visible"/>
                                      </p:to>
                                    </p:set>
                                    <p:anim calcmode="lin" valueType="num">
                                      <p:cBhvr additive="base">
                                        <p:cTn id="37"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76600" y="452718"/>
            <a:ext cx="5787490" cy="1400530"/>
          </a:xfrm>
        </p:spPr>
        <p:txBody>
          <a:bodyPr/>
          <a:lstStyle/>
          <a:p>
            <a:pPr eaLnBrk="1" hangingPunct="1">
              <a:defRPr/>
            </a:pPr>
            <a:r>
              <a:rPr lang="en-US" b="1" dirty="0">
                <a:solidFill>
                  <a:schemeClr val="tx1">
                    <a:lumMod val="95000"/>
                  </a:schemeClr>
                </a:solidFill>
              </a:rPr>
              <a:t>IF..THEN STATEMENT</a:t>
            </a:r>
          </a:p>
        </p:txBody>
      </p:sp>
      <p:sp>
        <p:nvSpPr>
          <p:cNvPr id="35843" name="Rectangle 3"/>
          <p:cNvSpPr>
            <a:spLocks noGrp="1" noChangeArrowheads="1"/>
          </p:cNvSpPr>
          <p:nvPr>
            <p:ph idx="1"/>
          </p:nvPr>
        </p:nvSpPr>
        <p:spPr>
          <a:xfrm>
            <a:off x="1981200" y="1600200"/>
            <a:ext cx="8229600" cy="4953000"/>
          </a:xfrm>
        </p:spPr>
        <p:txBody>
          <a:bodyPr>
            <a:normAutofit/>
          </a:bodyPr>
          <a:lstStyle/>
          <a:p>
            <a:pPr eaLnBrk="1" hangingPunct="1">
              <a:lnSpc>
                <a:spcPct val="80000"/>
              </a:lnSpc>
              <a:defRPr/>
            </a:pPr>
            <a:r>
              <a:rPr lang="en-US" sz="3200" dirty="0">
                <a:solidFill>
                  <a:schemeClr val="tx1">
                    <a:lumMod val="95000"/>
                  </a:schemeClr>
                </a:solidFill>
              </a:rPr>
              <a:t>Example 1. : </a:t>
            </a:r>
          </a:p>
          <a:p>
            <a:pPr eaLnBrk="1" hangingPunct="1">
              <a:lnSpc>
                <a:spcPct val="80000"/>
              </a:lnSpc>
              <a:buFont typeface="Wingdings" pitchFamily="2" charset="2"/>
              <a:buNone/>
              <a:defRPr/>
            </a:pPr>
            <a:r>
              <a:rPr lang="en-US" sz="3200" b="1" dirty="0">
                <a:solidFill>
                  <a:schemeClr val="tx1">
                    <a:lumMod val="95000"/>
                  </a:schemeClr>
                </a:solidFill>
              </a:rPr>
              <a:t>If</a:t>
            </a:r>
            <a:r>
              <a:rPr lang="en-US" sz="3200" dirty="0">
                <a:solidFill>
                  <a:schemeClr val="tx1">
                    <a:lumMod val="95000"/>
                  </a:schemeClr>
                </a:solidFill>
              </a:rPr>
              <a:t> (Num&gt;0) </a:t>
            </a:r>
            <a:r>
              <a:rPr lang="en-US" sz="3200" b="1" dirty="0">
                <a:solidFill>
                  <a:schemeClr val="tx1">
                    <a:lumMod val="95000"/>
                  </a:schemeClr>
                </a:solidFill>
              </a:rPr>
              <a:t>Then</a:t>
            </a:r>
          </a:p>
          <a:p>
            <a:pPr eaLnBrk="1" hangingPunct="1">
              <a:lnSpc>
                <a:spcPct val="80000"/>
              </a:lnSpc>
              <a:buFont typeface="Wingdings" pitchFamily="2" charset="2"/>
              <a:buNone/>
              <a:defRPr/>
            </a:pPr>
            <a:r>
              <a:rPr lang="en-US" sz="3200" dirty="0">
                <a:solidFill>
                  <a:schemeClr val="tx1">
                    <a:lumMod val="95000"/>
                  </a:schemeClr>
                </a:solidFill>
              </a:rPr>
              <a:t> </a:t>
            </a:r>
            <a:r>
              <a:rPr lang="en-US" sz="3200" dirty="0" err="1">
                <a:solidFill>
                  <a:schemeClr val="tx1">
                    <a:lumMod val="95000"/>
                  </a:schemeClr>
                </a:solidFill>
              </a:rPr>
              <a:t>MsgBox</a:t>
            </a:r>
            <a:r>
              <a:rPr lang="en-US" sz="3200" dirty="0">
                <a:solidFill>
                  <a:schemeClr val="tx1">
                    <a:lumMod val="95000"/>
                  </a:schemeClr>
                </a:solidFill>
              </a:rPr>
              <a:t>(“It is a positive number”)</a:t>
            </a:r>
          </a:p>
          <a:p>
            <a:pPr eaLnBrk="1" hangingPunct="1">
              <a:lnSpc>
                <a:spcPct val="80000"/>
              </a:lnSpc>
              <a:buFont typeface="Wingdings" pitchFamily="2" charset="2"/>
              <a:buNone/>
              <a:defRPr/>
            </a:pPr>
            <a:r>
              <a:rPr lang="en-US" sz="3200" b="1" dirty="0">
                <a:solidFill>
                  <a:schemeClr val="tx1">
                    <a:lumMod val="95000"/>
                  </a:schemeClr>
                </a:solidFill>
              </a:rPr>
              <a:t>End</a:t>
            </a:r>
            <a:r>
              <a:rPr lang="en-US" sz="3200" dirty="0">
                <a:solidFill>
                  <a:schemeClr val="tx1">
                    <a:lumMod val="95000"/>
                  </a:schemeClr>
                </a:solidFill>
              </a:rPr>
              <a:t> </a:t>
            </a:r>
            <a:r>
              <a:rPr lang="en-US" sz="3200" b="1" dirty="0">
                <a:solidFill>
                  <a:schemeClr val="tx1">
                    <a:lumMod val="95000"/>
                  </a:schemeClr>
                </a:solidFill>
              </a:rPr>
              <a:t>if</a:t>
            </a:r>
          </a:p>
          <a:p>
            <a:pPr eaLnBrk="1" hangingPunct="1">
              <a:lnSpc>
                <a:spcPct val="80000"/>
              </a:lnSpc>
              <a:buFont typeface="Wingdings" pitchFamily="2" charset="2"/>
              <a:buNone/>
              <a:defRPr/>
            </a:pPr>
            <a:endParaRPr lang="en-US" sz="3200" dirty="0">
              <a:solidFill>
                <a:schemeClr val="tx1">
                  <a:lumMod val="95000"/>
                </a:schemeClr>
              </a:solidFill>
            </a:endParaRPr>
          </a:p>
          <a:p>
            <a:pPr eaLnBrk="1" hangingPunct="1">
              <a:lnSpc>
                <a:spcPct val="80000"/>
              </a:lnSpc>
              <a:defRPr/>
            </a:pPr>
            <a:r>
              <a:rPr lang="en-US" sz="3200" dirty="0">
                <a:solidFill>
                  <a:schemeClr val="tx1">
                    <a:lumMod val="95000"/>
                  </a:schemeClr>
                </a:solidFill>
              </a:rPr>
              <a:t>Example 2 :</a:t>
            </a:r>
          </a:p>
          <a:p>
            <a:pPr eaLnBrk="1" hangingPunct="1">
              <a:lnSpc>
                <a:spcPct val="80000"/>
              </a:lnSpc>
              <a:buFont typeface="Wingdings" pitchFamily="2" charset="2"/>
              <a:buNone/>
              <a:defRPr/>
            </a:pPr>
            <a:r>
              <a:rPr lang="en-US" sz="3200" b="1" dirty="0">
                <a:solidFill>
                  <a:schemeClr val="tx1">
                    <a:lumMod val="95000"/>
                  </a:schemeClr>
                </a:solidFill>
              </a:rPr>
              <a:t>If</a:t>
            </a:r>
            <a:r>
              <a:rPr lang="en-US" sz="3200" dirty="0">
                <a:solidFill>
                  <a:schemeClr val="tx1">
                    <a:lumMod val="95000"/>
                  </a:schemeClr>
                </a:solidFill>
              </a:rPr>
              <a:t> </a:t>
            </a:r>
            <a:r>
              <a:rPr lang="en-US" sz="3200" dirty="0" err="1">
                <a:solidFill>
                  <a:schemeClr val="tx1">
                    <a:lumMod val="95000"/>
                  </a:schemeClr>
                </a:solidFill>
              </a:rPr>
              <a:t>txtAge.Text</a:t>
            </a:r>
            <a:r>
              <a:rPr lang="en-US" sz="3200" dirty="0">
                <a:solidFill>
                  <a:schemeClr val="tx1">
                    <a:lumMod val="95000"/>
                  </a:schemeClr>
                </a:solidFill>
              </a:rPr>
              <a:t>&gt;=18 </a:t>
            </a:r>
            <a:r>
              <a:rPr lang="en-US" sz="3200" b="1" dirty="0">
                <a:solidFill>
                  <a:schemeClr val="tx1">
                    <a:lumMod val="95000"/>
                  </a:schemeClr>
                </a:solidFill>
              </a:rPr>
              <a:t>Then</a:t>
            </a:r>
          </a:p>
          <a:p>
            <a:pPr eaLnBrk="1" hangingPunct="1">
              <a:lnSpc>
                <a:spcPct val="80000"/>
              </a:lnSpc>
              <a:buFont typeface="Wingdings" pitchFamily="2" charset="2"/>
              <a:buNone/>
              <a:defRPr/>
            </a:pPr>
            <a:r>
              <a:rPr lang="en-US" sz="3200" dirty="0">
                <a:solidFill>
                  <a:schemeClr val="tx1">
                    <a:lumMod val="95000"/>
                  </a:schemeClr>
                </a:solidFill>
              </a:rPr>
              <a:t> </a:t>
            </a:r>
            <a:r>
              <a:rPr lang="en-US" sz="3200" dirty="0" err="1">
                <a:solidFill>
                  <a:schemeClr val="tx1">
                    <a:lumMod val="95000"/>
                  </a:schemeClr>
                </a:solidFill>
              </a:rPr>
              <a:t>MsgBox</a:t>
            </a:r>
            <a:r>
              <a:rPr lang="en-US" sz="3200" dirty="0">
                <a:solidFill>
                  <a:schemeClr val="tx1">
                    <a:lumMod val="95000"/>
                  </a:schemeClr>
                </a:solidFill>
              </a:rPr>
              <a:t>(“You are eligible to vote”)</a:t>
            </a:r>
          </a:p>
          <a:p>
            <a:pPr eaLnBrk="1" hangingPunct="1">
              <a:lnSpc>
                <a:spcPct val="80000"/>
              </a:lnSpc>
              <a:buFont typeface="Wingdings" pitchFamily="2" charset="2"/>
              <a:buNone/>
              <a:defRPr/>
            </a:pPr>
            <a:r>
              <a:rPr lang="en-US" sz="3200" b="1" dirty="0">
                <a:solidFill>
                  <a:schemeClr val="tx1">
                    <a:lumMod val="95000"/>
                  </a:schemeClr>
                </a:solidFill>
              </a:rPr>
              <a:t>End</a:t>
            </a:r>
            <a:r>
              <a:rPr lang="en-US" sz="3200" dirty="0">
                <a:solidFill>
                  <a:schemeClr val="tx1">
                    <a:lumMod val="95000"/>
                  </a:schemeClr>
                </a:solidFill>
              </a:rPr>
              <a:t> </a:t>
            </a:r>
            <a:r>
              <a:rPr lang="en-US" sz="3200" b="1" dirty="0">
                <a:solidFill>
                  <a:schemeClr val="tx1">
                    <a:lumMod val="95000"/>
                  </a:schemeClr>
                </a:solidFill>
              </a:rPr>
              <a:t>if</a:t>
            </a:r>
          </a:p>
        </p:txBody>
      </p:sp>
      <p:pic>
        <p:nvPicPr>
          <p:cNvPr id="4" name="Picture 2" descr="Image result for cdac logo">
            <a:extLst>
              <a:ext uri="{FF2B5EF4-FFF2-40B4-BE49-F238E27FC236}">
                <a16:creationId xmlns:a16="http://schemas.microsoft.com/office/drawing/2014/main" id="{D9E91EE3-76F6-4BCB-AEE6-DB89BC453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7AE6B4B-6AB9-4784-966A-EF33981DA34B}"/>
              </a:ext>
            </a:extLst>
          </p:cNvPr>
          <p:cNvSpPr>
            <a:spLocks noGrp="1"/>
          </p:cNvSpPr>
          <p:nvPr>
            <p:ph type="dt" sz="half" idx="10"/>
          </p:nvPr>
        </p:nvSpPr>
        <p:spPr/>
        <p:txBody>
          <a:bodyPr/>
          <a:lstStyle/>
          <a:p>
            <a:fld id="{5BFE5B04-699F-4790-A4D0-C8C9802EB6E5}" type="datetime2">
              <a:rPr lang="en-US" smtClean="0"/>
              <a:t>Thursday, August 22, 2019</a:t>
            </a:fld>
            <a:endParaRPr lang="en-US"/>
          </a:p>
        </p:txBody>
      </p:sp>
      <p:sp>
        <p:nvSpPr>
          <p:cNvPr id="3" name="Slide Number Placeholder 2">
            <a:extLst>
              <a:ext uri="{FF2B5EF4-FFF2-40B4-BE49-F238E27FC236}">
                <a16:creationId xmlns:a16="http://schemas.microsoft.com/office/drawing/2014/main" id="{267E1191-3CC4-4D33-8171-647FC59D6DA5}"/>
              </a:ext>
            </a:extLst>
          </p:cNvPr>
          <p:cNvSpPr>
            <a:spLocks noGrp="1"/>
          </p:cNvSpPr>
          <p:nvPr>
            <p:ph type="sldNum" sz="quarter" idx="12"/>
          </p:nvPr>
        </p:nvSpPr>
        <p:spPr/>
        <p:txBody>
          <a:bodyPr/>
          <a:lstStyle/>
          <a:p>
            <a:fld id="{82226BAD-568B-455F-BFCB-DD8158464E38}" type="slidenum">
              <a:rPr lang="en-US" smtClean="0"/>
              <a:pPr/>
              <a:t>25</a:t>
            </a:fld>
            <a:endParaRPr lang="en-US"/>
          </a:p>
        </p:txBody>
      </p:sp>
    </p:spTree>
    <p:extLst>
      <p:ext uri="{BB962C8B-B14F-4D97-AF65-F5344CB8AC3E}">
        <p14:creationId xmlns:p14="http://schemas.microsoft.com/office/powerpoint/2010/main" val="301436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pRg st="2" end="2"/>
                                            </p:txEl>
                                          </p:spTgt>
                                        </p:tgtEl>
                                        <p:attrNameLst>
                                          <p:attrName>style.visibility</p:attrName>
                                        </p:attrNameLst>
                                      </p:cBhvr>
                                      <p:to>
                                        <p:strVal val="visible"/>
                                      </p:to>
                                    </p:set>
                                    <p:anim calcmode="lin" valueType="num">
                                      <p:cBhvr additive="base">
                                        <p:cTn id="2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843">
                                            <p:txEl>
                                              <p:pRg st="3" end="3"/>
                                            </p:txEl>
                                          </p:spTgt>
                                        </p:tgtEl>
                                        <p:attrNameLst>
                                          <p:attrName>style.visibility</p:attrName>
                                        </p:attrNameLst>
                                      </p:cBhvr>
                                      <p:to>
                                        <p:strVal val="visible"/>
                                      </p:to>
                                    </p:set>
                                    <p:anim calcmode="lin" valueType="num">
                                      <p:cBhvr additive="base">
                                        <p:cTn id="3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anim calcmode="lin" valueType="num">
                                      <p:cBhvr additive="base">
                                        <p:cTn id="3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843">
                                            <p:txEl>
                                              <p:pRg st="6" end="6"/>
                                            </p:txEl>
                                          </p:spTgt>
                                        </p:tgtEl>
                                        <p:attrNameLst>
                                          <p:attrName>style.visibility</p:attrName>
                                        </p:attrNameLst>
                                      </p:cBhvr>
                                      <p:to>
                                        <p:strVal val="visible"/>
                                      </p:to>
                                    </p:set>
                                    <p:anim calcmode="lin" valueType="num">
                                      <p:cBhvr additive="base">
                                        <p:cTn id="43"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843">
                                            <p:txEl>
                                              <p:pRg st="7" end="7"/>
                                            </p:txEl>
                                          </p:spTgt>
                                        </p:tgtEl>
                                        <p:attrNameLst>
                                          <p:attrName>style.visibility</p:attrName>
                                        </p:attrNameLst>
                                      </p:cBhvr>
                                      <p:to>
                                        <p:strVal val="visible"/>
                                      </p:to>
                                    </p:set>
                                    <p:anim calcmode="lin" valueType="num">
                                      <p:cBhvr additive="base">
                                        <p:cTn id="49"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5843">
                                            <p:txEl>
                                              <p:pRg st="8" end="8"/>
                                            </p:txEl>
                                          </p:spTgt>
                                        </p:tgtEl>
                                        <p:attrNameLst>
                                          <p:attrName>style.visibility</p:attrName>
                                        </p:attrNameLst>
                                      </p:cBhvr>
                                      <p:to>
                                        <p:strVal val="visible"/>
                                      </p:to>
                                    </p:set>
                                    <p:anim calcmode="lin" valueType="num">
                                      <p:cBhvr additive="base">
                                        <p:cTn id="55"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pPr algn="ctr"/>
            <a:r>
              <a:rPr lang="en-US" b="1" dirty="0"/>
              <a:t>BLOCK SCOPE</a:t>
            </a:r>
            <a:br>
              <a:rPr lang="en-US" b="1" dirty="0"/>
            </a:br>
            <a:endParaRPr lang="en-US" dirty="0"/>
          </a:p>
        </p:txBody>
      </p:sp>
      <p:sp>
        <p:nvSpPr>
          <p:cNvPr id="3" name="Content Placeholder 2"/>
          <p:cNvSpPr>
            <a:spLocks noGrp="1"/>
          </p:cNvSpPr>
          <p:nvPr>
            <p:ph idx="1"/>
          </p:nvPr>
        </p:nvSpPr>
        <p:spPr>
          <a:xfrm>
            <a:off x="1981200" y="1265238"/>
            <a:ext cx="8229600" cy="5287962"/>
          </a:xfrm>
        </p:spPr>
        <p:txBody>
          <a:bodyPr>
            <a:normAutofit fontScale="47500" lnSpcReduction="20000"/>
          </a:bodyPr>
          <a:lstStyle/>
          <a:p>
            <a:pPr algn="just"/>
            <a:r>
              <a:rPr lang="en-US" sz="4800" dirty="0"/>
              <a:t>A block is a set of statements enclosed within initiating and terminating declaration statements, such as the following:</a:t>
            </a:r>
          </a:p>
          <a:p>
            <a:pPr>
              <a:buNone/>
            </a:pPr>
            <a:endParaRPr lang="en-US" dirty="0"/>
          </a:p>
          <a:p>
            <a:pPr lvl="0">
              <a:buFont typeface="Wingdings" pitchFamily="2" charset="2"/>
              <a:buChar char="ü"/>
            </a:pPr>
            <a:r>
              <a:rPr lang="en-US" sz="3800" b="1" dirty="0"/>
              <a:t>Do</a:t>
            </a:r>
            <a:r>
              <a:rPr lang="en-US" sz="3800" dirty="0"/>
              <a:t> ….. </a:t>
            </a:r>
            <a:r>
              <a:rPr lang="en-US" sz="3800" b="1" dirty="0"/>
              <a:t>Loop</a:t>
            </a:r>
            <a:endParaRPr lang="en-US" sz="3800" dirty="0"/>
          </a:p>
          <a:p>
            <a:pPr lvl="0">
              <a:buFont typeface="Wingdings" pitchFamily="2" charset="2"/>
              <a:buChar char="ü"/>
            </a:pPr>
            <a:r>
              <a:rPr lang="en-US" sz="3800" b="1" dirty="0"/>
              <a:t>If</a:t>
            </a:r>
            <a:r>
              <a:rPr lang="en-US" sz="3800" dirty="0"/>
              <a:t> …..</a:t>
            </a:r>
            <a:r>
              <a:rPr lang="en-US" sz="3800" b="1" dirty="0"/>
              <a:t>End If</a:t>
            </a:r>
          </a:p>
          <a:p>
            <a:pPr lvl="0">
              <a:buFont typeface="Wingdings" pitchFamily="2" charset="2"/>
              <a:buChar char="ü"/>
            </a:pPr>
            <a:r>
              <a:rPr lang="en-US" sz="3800" b="1" dirty="0"/>
              <a:t>For ….. Next, For Each … next</a:t>
            </a:r>
            <a:endParaRPr lang="en-US" sz="3800" dirty="0"/>
          </a:p>
          <a:p>
            <a:pPr lvl="0">
              <a:buFont typeface="Wingdings" pitchFamily="2" charset="2"/>
              <a:buChar char="ü"/>
            </a:pPr>
            <a:r>
              <a:rPr lang="en-US" sz="3800" b="1" dirty="0"/>
              <a:t>Select</a:t>
            </a:r>
            <a:r>
              <a:rPr lang="en-US" sz="3800" dirty="0"/>
              <a:t> ….. </a:t>
            </a:r>
            <a:r>
              <a:rPr lang="en-US" sz="3800" b="1" dirty="0"/>
              <a:t>End Select</a:t>
            </a:r>
            <a:endParaRPr lang="en-US" sz="3800" dirty="0"/>
          </a:p>
          <a:p>
            <a:pPr lvl="0">
              <a:buFont typeface="Wingdings" pitchFamily="2" charset="2"/>
              <a:buChar char="ü"/>
            </a:pPr>
            <a:r>
              <a:rPr lang="en-US" sz="3800" b="1" dirty="0"/>
              <a:t>Try</a:t>
            </a:r>
            <a:r>
              <a:rPr lang="en-US" sz="3800" dirty="0"/>
              <a:t> ….. </a:t>
            </a:r>
            <a:r>
              <a:rPr lang="en-US" sz="3800" b="1" dirty="0"/>
              <a:t>End Try</a:t>
            </a:r>
            <a:endParaRPr lang="en-US" sz="3800" dirty="0"/>
          </a:p>
          <a:p>
            <a:pPr lvl="0">
              <a:buFont typeface="Wingdings" pitchFamily="2" charset="2"/>
              <a:buChar char="ü"/>
            </a:pPr>
            <a:r>
              <a:rPr lang="en-US" sz="3800" b="1" dirty="0"/>
              <a:t>While</a:t>
            </a:r>
            <a:r>
              <a:rPr lang="en-US" sz="3800" dirty="0"/>
              <a:t> …… </a:t>
            </a:r>
            <a:r>
              <a:rPr lang="en-US" sz="3800" b="1" dirty="0"/>
              <a:t>End While</a:t>
            </a:r>
            <a:endParaRPr lang="en-US" sz="3800" dirty="0"/>
          </a:p>
          <a:p>
            <a:pPr>
              <a:buNone/>
            </a:pPr>
            <a:endParaRPr lang="en-US" dirty="0"/>
          </a:p>
          <a:p>
            <a:pPr>
              <a:buNone/>
            </a:pPr>
            <a:r>
              <a:rPr lang="en-US" dirty="0"/>
              <a:t>  </a:t>
            </a:r>
            <a:r>
              <a:rPr lang="en-US" b="1" dirty="0"/>
              <a:t>For Example:-</a:t>
            </a:r>
            <a:endParaRPr lang="en-US" dirty="0"/>
          </a:p>
          <a:p>
            <a:pPr>
              <a:buNone/>
            </a:pPr>
            <a:r>
              <a:rPr lang="en-US" b="1" dirty="0"/>
              <a:t>   If n &lt; 1291 Then</a:t>
            </a:r>
          </a:p>
          <a:p>
            <a:pPr>
              <a:buNone/>
            </a:pPr>
            <a:r>
              <a:rPr lang="en-US" b="1" dirty="0"/>
              <a:t>      Dim cube As Integer</a:t>
            </a:r>
          </a:p>
          <a:p>
            <a:pPr>
              <a:buNone/>
            </a:pPr>
            <a:r>
              <a:rPr lang="en-US" b="1" dirty="0"/>
              <a:t>      Cube = n ^ 3</a:t>
            </a:r>
          </a:p>
          <a:p>
            <a:pPr>
              <a:buNone/>
            </a:pPr>
            <a:r>
              <a:rPr lang="en-US" b="1" dirty="0"/>
              <a:t>   End If</a:t>
            </a:r>
          </a:p>
          <a:p>
            <a:r>
              <a:rPr lang="en-US" sz="3600" dirty="0"/>
              <a:t>Here cube variable can not be accessed by the code outside if …End If. </a:t>
            </a:r>
          </a:p>
        </p:txBody>
      </p:sp>
      <p:pic>
        <p:nvPicPr>
          <p:cNvPr id="4" name="Picture 2" descr="Image result for cdac logo">
            <a:extLst>
              <a:ext uri="{FF2B5EF4-FFF2-40B4-BE49-F238E27FC236}">
                <a16:creationId xmlns:a16="http://schemas.microsoft.com/office/drawing/2014/main" id="{F1676C3B-FAD6-4503-ADA0-3D4FF3B06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9C5CB54C-ABAE-4858-873C-158091F88A90}"/>
              </a:ext>
            </a:extLst>
          </p:cNvPr>
          <p:cNvSpPr>
            <a:spLocks noGrp="1"/>
          </p:cNvSpPr>
          <p:nvPr>
            <p:ph type="dt" sz="half" idx="10"/>
          </p:nvPr>
        </p:nvSpPr>
        <p:spPr/>
        <p:txBody>
          <a:bodyPr/>
          <a:lstStyle/>
          <a:p>
            <a:fld id="{0C92ABCE-73E9-46A4-BD78-A89C67293F97}"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5A303325-CE82-4BFE-B1F9-638127267DA5}"/>
              </a:ext>
            </a:extLst>
          </p:cNvPr>
          <p:cNvSpPr>
            <a:spLocks noGrp="1"/>
          </p:cNvSpPr>
          <p:nvPr>
            <p:ph type="sldNum" sz="quarter" idx="12"/>
          </p:nvPr>
        </p:nvSpPr>
        <p:spPr/>
        <p:txBody>
          <a:bodyPr/>
          <a:lstStyle/>
          <a:p>
            <a:fld id="{82226BAD-568B-455F-BFCB-DD8158464E38}" type="slidenum">
              <a:rPr lang="en-US" smtClean="0"/>
              <a:pPr/>
              <a:t>3</a:t>
            </a:fld>
            <a:endParaRPr lang="en-US"/>
          </a:p>
        </p:txBody>
      </p:sp>
    </p:spTree>
    <p:extLst>
      <p:ext uri="{BB962C8B-B14F-4D97-AF65-F5344CB8AC3E}">
        <p14:creationId xmlns:p14="http://schemas.microsoft.com/office/powerpoint/2010/main" val="172743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452718"/>
            <a:ext cx="6625690" cy="1400530"/>
          </a:xfrm>
        </p:spPr>
        <p:txBody>
          <a:bodyPr>
            <a:normAutofit/>
          </a:bodyPr>
          <a:lstStyle/>
          <a:p>
            <a:pPr algn="ctr"/>
            <a:r>
              <a:rPr lang="en-US" b="1" dirty="0"/>
              <a:t>PROCEDURE SCOPE</a:t>
            </a:r>
            <a:br>
              <a:rPr lang="en-US" b="1" dirty="0"/>
            </a:br>
            <a:endParaRPr lang="en-US" dirty="0"/>
          </a:p>
        </p:txBody>
      </p:sp>
      <p:sp>
        <p:nvSpPr>
          <p:cNvPr id="3" name="Content Placeholder 2"/>
          <p:cNvSpPr>
            <a:spLocks noGrp="1"/>
          </p:cNvSpPr>
          <p:nvPr>
            <p:ph idx="1"/>
          </p:nvPr>
        </p:nvSpPr>
        <p:spPr>
          <a:xfrm>
            <a:off x="1981200" y="1371600"/>
            <a:ext cx="8229600" cy="4648200"/>
          </a:xfrm>
        </p:spPr>
        <p:txBody>
          <a:bodyPr>
            <a:normAutofit lnSpcReduction="10000"/>
          </a:bodyPr>
          <a:lstStyle/>
          <a:p>
            <a:pPr algn="just"/>
            <a:r>
              <a:rPr lang="en-US" sz="2800" dirty="0"/>
              <a:t>An element/variable declared within a procedure is not available outside that procedure. </a:t>
            </a:r>
          </a:p>
          <a:p>
            <a:pPr algn="just"/>
            <a:r>
              <a:rPr lang="en-US" sz="2800" dirty="0"/>
              <a:t>Only the procedure that contains the declaration can use it. </a:t>
            </a:r>
          </a:p>
          <a:p>
            <a:pPr algn="just"/>
            <a:r>
              <a:rPr lang="en-US" sz="2800" dirty="0"/>
              <a:t>Variables at this level are also known as </a:t>
            </a:r>
            <a:r>
              <a:rPr lang="en-US" sz="2800" b="1" dirty="0"/>
              <a:t>local</a:t>
            </a:r>
            <a:r>
              <a:rPr lang="en-US" sz="2800" b="1" i="1" dirty="0"/>
              <a:t> </a:t>
            </a:r>
            <a:r>
              <a:rPr lang="en-US" sz="2800" b="1" dirty="0"/>
              <a:t>variables</a:t>
            </a:r>
          </a:p>
          <a:p>
            <a:pPr>
              <a:buNone/>
            </a:pPr>
            <a:r>
              <a:rPr lang="en-US" sz="2800" dirty="0"/>
              <a:t>   </a:t>
            </a:r>
            <a:r>
              <a:rPr lang="en-US" sz="2800" b="1" dirty="0"/>
              <a:t>Private</a:t>
            </a:r>
            <a:r>
              <a:rPr lang="en-US" sz="2800" dirty="0"/>
              <a:t> </a:t>
            </a:r>
            <a:r>
              <a:rPr lang="en-US" sz="2800" b="1" dirty="0"/>
              <a:t>Sub </a:t>
            </a:r>
            <a:r>
              <a:rPr lang="en-US" sz="2800" b="1" dirty="0" err="1"/>
              <a:t>button_click</a:t>
            </a:r>
            <a:r>
              <a:rPr lang="en-US" sz="2800" b="1" dirty="0"/>
              <a:t>()</a:t>
            </a:r>
          </a:p>
          <a:p>
            <a:pPr>
              <a:buNone/>
            </a:pPr>
            <a:r>
              <a:rPr lang="en-US" sz="2800" dirty="0"/>
              <a:t>        Dim a As Integer</a:t>
            </a:r>
          </a:p>
          <a:p>
            <a:pPr>
              <a:buNone/>
            </a:pPr>
            <a:r>
              <a:rPr lang="en-US" sz="2800" dirty="0"/>
              <a:t>        </a:t>
            </a:r>
            <a:r>
              <a:rPr lang="en-US" sz="2800" dirty="0" err="1"/>
              <a:t>MsgBox</a:t>
            </a:r>
            <a:r>
              <a:rPr lang="en-US" sz="2800" dirty="0"/>
              <a:t>(a)/</a:t>
            </a:r>
            <a:r>
              <a:rPr lang="en-US" sz="2800" dirty="0" err="1"/>
              <a:t>MeesageBox.Show</a:t>
            </a:r>
            <a:r>
              <a:rPr lang="en-US" sz="2800" dirty="0"/>
              <a:t>(a)</a:t>
            </a:r>
          </a:p>
          <a:p>
            <a:pPr>
              <a:buNone/>
            </a:pPr>
            <a:r>
              <a:rPr lang="en-US" sz="2800" dirty="0"/>
              <a:t>   </a:t>
            </a:r>
            <a:r>
              <a:rPr lang="en-US" sz="2800" b="1" dirty="0"/>
              <a:t>End Sub</a:t>
            </a:r>
          </a:p>
          <a:p>
            <a:endParaRPr lang="en-US" dirty="0"/>
          </a:p>
        </p:txBody>
      </p:sp>
      <p:pic>
        <p:nvPicPr>
          <p:cNvPr id="4" name="Picture 2" descr="Image result for cdac logo">
            <a:extLst>
              <a:ext uri="{FF2B5EF4-FFF2-40B4-BE49-F238E27FC236}">
                <a16:creationId xmlns:a16="http://schemas.microsoft.com/office/drawing/2014/main" id="{2808F976-06D5-463A-A0FF-B822DFFA2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900616A0-D9FD-4616-90E1-DC0847010703}"/>
              </a:ext>
            </a:extLst>
          </p:cNvPr>
          <p:cNvSpPr>
            <a:spLocks noGrp="1"/>
          </p:cNvSpPr>
          <p:nvPr>
            <p:ph type="dt" sz="half" idx="10"/>
          </p:nvPr>
        </p:nvSpPr>
        <p:spPr/>
        <p:txBody>
          <a:bodyPr/>
          <a:lstStyle/>
          <a:p>
            <a:fld id="{4DC8C13B-2C08-4A7D-B7AA-9690394AF3DB}"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D7D55206-D0B1-46DF-A582-F6067FC58D9D}"/>
              </a:ext>
            </a:extLst>
          </p:cNvPr>
          <p:cNvSpPr>
            <a:spLocks noGrp="1"/>
          </p:cNvSpPr>
          <p:nvPr>
            <p:ph type="sldNum" sz="quarter" idx="12"/>
          </p:nvPr>
        </p:nvSpPr>
        <p:spPr/>
        <p:txBody>
          <a:bodyPr/>
          <a:lstStyle/>
          <a:p>
            <a:fld id="{82226BAD-568B-455F-BFCB-DD8158464E38}" type="slidenum">
              <a:rPr lang="en-US" smtClean="0"/>
              <a:pPr/>
              <a:t>4</a:t>
            </a:fld>
            <a:endParaRPr lang="en-US"/>
          </a:p>
        </p:txBody>
      </p:sp>
    </p:spTree>
    <p:extLst>
      <p:ext uri="{BB962C8B-B14F-4D97-AF65-F5344CB8AC3E}">
        <p14:creationId xmlns:p14="http://schemas.microsoft.com/office/powerpoint/2010/main" val="12603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MODULE SCOPE</a:t>
            </a:r>
            <a:br>
              <a:rPr lang="en-US" b="1" dirty="0"/>
            </a:br>
            <a:endParaRPr lang="en-US" dirty="0"/>
          </a:p>
        </p:txBody>
      </p:sp>
      <p:sp>
        <p:nvSpPr>
          <p:cNvPr id="3" name="Content Placeholder 2"/>
          <p:cNvSpPr>
            <a:spLocks noGrp="1"/>
          </p:cNvSpPr>
          <p:nvPr>
            <p:ph idx="1"/>
          </p:nvPr>
        </p:nvSpPr>
        <p:spPr>
          <a:xfrm>
            <a:off x="1981200" y="1524001"/>
            <a:ext cx="8229600" cy="4602163"/>
          </a:xfrm>
        </p:spPr>
        <p:txBody>
          <a:bodyPr>
            <a:normAutofit/>
          </a:bodyPr>
          <a:lstStyle/>
          <a:p>
            <a:pPr algn="just"/>
            <a:r>
              <a:rPr lang="en-US" sz="2800" dirty="0"/>
              <a:t>An element or variable is available to all code within the module in which it is declared.</a:t>
            </a:r>
          </a:p>
          <a:p>
            <a:pPr algn="just"/>
            <a:r>
              <a:rPr lang="en-US" sz="2800" dirty="0"/>
              <a:t>Module</a:t>
            </a:r>
            <a:r>
              <a:rPr lang="en-US" sz="2800" i="1" dirty="0"/>
              <a:t> </a:t>
            </a:r>
            <a:r>
              <a:rPr lang="en-US" sz="2800" dirty="0"/>
              <a:t>level scope can be define with:</a:t>
            </a:r>
          </a:p>
          <a:p>
            <a:pPr lvl="1">
              <a:buFont typeface="Wingdings" pitchFamily="2" charset="2"/>
              <a:buChar char="ü"/>
            </a:pPr>
            <a:r>
              <a:rPr lang="en-US" sz="3200" dirty="0"/>
              <a:t>Class …… End Class</a:t>
            </a:r>
          </a:p>
          <a:p>
            <a:pPr lvl="1">
              <a:buFont typeface="Wingdings" pitchFamily="2" charset="2"/>
              <a:buChar char="ü"/>
            </a:pPr>
            <a:r>
              <a:rPr lang="en-US" sz="3200" dirty="0"/>
              <a:t>Structure ….. End Structure </a:t>
            </a:r>
          </a:p>
          <a:p>
            <a:pPr algn="just"/>
            <a:r>
              <a:rPr lang="en-US" sz="2800" dirty="0"/>
              <a:t>We can declare elements at this level by placing the declaration statement outside of any procedure or block but within the module, class, or structure.</a:t>
            </a:r>
          </a:p>
          <a:p>
            <a:endParaRPr lang="en-US" dirty="0"/>
          </a:p>
        </p:txBody>
      </p:sp>
      <p:pic>
        <p:nvPicPr>
          <p:cNvPr id="4" name="Picture 2" descr="Image result for cdac logo">
            <a:extLst>
              <a:ext uri="{FF2B5EF4-FFF2-40B4-BE49-F238E27FC236}">
                <a16:creationId xmlns:a16="http://schemas.microsoft.com/office/drawing/2014/main" id="{2676AB45-ABAC-4067-830E-9A7BE6C72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4715B0EA-5843-49C5-9E15-546C2C81F4F3}"/>
              </a:ext>
            </a:extLst>
          </p:cNvPr>
          <p:cNvSpPr>
            <a:spLocks noGrp="1"/>
          </p:cNvSpPr>
          <p:nvPr>
            <p:ph type="dt" sz="half" idx="10"/>
          </p:nvPr>
        </p:nvSpPr>
        <p:spPr/>
        <p:txBody>
          <a:bodyPr/>
          <a:lstStyle/>
          <a:p>
            <a:fld id="{23634C46-DF2F-497B-85F4-089693467431}"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AB4F116D-F0D6-457E-85BF-9D0D56FFBDD1}"/>
              </a:ext>
            </a:extLst>
          </p:cNvPr>
          <p:cNvSpPr>
            <a:spLocks noGrp="1"/>
          </p:cNvSpPr>
          <p:nvPr>
            <p:ph type="sldNum" sz="quarter" idx="12"/>
          </p:nvPr>
        </p:nvSpPr>
        <p:spPr/>
        <p:txBody>
          <a:bodyPr/>
          <a:lstStyle/>
          <a:p>
            <a:fld id="{82226BAD-568B-455F-BFCB-DD8158464E38}" type="slidenum">
              <a:rPr lang="en-US" smtClean="0"/>
              <a:pPr/>
              <a:t>5</a:t>
            </a:fld>
            <a:endParaRPr lang="en-US"/>
          </a:p>
        </p:txBody>
      </p:sp>
    </p:spTree>
    <p:extLst>
      <p:ext uri="{BB962C8B-B14F-4D97-AF65-F5344CB8AC3E}">
        <p14:creationId xmlns:p14="http://schemas.microsoft.com/office/powerpoint/2010/main" val="326156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452718"/>
            <a:ext cx="6473290" cy="1400530"/>
          </a:xfrm>
        </p:spPr>
        <p:txBody>
          <a:bodyPr>
            <a:normAutofit/>
          </a:bodyPr>
          <a:lstStyle/>
          <a:p>
            <a:pPr algn="ctr"/>
            <a:r>
              <a:rPr lang="en-US" b="1" dirty="0"/>
              <a:t>NAMESPACE SCOPE</a:t>
            </a:r>
            <a:br>
              <a:rPr lang="en-US" b="1" dirty="0"/>
            </a:br>
            <a:endParaRPr lang="en-US" dirty="0"/>
          </a:p>
        </p:txBody>
      </p:sp>
      <p:sp>
        <p:nvSpPr>
          <p:cNvPr id="3" name="Content Placeholder 2"/>
          <p:cNvSpPr>
            <a:spLocks noGrp="1"/>
          </p:cNvSpPr>
          <p:nvPr>
            <p:ph idx="1"/>
          </p:nvPr>
        </p:nvSpPr>
        <p:spPr>
          <a:xfrm>
            <a:off x="1981200" y="1690689"/>
            <a:ext cx="8229600" cy="4435474"/>
          </a:xfrm>
        </p:spPr>
        <p:txBody>
          <a:bodyPr>
            <a:normAutofit/>
          </a:bodyPr>
          <a:lstStyle/>
          <a:p>
            <a:pPr algn="just"/>
            <a:r>
              <a:rPr lang="en-US" sz="2800" dirty="0"/>
              <a:t>If we declare an element at module level using the Friend (Visual Basic) or Public (Visual Basic) keyword, it becomes available to all procedures throughout the namespace in which the element is declared. </a:t>
            </a:r>
          </a:p>
          <a:p>
            <a:pPr algn="just">
              <a:buNone/>
            </a:pPr>
            <a:r>
              <a:rPr lang="en-US" sz="2800" dirty="0"/>
              <a:t> </a:t>
            </a:r>
          </a:p>
          <a:p>
            <a:pPr algn="just"/>
            <a:r>
              <a:rPr lang="en-US" sz="2800" dirty="0"/>
              <a:t>Namespace scope includes nested namespaces. An element available from within a namespace is also available from within any namespace nested inside that namespace.</a:t>
            </a:r>
          </a:p>
          <a:p>
            <a:endParaRPr lang="en-US" dirty="0"/>
          </a:p>
        </p:txBody>
      </p:sp>
      <p:pic>
        <p:nvPicPr>
          <p:cNvPr id="4" name="Picture 2" descr="Image result for cdac logo">
            <a:extLst>
              <a:ext uri="{FF2B5EF4-FFF2-40B4-BE49-F238E27FC236}">
                <a16:creationId xmlns:a16="http://schemas.microsoft.com/office/drawing/2014/main" id="{374CB2A1-BF1E-4158-9541-4A49478D8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2C75DE1D-ED9A-4C3F-ADF8-F93740C4A3C5}"/>
              </a:ext>
            </a:extLst>
          </p:cNvPr>
          <p:cNvSpPr>
            <a:spLocks noGrp="1"/>
          </p:cNvSpPr>
          <p:nvPr>
            <p:ph type="dt" sz="half" idx="10"/>
          </p:nvPr>
        </p:nvSpPr>
        <p:spPr/>
        <p:txBody>
          <a:bodyPr/>
          <a:lstStyle/>
          <a:p>
            <a:fld id="{88DDA015-C32F-4628-87DA-A644F2B45DFC}"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071C94DC-57F4-4883-9DB9-D779DD76A5F0}"/>
              </a:ext>
            </a:extLst>
          </p:cNvPr>
          <p:cNvSpPr>
            <a:spLocks noGrp="1"/>
          </p:cNvSpPr>
          <p:nvPr>
            <p:ph type="sldNum" sz="quarter" idx="12"/>
          </p:nvPr>
        </p:nvSpPr>
        <p:spPr/>
        <p:txBody>
          <a:bodyPr/>
          <a:lstStyle/>
          <a:p>
            <a:fld id="{82226BAD-568B-455F-BFCB-DD8158464E38}" type="slidenum">
              <a:rPr lang="en-US" smtClean="0"/>
              <a:pPr/>
              <a:t>6</a:t>
            </a:fld>
            <a:endParaRPr lang="en-US"/>
          </a:p>
        </p:txBody>
      </p:sp>
    </p:spTree>
    <p:extLst>
      <p:ext uri="{BB962C8B-B14F-4D97-AF65-F5344CB8AC3E}">
        <p14:creationId xmlns:p14="http://schemas.microsoft.com/office/powerpoint/2010/main" val="344587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pPr algn="ctr"/>
            <a:r>
              <a:rPr lang="en-US" b="1" dirty="0"/>
              <a:t>VARIABLE LIFETIME</a:t>
            </a:r>
            <a:br>
              <a:rPr lang="en-US" dirty="0"/>
            </a:br>
            <a:endParaRPr lang="en-US" dirty="0"/>
          </a:p>
        </p:txBody>
      </p:sp>
      <p:sp>
        <p:nvSpPr>
          <p:cNvPr id="3" name="Content Placeholder 2"/>
          <p:cNvSpPr>
            <a:spLocks noGrp="1"/>
          </p:cNvSpPr>
          <p:nvPr>
            <p:ph idx="1"/>
          </p:nvPr>
        </p:nvSpPr>
        <p:spPr>
          <a:xfrm>
            <a:off x="1981200" y="1143000"/>
            <a:ext cx="8229600" cy="5486400"/>
          </a:xfrm>
        </p:spPr>
        <p:txBody>
          <a:bodyPr>
            <a:normAutofit fontScale="92500"/>
          </a:bodyPr>
          <a:lstStyle/>
          <a:p>
            <a:pPr algn="just"/>
            <a:r>
              <a:rPr lang="en-US" sz="2800" dirty="0"/>
              <a:t>In addition to their scope, variables also have a lifetime, which indicates variable existence during program execution. </a:t>
            </a:r>
          </a:p>
          <a:p>
            <a:pPr algn="just"/>
            <a:r>
              <a:rPr lang="en-US" sz="2800" dirty="0"/>
              <a:t>Scope, on the other hand, indicates whether the variables that exist are accessible or not. </a:t>
            </a:r>
          </a:p>
          <a:p>
            <a:pPr algn="just"/>
            <a:r>
              <a:rPr lang="en-US" sz="2800" dirty="0"/>
              <a:t>The difference is most clear in variables with block-level scope: although they are visible only within the block construct within which they are declared, their lifetime is the lifetime of the procedure in which they are declared. </a:t>
            </a:r>
          </a:p>
          <a:p>
            <a:pPr algn="just"/>
            <a:r>
              <a:rPr lang="en-US" sz="2800" dirty="0"/>
              <a:t>Similarly, the lifetime of variables with procedure scope terminates when a procedure ends, but they are visible only when the procedure is actually executing, not when the procedure has in turn called other procedures. </a:t>
            </a:r>
          </a:p>
        </p:txBody>
      </p:sp>
      <p:pic>
        <p:nvPicPr>
          <p:cNvPr id="4" name="Picture 2" descr="Image result for cdac logo">
            <a:extLst>
              <a:ext uri="{FF2B5EF4-FFF2-40B4-BE49-F238E27FC236}">
                <a16:creationId xmlns:a16="http://schemas.microsoft.com/office/drawing/2014/main" id="{A929AC43-9E9C-4467-B440-F49EF4BAF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BF42F5F-8893-4E25-B4F8-76DB92A6580D}"/>
              </a:ext>
            </a:extLst>
          </p:cNvPr>
          <p:cNvSpPr>
            <a:spLocks noGrp="1"/>
          </p:cNvSpPr>
          <p:nvPr>
            <p:ph type="dt" sz="half" idx="10"/>
          </p:nvPr>
        </p:nvSpPr>
        <p:spPr/>
        <p:txBody>
          <a:bodyPr/>
          <a:lstStyle/>
          <a:p>
            <a:fld id="{1A860391-2547-4F40-AE5E-A3D1F66C64F1}"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D85896E1-FC93-456E-B6B9-4AA193AF2A8C}"/>
              </a:ext>
            </a:extLst>
          </p:cNvPr>
          <p:cNvSpPr>
            <a:spLocks noGrp="1"/>
          </p:cNvSpPr>
          <p:nvPr>
            <p:ph type="sldNum" sz="quarter" idx="12"/>
          </p:nvPr>
        </p:nvSpPr>
        <p:spPr/>
        <p:txBody>
          <a:bodyPr/>
          <a:lstStyle/>
          <a:p>
            <a:fld id="{82226BAD-568B-455F-BFCB-DD8158464E38}" type="slidenum">
              <a:rPr lang="en-US" smtClean="0"/>
              <a:pPr/>
              <a:t>7</a:t>
            </a:fld>
            <a:endParaRPr lang="en-US"/>
          </a:p>
        </p:txBody>
      </p:sp>
    </p:spTree>
    <p:extLst>
      <p:ext uri="{BB962C8B-B14F-4D97-AF65-F5344CB8AC3E}">
        <p14:creationId xmlns:p14="http://schemas.microsoft.com/office/powerpoint/2010/main" val="90090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pPr algn="ctr"/>
            <a:r>
              <a:rPr lang="en-US" dirty="0"/>
              <a:t>STATIC VARIABLES</a:t>
            </a:r>
          </a:p>
        </p:txBody>
      </p:sp>
      <p:sp>
        <p:nvSpPr>
          <p:cNvPr id="3" name="Content Placeholder 2"/>
          <p:cNvSpPr>
            <a:spLocks noGrp="1"/>
          </p:cNvSpPr>
          <p:nvPr>
            <p:ph idx="1"/>
          </p:nvPr>
        </p:nvSpPr>
        <p:spPr>
          <a:xfrm>
            <a:off x="1981200" y="1066800"/>
            <a:ext cx="8229600" cy="5562600"/>
          </a:xfrm>
        </p:spPr>
        <p:txBody>
          <a:bodyPr>
            <a:normAutofit fontScale="92500"/>
          </a:bodyPr>
          <a:lstStyle/>
          <a:p>
            <a:pPr algn="just"/>
            <a:r>
              <a:rPr lang="en-US" sz="2800" dirty="0"/>
              <a:t>A static variable is a variable whose lifetime   extends across the entire run of the program.</a:t>
            </a:r>
          </a:p>
          <a:p>
            <a:pPr algn="just"/>
            <a:r>
              <a:rPr lang="en-US" sz="2800" dirty="0"/>
              <a:t>Static variable must be initialized while declaring it.</a:t>
            </a:r>
          </a:p>
          <a:p>
            <a:pPr algn="just"/>
            <a:r>
              <a:rPr lang="en-US" sz="2800" dirty="0"/>
              <a:t>The static keyword in </a:t>
            </a:r>
            <a:r>
              <a:rPr lang="en-US" sz="2800" dirty="0" err="1"/>
              <a:t>VB.Net</a:t>
            </a:r>
            <a:r>
              <a:rPr lang="en-US" sz="2800" dirty="0"/>
              <a:t> allows a variable to maintain the variables value between method or procedure calls.</a:t>
            </a:r>
          </a:p>
          <a:p>
            <a:pPr algn="just"/>
            <a:r>
              <a:rPr lang="en-US" sz="2800" dirty="0"/>
              <a:t>Ordinarily, the lifetime of variables with procedure scope terminates when the procedure ends. However, we can declare variables to be static, in which case their lifetime is the duration of the application, even though they have procedure scope. </a:t>
            </a:r>
          </a:p>
          <a:p>
            <a:pPr algn="just"/>
            <a:r>
              <a:rPr lang="en-US" sz="2800" dirty="0"/>
              <a:t>For example, the following code shows a simple Windows application that tracks the number of times its single interface object, a command button, is clicked:</a:t>
            </a:r>
          </a:p>
          <a:p>
            <a:endParaRPr lang="en-US" dirty="0"/>
          </a:p>
          <a:p>
            <a:endParaRPr lang="en-US" dirty="0"/>
          </a:p>
        </p:txBody>
      </p:sp>
      <p:pic>
        <p:nvPicPr>
          <p:cNvPr id="4" name="Picture 2" descr="Image result for cdac logo">
            <a:extLst>
              <a:ext uri="{FF2B5EF4-FFF2-40B4-BE49-F238E27FC236}">
                <a16:creationId xmlns:a16="http://schemas.microsoft.com/office/drawing/2014/main" id="{D0F69335-662C-4693-95FB-0B0DF1ADB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3E468B3-1C79-4E73-ACF5-2738FD2CDA9A}"/>
              </a:ext>
            </a:extLst>
          </p:cNvPr>
          <p:cNvSpPr>
            <a:spLocks noGrp="1"/>
          </p:cNvSpPr>
          <p:nvPr>
            <p:ph type="dt" sz="half" idx="10"/>
          </p:nvPr>
        </p:nvSpPr>
        <p:spPr/>
        <p:txBody>
          <a:bodyPr/>
          <a:lstStyle/>
          <a:p>
            <a:fld id="{597167F9-BEC6-4F0B-97AF-7A61B8B006D4}" type="datetime2">
              <a:rPr lang="en-US" smtClean="0"/>
              <a:t>Thursday, August 22, 2019</a:t>
            </a:fld>
            <a:endParaRPr lang="en-US"/>
          </a:p>
        </p:txBody>
      </p:sp>
      <p:sp>
        <p:nvSpPr>
          <p:cNvPr id="6" name="Slide Number Placeholder 5">
            <a:extLst>
              <a:ext uri="{FF2B5EF4-FFF2-40B4-BE49-F238E27FC236}">
                <a16:creationId xmlns:a16="http://schemas.microsoft.com/office/drawing/2014/main" id="{D18A8F6A-51A8-4FB1-AE7E-04E26A620017}"/>
              </a:ext>
            </a:extLst>
          </p:cNvPr>
          <p:cNvSpPr>
            <a:spLocks noGrp="1"/>
          </p:cNvSpPr>
          <p:nvPr>
            <p:ph type="sldNum" sz="quarter" idx="12"/>
          </p:nvPr>
        </p:nvSpPr>
        <p:spPr/>
        <p:txBody>
          <a:bodyPr/>
          <a:lstStyle/>
          <a:p>
            <a:fld id="{82226BAD-568B-455F-BFCB-DD8158464E38}" type="slidenum">
              <a:rPr lang="en-US" smtClean="0"/>
              <a:pPr/>
              <a:t>8</a:t>
            </a:fld>
            <a:endParaRPr lang="en-US"/>
          </a:p>
        </p:txBody>
      </p:sp>
    </p:spTree>
    <p:extLst>
      <p:ext uri="{BB962C8B-B14F-4D97-AF65-F5344CB8AC3E}">
        <p14:creationId xmlns:p14="http://schemas.microsoft.com/office/powerpoint/2010/main" val="157708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1371600"/>
            <a:ext cx="7543800" cy="4953000"/>
          </a:xfrm>
        </p:spPr>
        <p:txBody>
          <a:bodyPr>
            <a:normAutofit fontScale="85000" lnSpcReduction="20000"/>
          </a:bodyPr>
          <a:lstStyle/>
          <a:p>
            <a:pPr>
              <a:buNone/>
            </a:pPr>
            <a:r>
              <a:rPr lang="en-US" sz="3200" b="1" dirty="0"/>
              <a:t>Example:-</a:t>
            </a:r>
          </a:p>
          <a:p>
            <a:pPr>
              <a:buNone/>
            </a:pPr>
            <a:r>
              <a:rPr lang="en-US" sz="3200" dirty="0"/>
              <a:t>Public Class Form1</a:t>
            </a:r>
          </a:p>
          <a:p>
            <a:pPr>
              <a:buNone/>
            </a:pPr>
            <a:r>
              <a:rPr lang="en-US" sz="3200" dirty="0"/>
              <a:t>	Private Sub </a:t>
            </a:r>
            <a:r>
              <a:rPr lang="en-US" sz="3200" dirty="0" err="1"/>
              <a:t>cmdClickCtr_Click</a:t>
            </a:r>
            <a:r>
              <a:rPr lang="en-US" sz="3200" dirty="0"/>
              <a:t>(</a:t>
            </a:r>
            <a:r>
              <a:rPr lang="en-US" sz="3200" dirty="0" err="1"/>
              <a:t>ByVal</a:t>
            </a:r>
            <a:r>
              <a:rPr lang="en-US" sz="3200" dirty="0"/>
              <a:t> sender As 							</a:t>
            </a:r>
            <a:r>
              <a:rPr lang="en-US" sz="3200" dirty="0" err="1"/>
              <a:t>System.Object</a:t>
            </a:r>
            <a:r>
              <a:rPr lang="en-US" sz="3200" dirty="0"/>
              <a:t>, _</a:t>
            </a:r>
          </a:p>
          <a:p>
            <a:pPr>
              <a:buNone/>
            </a:pPr>
            <a:r>
              <a:rPr lang="en-US" sz="3200" dirty="0"/>
              <a:t>	</a:t>
            </a:r>
            <a:r>
              <a:rPr lang="en-US" sz="3200" dirty="0" err="1"/>
              <a:t>ByVal</a:t>
            </a:r>
            <a:r>
              <a:rPr lang="en-US" sz="3200" dirty="0"/>
              <a:t> e As </a:t>
            </a:r>
            <a:r>
              <a:rPr lang="en-US" sz="3200" dirty="0" err="1"/>
              <a:t>System.EventArgs</a:t>
            </a:r>
            <a:r>
              <a:rPr lang="en-US" sz="3200" dirty="0"/>
              <a:t>) Handles </a:t>
            </a:r>
            <a:r>
              <a:rPr lang="en-US" sz="3200" dirty="0" err="1"/>
              <a:t>cmdClickCtr.Click</a:t>
            </a:r>
            <a:endParaRPr lang="en-US" sz="3200" dirty="0"/>
          </a:p>
          <a:p>
            <a:pPr>
              <a:buNone/>
            </a:pPr>
            <a:r>
              <a:rPr lang="en-US" sz="3200" dirty="0"/>
              <a:t> 		Static </a:t>
            </a:r>
            <a:r>
              <a:rPr lang="en-US" sz="3200" dirty="0" err="1"/>
              <a:t>ctr</a:t>
            </a:r>
            <a:r>
              <a:rPr lang="en-US" sz="3200" dirty="0"/>
              <a:t> As Integer = 1</a:t>
            </a:r>
          </a:p>
          <a:p>
            <a:pPr>
              <a:buNone/>
            </a:pPr>
            <a:r>
              <a:rPr lang="en-US" sz="3200" dirty="0"/>
              <a:t>		</a:t>
            </a:r>
            <a:r>
              <a:rPr lang="en-US" sz="3200" dirty="0" err="1"/>
              <a:t>MsgBox</a:t>
            </a:r>
            <a:r>
              <a:rPr lang="en-US" sz="3200" dirty="0"/>
              <a:t>("Button was clicked " &amp; </a:t>
            </a:r>
            <a:r>
              <a:rPr lang="en-US" sz="3200" dirty="0" err="1"/>
              <a:t>ctr</a:t>
            </a:r>
            <a:r>
              <a:rPr lang="en-US" sz="3200" dirty="0"/>
              <a:t> &amp; " times.")</a:t>
            </a:r>
          </a:p>
          <a:p>
            <a:pPr>
              <a:buNone/>
            </a:pPr>
            <a:r>
              <a:rPr lang="en-US" sz="3200" dirty="0"/>
              <a:t>		</a:t>
            </a:r>
            <a:r>
              <a:rPr lang="en-US" sz="3200" dirty="0" err="1"/>
              <a:t>ctr</a:t>
            </a:r>
            <a:r>
              <a:rPr lang="en-US" sz="3200" dirty="0"/>
              <a:t> += 1</a:t>
            </a:r>
          </a:p>
          <a:p>
            <a:pPr>
              <a:buNone/>
            </a:pPr>
            <a:r>
              <a:rPr lang="en-US" sz="3200" dirty="0"/>
              <a:t>	End Sub</a:t>
            </a:r>
          </a:p>
          <a:p>
            <a:pPr>
              <a:buNone/>
            </a:pPr>
            <a:r>
              <a:rPr lang="en-US" sz="3200" dirty="0"/>
              <a:t>End Class</a:t>
            </a:r>
          </a:p>
          <a:p>
            <a:pPr>
              <a:buNone/>
            </a:pPr>
            <a:endParaRPr lang="en-US" dirty="0"/>
          </a:p>
        </p:txBody>
      </p:sp>
      <p:pic>
        <p:nvPicPr>
          <p:cNvPr id="4" name="Picture 2" descr="Image result for cdac logo">
            <a:extLst>
              <a:ext uri="{FF2B5EF4-FFF2-40B4-BE49-F238E27FC236}">
                <a16:creationId xmlns:a16="http://schemas.microsoft.com/office/drawing/2014/main" id="{E7A53C32-F413-44DB-A1B2-E036F5B6A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619250"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B491FC31-B16D-477E-BD43-57C012170D97}"/>
              </a:ext>
            </a:extLst>
          </p:cNvPr>
          <p:cNvSpPr>
            <a:spLocks noGrp="1"/>
          </p:cNvSpPr>
          <p:nvPr>
            <p:ph type="dt" sz="half" idx="10"/>
          </p:nvPr>
        </p:nvSpPr>
        <p:spPr/>
        <p:txBody>
          <a:bodyPr/>
          <a:lstStyle/>
          <a:p>
            <a:fld id="{E26F4571-1C1B-4B34-A2E6-C79F0F3DE0F9}" type="datetime2">
              <a:rPr lang="en-US" smtClean="0"/>
              <a:t>Thursday, August 22, 2019</a:t>
            </a:fld>
            <a:endParaRPr lang="en-US"/>
          </a:p>
        </p:txBody>
      </p:sp>
      <p:sp>
        <p:nvSpPr>
          <p:cNvPr id="5" name="Slide Number Placeholder 4">
            <a:extLst>
              <a:ext uri="{FF2B5EF4-FFF2-40B4-BE49-F238E27FC236}">
                <a16:creationId xmlns:a16="http://schemas.microsoft.com/office/drawing/2014/main" id="{010FBC6E-33DB-48E6-A2FD-7E1910A98144}"/>
              </a:ext>
            </a:extLst>
          </p:cNvPr>
          <p:cNvSpPr>
            <a:spLocks noGrp="1"/>
          </p:cNvSpPr>
          <p:nvPr>
            <p:ph type="sldNum" sz="quarter" idx="12"/>
          </p:nvPr>
        </p:nvSpPr>
        <p:spPr/>
        <p:txBody>
          <a:bodyPr/>
          <a:lstStyle/>
          <a:p>
            <a:fld id="{82226BAD-568B-455F-BFCB-DD8158464E38}" type="slidenum">
              <a:rPr lang="en-US" smtClean="0"/>
              <a:pPr/>
              <a:t>9</a:t>
            </a:fld>
            <a:endParaRPr lang="en-US"/>
          </a:p>
        </p:txBody>
      </p:sp>
    </p:spTree>
    <p:extLst>
      <p:ext uri="{BB962C8B-B14F-4D97-AF65-F5344CB8AC3E}">
        <p14:creationId xmlns:p14="http://schemas.microsoft.com/office/powerpoint/2010/main" val="44085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Widescreen</PresentationFormat>
  <Paragraphs>209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bold</vt:lpstr>
      <vt:lpstr>Calibri Light</vt:lpstr>
      <vt:lpstr>Times New Roman</vt:lpstr>
      <vt:lpstr>Wingdings</vt:lpstr>
      <vt:lpstr>Office Theme</vt:lpstr>
      <vt:lpstr>PowerPoint Presentation</vt:lpstr>
      <vt:lpstr>SCOPE OF VARIABLE IN VB.NET</vt:lpstr>
      <vt:lpstr>BLOCK SCOPE </vt:lpstr>
      <vt:lpstr>PROCEDURE SCOPE </vt:lpstr>
      <vt:lpstr>MODULE SCOPE </vt:lpstr>
      <vt:lpstr>NAMESPACE SCOPE </vt:lpstr>
      <vt:lpstr>VARIABLE LIFETIME </vt:lpstr>
      <vt:lpstr>STATIC VARIABLES</vt:lpstr>
      <vt:lpstr>PowerPoint Presentation</vt:lpstr>
      <vt:lpstr>PowerPoint Presentation</vt:lpstr>
      <vt:lpstr>BASIC OPERATORS IN VB.NET</vt:lpstr>
      <vt:lpstr> ARITHMETIC OPERATORS  </vt:lpstr>
      <vt:lpstr>CONCATENATION OPERATORS  </vt:lpstr>
      <vt:lpstr>COMPARISON OPERATORS  </vt:lpstr>
      <vt:lpstr>PowerPoint Presentation</vt:lpstr>
      <vt:lpstr>PowerPoint Presentation</vt:lpstr>
      <vt:lpstr>LOGICAL / BITWISE OPERATORS  </vt:lpstr>
      <vt:lpstr>ASSIGNMENT  OPERATOR </vt:lpstr>
      <vt:lpstr>CONTROL STRUCTURE</vt:lpstr>
      <vt:lpstr>SEQUENTIAL CONSTRUCT</vt:lpstr>
      <vt:lpstr>SELECTION OR CONDITION CONSTRUCT</vt:lpstr>
      <vt:lpstr>ITERATIVE OR LOOPING CONSTRUCTS</vt:lpstr>
      <vt:lpstr>SELECTION  OR CONDITION CONSTRUCTS</vt:lpstr>
      <vt:lpstr>IF..THEN STATEMENT</vt:lpstr>
      <vt:lpstr>IF..THEN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 taneja</dc:creator>
  <cp:lastModifiedBy>shilpa taneja</cp:lastModifiedBy>
  <cp:revision>1</cp:revision>
  <dcterms:created xsi:type="dcterms:W3CDTF">2019-08-22T04:51:56Z</dcterms:created>
  <dcterms:modified xsi:type="dcterms:W3CDTF">2019-08-22T04:52:21Z</dcterms:modified>
</cp:coreProperties>
</file>