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erif CJK JP" panose="02020400000000000000" charset="-122"/>
                <a:ea typeface="Noto Serif CJK JP" panose="02020400000000000000" charset="-122"/>
              </a:rPr>
              <a:t>Algorithms</a:t>
            </a:r>
            <a:endParaRPr lang="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Searching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Searching is the process of finding some particular element in the list.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There are two popular search methods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.However, choice of the algorithm depends upon the arrangement of the list.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30000"/>
              </a:lnSpc>
            </a:pP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Linear Search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30000"/>
              </a:lnSpc>
            </a:pP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Binary Search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Linear Search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Also known as Sequential Search.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In this elemnet to be searched is compared with the each element of an array sequentially.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If the match found then location of the item is returned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 otherwise the algorithm return NULL.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Complexity is high, so it is preferred on small size array.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Can be used for both sorted and un-sorted lists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Algorithm </a:t>
            </a: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for Linear Search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1: [INITIALIZE] SET POS = -1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2: [INITIALIZE] SET I = 1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3: Repeat Step 4 while I&lt;=N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4: IF A[I] = VAL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SET POS = I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PRINT POS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Go to Step 6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[END OF IF]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SET I = I + 1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[END OF LOOP]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5: IF POS = -1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PRINT " VALUE IS NOT PRESENTIN THE ARRAY "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[END OF IF]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6: EXIT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Binary Search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pPr>
              <a:lnSpc>
                <a:spcPct val="14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orks efficiently on the sorted lists.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4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Divide and Conquer Approach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4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The list is divided into two halves and the item is compared with the middle element of the list.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40000"/>
              </a:lnSpc>
            </a:pP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If match found,the location of middle element returns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40000"/>
              </a:lnSpc>
            </a:pP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Else, we search into either of the halves depending upon the result.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Algorithm for </a:t>
            </a: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Binary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Step 1: [INITIALIZE] SET BEG = lower_bound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END = upper_bound, POS = - 1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Step 2: Repeat Steps 3 and 4 while BEG &lt;=END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Step 3: SET MID = (BEG + END)/2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Step 4: IF A[MID] = VAL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SET POS = MID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PRINT POS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Go to Step 6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ELSE IF A[MID] &gt; VAL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SET END = MID - 1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ELSE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SET BEG = MID + 1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[END OF IF]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[END OF LOOP]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Step 5: IF POS = -1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PRINT "VALUE IS NOT PRESENT IN THE ARRAY"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[END OF IF]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Step 6: EXIT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Bubble Sort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Each element of the array is compared with its adjacent element.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The algorithm processes the list in passes.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 list with n elements requires n-1 passes for sorting.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In Pass 1, A[0] is compared with A[1], A[1] with A[2], A[2] with A[3] and so on. At the end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of this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the largest element of the list is placed at the highest index of the list.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In Pass 2, A[0] is compared with A[1], A[1] with A[2] and so on. At the end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,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 the second largest element of the list is placed at the second highest index of the list.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In pass n-1, A[0] is compared with A[1], A[1] with A[2] and so on. At the end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,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t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he smallest element of the list is placed at the first index of the list.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Algorithm for Bubble Sort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1: Repeat Step 2 For i = 0 to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-1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2: Repeat For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j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 =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0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 to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n-i-1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3: IF A[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j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] &gt; A[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j+1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SWAP A[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j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] and A[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j+1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]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[END OF INNER LOOP]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[END OF OUTER LOOP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4: EXIT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Selection Sort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orts an array by repeatedly finding the minimum element (considering ascending order) from unsorted part and putting it at the beginning.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The algorithm maintains two subarrays in a given array.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1) The subarray which is already sorted.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2) Remaining subarray which is unsorted.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Algorithm for Selection Sort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pPr>
              <a:lnSpc>
                <a:spcPct val="18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1 − Set MIN to location 0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2 − Search the minimum element in the list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3 − Swap with value at location MIN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4 − Increment MIN to point to next element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Step 5 − Repeat until list is sorted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Sort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 sorting algorithm that works the way we sort playing cards in our hands.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Initially, A[0] is the only element on the sorted set. In pass 1, A[1] is placed at its proper index in the array.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In pass 2, A[2] is placed at its proper index in the array. Likewise, in pass n-1, A[n-1] is placed at its proper index into the array.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To insert an element A[k] to its proper index, we must compare it with all other elements i.e. A[k-1], A[k-2], and so on until we find an element A[j] such that, A[j]&lt;=A[k].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All the elements from A[k-1] to A[j] need to be shifted and A[k] will be moved to A[j+1].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Table of Content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Introduction to Algorithm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Categories of Algorithm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Performance Measurement of Algorithm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Content of Algorithms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Characteristics of an algorithm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Searching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Linear Search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Binary Search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Sorting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Bubble Sort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Sequential Sort 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Insertion Sort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Algorithm for Insertion Sort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1: Repeat Steps 2 to 5 for K = 1 to N-1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2: SET TEMP = ARR[K]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3: SET J = K - 1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4: Repeat while TEMP &lt;=ARR[J]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SET ARR[J + 1] = ARR[J]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SET J = J - 1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[END OF INNER LOOP]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5: SET ARR[J + 1] = TEMP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[END OF LOOP]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Step 6: EXIT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Introduction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An algorithm is a procedure having well defined steps for solving a particular problem.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Output should be guaranted in all cases.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In other words,algorithm is finite set of logic or instructions, written in order to accomplish the certain predefined task. 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It is not a complete program,it is just the logic or solution of a program represented in either of the formats : flowchart or pseudocode.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Categories of Algorithm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Sort: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Algorithm developed for sorting the items in certain order.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Search: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Algorithm developed for searching the items inside a data structure.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Delete: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Algorithm developed for deleting the existing element from the data structure.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Insert: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Algorithm developed for inserting an item inside a data structure.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Update: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Algorithm developed for updating the existing element inside a data structure.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Performance Measurement of Algorithm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pPr marL="0" indent="0">
              <a:buNone/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The performance of algorithm is measured on the basis of following properties: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sz="2200" b="1">
                <a:latin typeface="Noto Serif CJK JP" panose="02020400000000000000" charset="-122"/>
                <a:ea typeface="Noto Serif CJK JP" panose="02020400000000000000" charset="-122"/>
              </a:rPr>
              <a:t>Time complexity:</a:t>
            </a:r>
            <a:r>
              <a:rPr lang="en-US" sz="2200">
                <a:latin typeface="Noto Serif CJK JP" panose="02020400000000000000" charset="-122"/>
                <a:ea typeface="Noto Serif CJK JP" panose="02020400000000000000" charset="-122"/>
              </a:rPr>
              <a:t> It is a way of representing the amount of time needed by a program to run to the completion.</a:t>
            </a:r>
            <a:endParaRPr lang="en-US" sz="22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sz="2200" b="1">
                <a:latin typeface="Noto Serif CJK JP" panose="02020400000000000000" charset="-122"/>
                <a:ea typeface="Noto Serif CJK JP" panose="02020400000000000000" charset="-122"/>
              </a:rPr>
              <a:t>Space complexity: </a:t>
            </a:r>
            <a:r>
              <a:rPr lang="en-US" sz="2200">
                <a:latin typeface="Noto Serif CJK JP" panose="02020400000000000000" charset="-122"/>
                <a:ea typeface="Noto Serif CJK JP" panose="02020400000000000000" charset="-122"/>
              </a:rPr>
              <a:t>It is the amount of memory space required by an algorithm, during a course of its execution. Space complexity is required in situations when limited memory is available and for the multi user system.</a:t>
            </a:r>
            <a:endParaRPr lang="en-US" sz="2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Content of Algorithms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Specification: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Description of the computational procedure.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Pre-conditions: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The condition(s) on input.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Body of the Algorithm: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A sequence of clear and unambiguous instructions.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Example : I rode a black horse in blue pajama.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Post-conditions: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The condition(s) on output.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Design an algorithm to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get the squareroot of a number “a”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and display the result in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x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Specification: Squareroot of a number is to calculated.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Pre-condition: Input should be an Integer 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Body of the algorithm :  returns 0 if the number is negative else return squareRoot of given number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Post-Condition : Output should be an Integer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pPr marL="0" indent="0">
              <a:buNone/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Design an algorithm to multiply the two numbers x and y and display the result in z.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  <a:buFont typeface="Wingdings" panose="05000000000000000000" charset="0"/>
              <a:buChar char=""/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Step 1 START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  <a:buFont typeface="Wingdings" panose="05000000000000000000" charset="0"/>
              <a:buChar char=""/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Step 2 declare three integers x, y &amp; z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  <a:buFont typeface="Wingdings" panose="05000000000000000000" charset="0"/>
              <a:buChar char=""/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Step 3 define values of x &amp; y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  <a:buFont typeface="Wingdings" panose="05000000000000000000" charset="0"/>
              <a:buChar char=""/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Step 4 multiply values of x &amp; y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  <a:buFont typeface="Wingdings" panose="05000000000000000000" charset="0"/>
              <a:buChar char=""/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Step 5 store the output of step 4 in z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  <a:buFont typeface="Wingdings" panose="05000000000000000000" charset="0"/>
              <a:buChar char=""/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Step 6 print z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  <a:buFont typeface="Wingdings" panose="05000000000000000000" charset="0"/>
              <a:buChar char=""/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Step 7 STOP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8785"/>
            <a:ext cx="7772400" cy="55118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Characteristics of an Algorithm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5415"/>
            <a:ext cx="7772400" cy="4680585"/>
          </a:xfrm>
        </p:spPr>
        <p:txBody>
          <a:bodyPr/>
          <a:p>
            <a:r>
              <a:rPr lang="en-US" altLang="en-US" sz="2200" b="1">
                <a:latin typeface="Noto Serif CJK JP" panose="02020400000000000000" charset="-122"/>
                <a:ea typeface="Noto Serif CJK JP" panose="02020400000000000000" charset="-122"/>
              </a:rPr>
              <a:t>Input:</a:t>
            </a:r>
            <a:r>
              <a:rPr lang="en-US" altLang="en-US" sz="2200">
                <a:latin typeface="Noto Serif CJK JP" panose="02020400000000000000" charset="-122"/>
                <a:ea typeface="Noto Serif CJK JP" panose="02020400000000000000" charset="-122"/>
              </a:rPr>
              <a:t> An algorithm must have 0 or well defined inputs.</a:t>
            </a:r>
            <a:endParaRPr lang="en-US" altLang="en-US" sz="22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200" b="1">
                <a:latin typeface="Noto Serif CJK JP" panose="02020400000000000000" charset="-122"/>
                <a:ea typeface="Noto Serif CJK JP" panose="02020400000000000000" charset="-122"/>
              </a:rPr>
              <a:t>Output:</a:t>
            </a:r>
            <a:r>
              <a:rPr lang="en-US" altLang="en-US" sz="2200">
                <a:latin typeface="Noto Serif CJK JP" panose="02020400000000000000" charset="-122"/>
                <a:ea typeface="Noto Serif CJK JP" panose="02020400000000000000" charset="-122"/>
              </a:rPr>
              <a:t> An algorithm must have 1 or well defined outputs, and should match with the desired output.</a:t>
            </a:r>
            <a:endParaRPr lang="en-US" altLang="en-US" sz="22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200" b="1">
                <a:latin typeface="Noto Serif CJK JP" panose="02020400000000000000" charset="-122"/>
                <a:ea typeface="Noto Serif CJK JP" panose="02020400000000000000" charset="-122"/>
              </a:rPr>
              <a:t>Feasibility: </a:t>
            </a:r>
            <a:r>
              <a:rPr lang="en-US" altLang="en-US" sz="2200">
                <a:latin typeface="Noto Serif CJK JP" panose="02020400000000000000" charset="-122"/>
                <a:ea typeface="Noto Serif CJK JP" panose="02020400000000000000" charset="-122"/>
              </a:rPr>
              <a:t>An algorithm must be terminated after the finite number of steps.</a:t>
            </a:r>
            <a:endParaRPr lang="en-US" altLang="en-US" sz="22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200" b="1">
                <a:latin typeface="Noto Serif CJK JP" panose="02020400000000000000" charset="-122"/>
                <a:ea typeface="Noto Serif CJK JP" panose="02020400000000000000" charset="-122"/>
              </a:rPr>
              <a:t>Independent: </a:t>
            </a:r>
            <a:r>
              <a:rPr lang="en-US" altLang="en-US" sz="2200">
                <a:latin typeface="Noto Serif CJK JP" panose="02020400000000000000" charset="-122"/>
                <a:ea typeface="Noto Serif CJK JP" panose="02020400000000000000" charset="-122"/>
              </a:rPr>
              <a:t>An algorithm must have step-by-step directions which is independent of any programming code.</a:t>
            </a:r>
            <a:endParaRPr lang="en-US" altLang="en-US" sz="22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200" b="1">
                <a:latin typeface="Noto Serif CJK JP" panose="02020400000000000000" charset="-122"/>
                <a:ea typeface="Noto Serif CJK JP" panose="02020400000000000000" charset="-122"/>
              </a:rPr>
              <a:t>Unambiguous:</a:t>
            </a:r>
            <a:r>
              <a:rPr lang="en-US" altLang="en-US" sz="2200">
                <a:latin typeface="Noto Serif CJK JP" panose="02020400000000000000" charset="-122"/>
                <a:ea typeface="Noto Serif CJK JP" panose="02020400000000000000" charset="-122"/>
              </a:rPr>
              <a:t> An algorithm must be unambiguous and clear. Each of their steps and input/outputs must be clear and lead to only one meaning.</a:t>
            </a:r>
            <a:endParaRPr lang="en-US" altLang="en-US" sz="2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6666</Words>
  <Application>WPS Presentation</Application>
  <PresentationFormat>On-screen Show (4:3)</PresentationFormat>
  <Paragraphs>210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Noto Sans Mono CJK TC</vt:lpstr>
      <vt:lpstr>Noto Serif CJK JP</vt:lpstr>
      <vt:lpstr>微软雅黑</vt:lpstr>
      <vt:lpstr>Droid Sans Fallback</vt:lpstr>
      <vt:lpstr>Arial Unicode MS</vt:lpstr>
      <vt:lpstr>Calibri</vt:lpstr>
      <vt:lpstr>DejaVu Sans</vt:lpstr>
      <vt:lpstr>Chandas</vt:lpstr>
      <vt:lpstr>FreeMono</vt:lpstr>
      <vt:lpstr>Wingdings</vt:lpstr>
      <vt:lpstr>Presentation1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12</cp:revision>
  <dcterms:created xsi:type="dcterms:W3CDTF">2019-06-13T09:28:16Z</dcterms:created>
  <dcterms:modified xsi:type="dcterms:W3CDTF">2019-06-13T09:28:16Z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