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88" r:id="rId2"/>
    <p:sldId id="289" r:id="rId3"/>
    <p:sldId id="290" r:id="rId4"/>
    <p:sldId id="291" r:id="rId5"/>
    <p:sldId id="292" r:id="rId6"/>
    <p:sldId id="293" r:id="rId7"/>
    <p:sldId id="294" r:id="rId8"/>
    <p:sldId id="295" r:id="rId9"/>
    <p:sldId id="296" r:id="rId10"/>
    <p:sldId id="29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706" autoAdjust="0"/>
  </p:normalViewPr>
  <p:slideViewPr>
    <p:cSldViewPr>
      <p:cViewPr varScale="1">
        <p:scale>
          <a:sx n="63" d="100"/>
          <a:sy n="63" d="100"/>
        </p:scale>
        <p:origin x="-1368" y="-96"/>
      </p:cViewPr>
      <p:guideLst>
        <p:guide orient="horz" pos="2160"/>
        <p:guide pos="2880"/>
      </p:guideLst>
    </p:cSldViewPr>
  </p:slideViewPr>
  <p:outlineViewPr>
    <p:cViewPr>
      <p:scale>
        <a:sx n="33" d="100"/>
        <a:sy n="33" d="100"/>
      </p:scale>
      <p:origin x="0" y="99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683FE8-6C64-4167-92B9-86C9752202FB}" type="datetimeFigureOut">
              <a:rPr lang="en-US" smtClean="0"/>
              <a:pPr/>
              <a:t>6/17/2019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EFD5E-9495-4724-845E-91BA1A00310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pPr/>
              <a:t>‹#›</a:t>
            </a:fld>
            <a:endParaRPr lang="en-US" altLang="en-US" dirty="0"/>
          </a:p>
        </p:txBody>
      </p:sp>
    </p:spTree>
    <p:extLst>
      <p:ext uri="{BB962C8B-B14F-4D97-AF65-F5344CB8AC3E}">
        <p14:creationId xmlns="" xmlns:p14="http://schemas.microsoft.com/office/powerpoint/2010/main" val="116742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pPr/>
              <a:t>‹#›</a:t>
            </a:fld>
            <a:endParaRPr lang="en-US" altLang="en-US" dirty="0"/>
          </a:p>
        </p:txBody>
      </p:sp>
    </p:spTree>
    <p:extLst>
      <p:ext uri="{BB962C8B-B14F-4D97-AF65-F5344CB8AC3E}">
        <p14:creationId xmlns="" xmlns:p14="http://schemas.microsoft.com/office/powerpoint/2010/main" val="27801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pPr/>
              <a:t>‹#›</a:t>
            </a:fld>
            <a:endParaRPr lang="en-US" altLang="en-US" dirty="0"/>
          </a:p>
        </p:txBody>
      </p:sp>
    </p:spTree>
    <p:extLst>
      <p:ext uri="{BB962C8B-B14F-4D97-AF65-F5344CB8AC3E}">
        <p14:creationId xmlns="" xmlns:p14="http://schemas.microsoft.com/office/powerpoint/2010/main" val="207647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pPr/>
              <a:t>‹#›</a:t>
            </a:fld>
            <a:endParaRPr lang="en-US" altLang="en-US" dirty="0"/>
          </a:p>
        </p:txBody>
      </p:sp>
    </p:spTree>
    <p:extLst>
      <p:ext uri="{BB962C8B-B14F-4D97-AF65-F5344CB8AC3E}">
        <p14:creationId xmlns="" xmlns:p14="http://schemas.microsoft.com/office/powerpoint/2010/main" val="13379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pPr/>
              <a:t>6/17/2019</a:t>
            </a:fld>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pPr algn="r"/>
              <a:t>‹#›</a:t>
            </a:fld>
            <a:endParaRPr lang="en-US" dirty="0"/>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1401972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7462160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246930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157249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 xmlns:p14="http://schemas.microsoft.com/office/powerpoint/2010/main" val="419851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Tree>
    <p:extLst>
      <p:ext uri="{BB962C8B-B14F-4D97-AF65-F5344CB8AC3E}">
        <p14:creationId xmlns="" xmlns:p14="http://schemas.microsoft.com/office/powerpoint/2010/main" val="5942992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 xmlns:p14="http://schemas.microsoft.com/office/powerpoint/2010/main" val="7411572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pPr/>
              <a:t>‹#›</a:t>
            </a:fld>
            <a:endParaRPr lang="en-US" altLang="en-US" dirty="0"/>
          </a:p>
        </p:txBody>
      </p:sp>
    </p:spTree>
    <p:extLst>
      <p:ext uri="{BB962C8B-B14F-4D97-AF65-F5344CB8AC3E}">
        <p14:creationId xmlns="" xmlns:p14="http://schemas.microsoft.com/office/powerpoint/2010/main" val="220336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pPr/>
              <a:t>‹#›</a:t>
            </a:fld>
            <a:endParaRPr lang="en-US" altLang="en-US" dirty="0"/>
          </a:p>
        </p:txBody>
      </p:sp>
    </p:spTree>
    <p:extLst>
      <p:ext uri="{BB962C8B-B14F-4D97-AF65-F5344CB8AC3E}">
        <p14:creationId xmlns="" xmlns:p14="http://schemas.microsoft.com/office/powerpoint/2010/main" val="208219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pPr/>
              <a:t>‹#›</a:t>
            </a:fld>
            <a:endParaRPr lang="en-US" altLang="en-US" dirty="0"/>
          </a:p>
        </p:txBody>
      </p:sp>
    </p:spTree>
    <p:extLst>
      <p:ext uri="{BB962C8B-B14F-4D97-AF65-F5344CB8AC3E}">
        <p14:creationId xmlns="" xmlns:p14="http://schemas.microsoft.com/office/powerpoint/2010/main" val="39173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pPr/>
              <a:t>‹#›</a:t>
            </a:fld>
            <a:endParaRPr lang="en-US" altLang="en-US" dirty="0"/>
          </a:p>
        </p:txBody>
      </p:sp>
    </p:spTree>
    <p:extLst>
      <p:ext uri="{BB962C8B-B14F-4D97-AF65-F5344CB8AC3E}">
        <p14:creationId xmlns="" xmlns:p14="http://schemas.microsoft.com/office/powerpoint/2010/main" val="32504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pPr/>
              <a:t>‹#›</a:t>
            </a:fld>
            <a:endParaRPr lang="en-US" altLang="en-US" dirty="0"/>
          </a:p>
        </p:txBody>
      </p:sp>
    </p:spTree>
    <p:extLst>
      <p:ext uri="{BB962C8B-B14F-4D97-AF65-F5344CB8AC3E}">
        <p14:creationId xmlns="" xmlns:p14="http://schemas.microsoft.com/office/powerpoint/2010/main" val="244263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pPr/>
              <a:t>‹#›</a:t>
            </a:fld>
            <a:endParaRPr lang="en-US" altLang="en-US" dirty="0"/>
          </a:p>
        </p:txBody>
      </p:sp>
    </p:spTree>
    <p:extLst>
      <p:ext uri="{BB962C8B-B14F-4D97-AF65-F5344CB8AC3E}">
        <p14:creationId xmlns="" xmlns:p14="http://schemas.microsoft.com/office/powerpoint/2010/main" val="377546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9" cstate="print">
            <a:extLst>
              <a:ext uri="{28A0092B-C50C-407E-A947-70E740481C1C}">
                <a14:useLocalDpi xmlns=""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FAD312C-826E-40DC-8EA2-9106566C605C}" type="slidenum">
              <a:rPr lang="en-US" altLang="en-US"/>
              <a:pPr/>
              <a:t>‹#›</a:t>
            </a:fld>
            <a:endParaRPr lang="en-US" altLang="en-US" dirty="0"/>
          </a:p>
        </p:txBody>
      </p:sp>
    </p:spTree>
    <p:extLst>
      <p:ext uri="{BB962C8B-B14F-4D97-AF65-F5344CB8AC3E}">
        <p14:creationId xmlns="" xmlns:p14="http://schemas.microsoft.com/office/powerpoint/2010/main" val="112984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676400"/>
            <a:ext cx="7772400" cy="4419600"/>
          </a:xfrm>
        </p:spPr>
        <p:txBody>
          <a:bodyPr/>
          <a:lstStyle/>
          <a:p>
            <a:r>
              <a:rPr lang="en-US" dirty="0" smtClean="0">
                <a:solidFill>
                  <a:schemeClr val="accent2">
                    <a:lumMod val="50000"/>
                  </a:schemeClr>
                </a:solidFill>
                <a:latin typeface="Andalus" pitchFamily="18" charset="-78"/>
                <a:cs typeface="Andalus" pitchFamily="18" charset="-78"/>
              </a:rPr>
              <a:t>Sustainable IT Infrastructure for Advanced IT Training using conventional, Virtual classroom and  e-Learning Technologies in CLMV/ASEAN</a:t>
            </a:r>
            <a:endParaRPr lang="en-US" dirty="0">
              <a:solidFill>
                <a:schemeClr val="accent2">
                  <a:lumMod val="50000"/>
                </a:schemeClr>
              </a:solidFill>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Significance of Project</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t>This project was proposed to give assistance to CLMV Countries in IT Sector so that they can also prosper in this field through proper training be different means.</a:t>
            </a:r>
          </a:p>
          <a:p>
            <a:r>
              <a:rPr lang="en-US" dirty="0" smtClean="0"/>
              <a:t>India is already a renowned name in IT Service Sector </a:t>
            </a:r>
            <a:r>
              <a:rPr lang="en-US" smtClean="0"/>
              <a:t>and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2">
                    <a:lumMod val="50000"/>
                  </a:schemeClr>
                </a:solidFill>
              </a:rPr>
              <a:t>Content</a:t>
            </a:r>
            <a:endParaRPr lang="en-US" dirty="0">
              <a:solidFill>
                <a:schemeClr val="accent2">
                  <a:lumMod val="50000"/>
                </a:schemeClr>
              </a:solidFill>
            </a:endParaRPr>
          </a:p>
        </p:txBody>
      </p:sp>
      <p:sp>
        <p:nvSpPr>
          <p:cNvPr id="6" name="Content Placeholder 5"/>
          <p:cNvSpPr>
            <a:spLocks noGrp="1"/>
          </p:cNvSpPr>
          <p:nvPr>
            <p:ph idx="1"/>
          </p:nvPr>
        </p:nvSpPr>
        <p:spPr/>
        <p:txBody>
          <a:bodyPr/>
          <a:lstStyle/>
          <a:p>
            <a:r>
              <a:rPr lang="en-US" dirty="0" smtClean="0">
                <a:solidFill>
                  <a:schemeClr val="accent2">
                    <a:lumMod val="50000"/>
                  </a:schemeClr>
                </a:solidFill>
              </a:rPr>
              <a:t>Project Overview</a:t>
            </a:r>
          </a:p>
          <a:p>
            <a:r>
              <a:rPr lang="en-US" dirty="0" smtClean="0">
                <a:solidFill>
                  <a:schemeClr val="accent2">
                    <a:lumMod val="50000"/>
                  </a:schemeClr>
                </a:solidFill>
              </a:rPr>
              <a:t>Managing Organizations</a:t>
            </a:r>
          </a:p>
          <a:p>
            <a:r>
              <a:rPr lang="en-US" dirty="0" smtClean="0">
                <a:solidFill>
                  <a:schemeClr val="accent2">
                    <a:lumMod val="50000"/>
                  </a:schemeClr>
                </a:solidFill>
              </a:rPr>
              <a:t>Role of IICT</a:t>
            </a:r>
          </a:p>
          <a:p>
            <a:r>
              <a:rPr lang="en-US" dirty="0" smtClean="0">
                <a:solidFill>
                  <a:schemeClr val="accent2">
                    <a:lumMod val="50000"/>
                  </a:schemeClr>
                </a:solidFill>
              </a:rPr>
              <a:t>Role of CDAC</a:t>
            </a:r>
          </a:p>
          <a:p>
            <a:r>
              <a:rPr lang="en-US" dirty="0" smtClean="0">
                <a:solidFill>
                  <a:schemeClr val="accent2">
                    <a:lumMod val="50000"/>
                  </a:schemeClr>
                </a:solidFill>
              </a:rPr>
              <a:t>Role of ASEAN</a:t>
            </a:r>
          </a:p>
          <a:p>
            <a:r>
              <a:rPr lang="en-US" dirty="0" smtClean="0">
                <a:solidFill>
                  <a:schemeClr val="accent2">
                    <a:lumMod val="50000"/>
                  </a:schemeClr>
                </a:solidFill>
              </a:rPr>
              <a:t>Significance of the Project</a:t>
            </a:r>
          </a:p>
          <a:p>
            <a:pPr>
              <a:buNone/>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Overview</a:t>
            </a:r>
            <a:endParaRPr lang="en-US" dirty="0">
              <a:solidFill>
                <a:schemeClr val="accent2">
                  <a:lumMod val="50000"/>
                </a:schemeClr>
              </a:solidFill>
            </a:endParaRPr>
          </a:p>
        </p:txBody>
      </p:sp>
      <p:sp>
        <p:nvSpPr>
          <p:cNvPr id="3" name="Content Placeholder 2"/>
          <p:cNvSpPr>
            <a:spLocks noGrp="1"/>
          </p:cNvSpPr>
          <p:nvPr>
            <p:ph idx="1"/>
          </p:nvPr>
        </p:nvSpPr>
        <p:spPr>
          <a:xfrm>
            <a:off x="685800" y="1981200"/>
            <a:ext cx="7772400" cy="4343400"/>
          </a:xfrm>
        </p:spPr>
        <p:txBody>
          <a:bodyPr/>
          <a:lstStyle/>
          <a:p>
            <a:r>
              <a:rPr lang="en-US" sz="2000" dirty="0" smtClean="0">
                <a:solidFill>
                  <a:schemeClr val="accent2">
                    <a:lumMod val="50000"/>
                  </a:schemeClr>
                </a:solidFill>
              </a:rPr>
              <a:t>Under the 2010-2015 Master Plan, Government of India has proposed  ICTE implementation  projects for Indo-ASEAN Cooperation.</a:t>
            </a:r>
          </a:p>
          <a:p>
            <a:r>
              <a:rPr lang="en-US" sz="2000" dirty="0" smtClean="0">
                <a:solidFill>
                  <a:schemeClr val="accent2">
                    <a:lumMod val="50000"/>
                  </a:schemeClr>
                </a:solidFill>
              </a:rPr>
              <a:t>CDAC has made the proposal comprising of 3 activities listed as below :</a:t>
            </a:r>
          </a:p>
          <a:p>
            <a:pPr lvl="1"/>
            <a:r>
              <a:rPr lang="en-US" sz="1800" dirty="0" smtClean="0">
                <a:solidFill>
                  <a:schemeClr val="accent2">
                    <a:lumMod val="50000"/>
                  </a:schemeClr>
                </a:solidFill>
              </a:rPr>
              <a:t>Setting of CESDT in CLMV by CDAC Delhi.</a:t>
            </a:r>
          </a:p>
          <a:p>
            <a:pPr lvl="1"/>
            <a:r>
              <a:rPr lang="en-US" sz="1800" dirty="0" smtClean="0">
                <a:solidFill>
                  <a:schemeClr val="accent2">
                    <a:lumMod val="50000"/>
                  </a:schemeClr>
                </a:solidFill>
              </a:rPr>
              <a:t>Setting of IT Resource cum Study Centre for CLMV Countries at CDAC, Noida</a:t>
            </a:r>
          </a:p>
          <a:p>
            <a:pPr lvl="1"/>
            <a:r>
              <a:rPr lang="en-US" sz="1800" dirty="0" smtClean="0">
                <a:solidFill>
                  <a:schemeClr val="accent2">
                    <a:lumMod val="50000"/>
                  </a:schemeClr>
                </a:solidFill>
              </a:rPr>
              <a:t>Providing assistance in IT Curriculum Development and IT Teacher Trainings to CLMV by CDAC, Noida</a:t>
            </a:r>
            <a:r>
              <a:rPr lang="en-US" sz="1800" dirty="0" smtClean="0">
                <a:solidFill>
                  <a:schemeClr val="accent2">
                    <a:lumMod val="50000"/>
                  </a:schemeClr>
                </a:solidFill>
              </a:rPr>
              <a:t> </a:t>
            </a:r>
            <a:r>
              <a:rPr lang="en-US" sz="1800" dirty="0" smtClean="0">
                <a:solidFill>
                  <a:schemeClr val="accent2">
                    <a:lumMod val="50000"/>
                  </a:schemeClr>
                </a:solidFill>
              </a:rPr>
              <a:t>.</a:t>
            </a:r>
            <a:endParaRPr lang="en-US" sz="1800" dirty="0" smtClean="0">
              <a:solidFill>
                <a:schemeClr val="accent2">
                  <a:lumMod val="50000"/>
                </a:schemeClr>
              </a:solidFill>
            </a:endParaRPr>
          </a:p>
          <a:p>
            <a:pPr marL="342900" lvl="1" indent="-342900">
              <a:buChar char="•"/>
            </a:pPr>
            <a:r>
              <a:rPr lang="en-US" sz="2000" dirty="0" smtClean="0">
                <a:solidFill>
                  <a:schemeClr val="accent2">
                    <a:lumMod val="50000"/>
                  </a:schemeClr>
                </a:solidFill>
              </a:rPr>
              <a:t>This project is being implemented by CDAC Delhi at IICT Laos with the cooperation of MeitY, Government of India.</a:t>
            </a:r>
          </a:p>
          <a:p>
            <a:r>
              <a:rPr lang="en-US" sz="2000" dirty="0" smtClean="0">
                <a:solidFill>
                  <a:schemeClr val="accent2">
                    <a:lumMod val="50000"/>
                  </a:schemeClr>
                </a:solidFill>
              </a:rPr>
              <a:t>The agreement was signed between CDAC and IPT on </a:t>
            </a:r>
            <a:r>
              <a:rPr lang="en-US" sz="2000" dirty="0" smtClean="0">
                <a:solidFill>
                  <a:schemeClr val="accent2">
                    <a:lumMod val="50000"/>
                  </a:schemeClr>
                </a:solidFill>
              </a:rPr>
              <a:t>10</a:t>
            </a:r>
            <a:r>
              <a:rPr lang="en-US" sz="2000" baseline="30000" dirty="0" smtClean="0">
                <a:solidFill>
                  <a:schemeClr val="accent2">
                    <a:lumMod val="50000"/>
                  </a:schemeClr>
                </a:solidFill>
              </a:rPr>
              <a:t>th</a:t>
            </a:r>
            <a:r>
              <a:rPr lang="en-US" sz="2000" dirty="0" smtClean="0">
                <a:solidFill>
                  <a:schemeClr val="accent2">
                    <a:lumMod val="50000"/>
                  </a:schemeClr>
                </a:solidFill>
              </a:rPr>
              <a:t> August </a:t>
            </a:r>
            <a:r>
              <a:rPr lang="en-US" sz="2000" dirty="0" smtClean="0">
                <a:solidFill>
                  <a:schemeClr val="accent2">
                    <a:lumMod val="50000"/>
                  </a:schemeClr>
                </a:solidFill>
              </a:rPr>
              <a:t>2015</a:t>
            </a:r>
            <a:r>
              <a:rPr lang="en-US" sz="2000" dirty="0" smtClean="0">
                <a:solidFill>
                  <a:schemeClr val="accent2">
                    <a:lumMod val="50000"/>
                  </a:schemeClr>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Managing Organizations</a:t>
            </a:r>
            <a:endParaRPr lang="en-US" dirty="0">
              <a:solidFill>
                <a:schemeClr val="accent2">
                  <a:lumMod val="50000"/>
                </a:schemeClr>
              </a:solidFill>
            </a:endParaRPr>
          </a:p>
        </p:txBody>
      </p:sp>
      <p:sp>
        <p:nvSpPr>
          <p:cNvPr id="3" name="Content Placeholder 2"/>
          <p:cNvSpPr>
            <a:spLocks noGrp="1"/>
          </p:cNvSpPr>
          <p:nvPr>
            <p:ph idx="1"/>
          </p:nvPr>
        </p:nvSpPr>
        <p:spPr>
          <a:xfrm>
            <a:off x="685800" y="1752600"/>
            <a:ext cx="7772400" cy="4800600"/>
          </a:xfrm>
        </p:spPr>
        <p:txBody>
          <a:bodyPr/>
          <a:lstStyle/>
          <a:p>
            <a:r>
              <a:rPr lang="en-US" b="1" dirty="0" smtClean="0">
                <a:solidFill>
                  <a:schemeClr val="accent2">
                    <a:lumMod val="50000"/>
                  </a:schemeClr>
                </a:solidFill>
              </a:rPr>
              <a:t>CDAC : </a:t>
            </a:r>
            <a:r>
              <a:rPr lang="en-US" sz="2400" dirty="0" smtClean="0">
                <a:solidFill>
                  <a:schemeClr val="accent2">
                    <a:lumMod val="50000"/>
                  </a:schemeClr>
                </a:solidFill>
              </a:rPr>
              <a:t>Centre for Development of Advanced Computing (C-DAC) is the premier R&amp;D organization of the Ministry of Electronics and Information Technology (MeitY) for carrying out R&amp;D in IT, Electronics and associated areas.</a:t>
            </a:r>
            <a:endParaRPr lang="en-US" sz="2400" dirty="0" smtClean="0">
              <a:solidFill>
                <a:schemeClr val="accent2">
                  <a:lumMod val="50000"/>
                </a:schemeClr>
              </a:solidFill>
            </a:endParaRPr>
          </a:p>
          <a:p>
            <a:r>
              <a:rPr lang="en-US" b="1" dirty="0" smtClean="0">
                <a:solidFill>
                  <a:schemeClr val="accent2">
                    <a:lumMod val="50000"/>
                  </a:schemeClr>
                </a:solidFill>
              </a:rPr>
              <a:t>IICT : </a:t>
            </a:r>
            <a:r>
              <a:rPr lang="en-US" sz="2400" dirty="0" smtClean="0">
                <a:solidFill>
                  <a:schemeClr val="accent2">
                    <a:lumMod val="50000"/>
                  </a:schemeClr>
                </a:solidFill>
              </a:rPr>
              <a:t>The Institute of Information Communications and Technology (IICT) was established in the year 1973 under the auspices of building construction, The Laboratory, Equipment and Training Course Completed by the International Telecommunication Union (ITU) The former name is: Center - Training Course National Center for Training of Telecommunications.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Role of IICT</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solidFill>
                  <a:schemeClr val="accent2">
                    <a:lumMod val="50000"/>
                  </a:schemeClr>
                </a:solidFill>
              </a:rPr>
              <a:t>IICT is the managing organization from the Laos side and is responsible for smooth running of the centre.</a:t>
            </a:r>
          </a:p>
          <a:p>
            <a:r>
              <a:rPr lang="en-US" dirty="0" smtClean="0">
                <a:solidFill>
                  <a:schemeClr val="accent2">
                    <a:lumMod val="50000"/>
                  </a:schemeClr>
                </a:solidFill>
              </a:rPr>
              <a:t>The centre is located at the IICT site .</a:t>
            </a:r>
            <a:endParaRPr lang="en-US" dirty="0">
              <a:solidFill>
                <a:schemeClr val="accent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Role of CDAC</a:t>
            </a:r>
            <a:endParaRPr lang="en-US" dirty="0">
              <a:solidFill>
                <a:schemeClr val="accent2">
                  <a:lumMod val="50000"/>
                </a:schemeClr>
              </a:solidFill>
            </a:endParaRPr>
          </a:p>
        </p:txBody>
      </p:sp>
      <p:sp>
        <p:nvSpPr>
          <p:cNvPr id="3" name="Content Placeholder 2"/>
          <p:cNvSpPr>
            <a:spLocks noGrp="1"/>
          </p:cNvSpPr>
          <p:nvPr>
            <p:ph idx="1"/>
          </p:nvPr>
        </p:nvSpPr>
        <p:spPr>
          <a:xfrm>
            <a:off x="685800" y="1981200"/>
            <a:ext cx="7772400" cy="4495800"/>
          </a:xfrm>
        </p:spPr>
        <p:txBody>
          <a:bodyPr/>
          <a:lstStyle/>
          <a:p>
            <a:r>
              <a:rPr lang="en-US" dirty="0" smtClean="0">
                <a:solidFill>
                  <a:schemeClr val="accent2">
                    <a:lumMod val="50000"/>
                  </a:schemeClr>
                </a:solidFill>
              </a:rPr>
              <a:t>CDAC is the managing  and the implementing organization of the project from India side.</a:t>
            </a:r>
          </a:p>
          <a:p>
            <a:r>
              <a:rPr lang="en-US" dirty="0" smtClean="0">
                <a:solidFill>
                  <a:schemeClr val="accent2">
                    <a:lumMod val="50000"/>
                  </a:schemeClr>
                </a:solidFill>
              </a:rPr>
              <a:t>It is responsible for providing the training to the trainers selected from Laos.</a:t>
            </a:r>
          </a:p>
          <a:p>
            <a:r>
              <a:rPr lang="en-US" dirty="0" smtClean="0">
                <a:solidFill>
                  <a:schemeClr val="accent2">
                    <a:lumMod val="50000"/>
                  </a:schemeClr>
                </a:solidFill>
              </a:rPr>
              <a:t>It is also responsible for deputing 2 experts from India to Laos.</a:t>
            </a:r>
          </a:p>
          <a:p>
            <a:r>
              <a:rPr lang="en-US" dirty="0" smtClean="0">
                <a:solidFill>
                  <a:schemeClr val="accent2">
                    <a:lumMod val="50000"/>
                  </a:schemeClr>
                </a:solidFill>
              </a:rPr>
              <a:t>CESDT is the ATC of CDAC in Laos.</a:t>
            </a:r>
            <a:endParaRPr lang="en-US" dirty="0">
              <a:solidFill>
                <a:schemeClr val="accent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Continue…</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solidFill>
                  <a:schemeClr val="accent2">
                    <a:lumMod val="50000"/>
                  </a:schemeClr>
                </a:solidFill>
              </a:rPr>
              <a:t>Site installation and commissioning  is also the responsibility of CDAC.</a:t>
            </a:r>
          </a:p>
          <a:p>
            <a:r>
              <a:rPr lang="en-US" dirty="0" smtClean="0">
                <a:solidFill>
                  <a:schemeClr val="accent2">
                    <a:lumMod val="50000"/>
                  </a:schemeClr>
                </a:solidFill>
              </a:rPr>
              <a:t>The curriculum designing and the certificate accreditation are the responsibility of CDAC as well.</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Role of ASEAN</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sz="2400" dirty="0" smtClean="0">
                <a:solidFill>
                  <a:schemeClr val="accent2">
                    <a:lumMod val="50000"/>
                  </a:schemeClr>
                </a:solidFill>
              </a:rPr>
              <a:t>ASEAN is the association of South East Asian Nations responsible for promoting intergovernment cooperation and facilitates economic, political, security, military, educational and sociocultural integration among its member countries .</a:t>
            </a:r>
          </a:p>
          <a:p>
            <a:r>
              <a:rPr lang="en-US" sz="2400" dirty="0" smtClean="0">
                <a:solidFill>
                  <a:schemeClr val="accent2">
                    <a:lumMod val="50000"/>
                  </a:schemeClr>
                </a:solidFill>
              </a:rPr>
              <a:t>This project is being funded by ASEAN . </a:t>
            </a:r>
            <a:endParaRPr lang="en-US" sz="2400" dirty="0">
              <a:solidFill>
                <a:schemeClr val="accent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Steps taken towards completion of project</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sz="2400" dirty="0" smtClean="0">
                <a:solidFill>
                  <a:schemeClr val="accent2">
                    <a:lumMod val="50000"/>
                  </a:schemeClr>
                </a:solidFill>
              </a:rPr>
              <a:t>Advanced IT Training of 10 Laos Master Trainers for period of 6 months has been completed by 31</a:t>
            </a:r>
            <a:r>
              <a:rPr lang="en-US" sz="2400" baseline="30000" dirty="0" smtClean="0">
                <a:solidFill>
                  <a:schemeClr val="accent2">
                    <a:lumMod val="50000"/>
                  </a:schemeClr>
                </a:solidFill>
              </a:rPr>
              <a:t>st</a:t>
            </a:r>
            <a:r>
              <a:rPr lang="en-US" sz="2400" dirty="0" smtClean="0">
                <a:solidFill>
                  <a:schemeClr val="accent2">
                    <a:lumMod val="50000"/>
                  </a:schemeClr>
                </a:solidFill>
              </a:rPr>
              <a:t> January 2018 in 2 batches. Only 8 trainers were trained as 2 were returned to Laos due to health concerns.</a:t>
            </a:r>
          </a:p>
          <a:p>
            <a:r>
              <a:rPr lang="en-US" sz="2400" dirty="0" smtClean="0">
                <a:solidFill>
                  <a:schemeClr val="accent2">
                    <a:lumMod val="50000"/>
                  </a:schemeClr>
                </a:solidFill>
              </a:rPr>
              <a:t>IT infrastructure and course material has also reached at IICT Lao PDR on 3</a:t>
            </a:r>
            <a:r>
              <a:rPr lang="en-US" sz="2400" baseline="30000" dirty="0" smtClean="0">
                <a:solidFill>
                  <a:schemeClr val="accent2">
                    <a:lumMod val="50000"/>
                  </a:schemeClr>
                </a:solidFill>
              </a:rPr>
              <a:t>rd</a:t>
            </a:r>
            <a:r>
              <a:rPr lang="en-US" sz="2400" dirty="0" smtClean="0">
                <a:solidFill>
                  <a:schemeClr val="accent2">
                    <a:lumMod val="50000"/>
                  </a:schemeClr>
                </a:solidFill>
              </a:rPr>
              <a:t> September’18.</a:t>
            </a:r>
          </a:p>
          <a:p>
            <a:r>
              <a:rPr lang="en-US" sz="2400" dirty="0" smtClean="0">
                <a:solidFill>
                  <a:schemeClr val="accent2">
                    <a:lumMod val="50000"/>
                  </a:schemeClr>
                </a:solidFill>
              </a:rPr>
              <a:t>Site Installation and Commissioning was   successfully completed by 23</a:t>
            </a:r>
            <a:r>
              <a:rPr lang="en-US" sz="2400" baseline="30000" dirty="0" smtClean="0">
                <a:solidFill>
                  <a:schemeClr val="accent2">
                    <a:lumMod val="50000"/>
                  </a:schemeClr>
                </a:solidFill>
              </a:rPr>
              <a:t>rd</a:t>
            </a:r>
            <a:r>
              <a:rPr lang="en-US" sz="2400" dirty="0" smtClean="0">
                <a:solidFill>
                  <a:schemeClr val="accent2">
                    <a:lumMod val="50000"/>
                  </a:schemeClr>
                </a:solidFill>
              </a:rPr>
              <a:t> October’18.</a:t>
            </a:r>
          </a:p>
          <a:p>
            <a:r>
              <a:rPr lang="en-US" sz="2400" dirty="0" smtClean="0">
                <a:solidFill>
                  <a:schemeClr val="accent2">
                    <a:lumMod val="50000"/>
                  </a:schemeClr>
                </a:solidFill>
              </a:rPr>
              <a:t>The recruitment of two IT Trainers is also completed.</a:t>
            </a:r>
          </a:p>
          <a:p>
            <a:endParaRPr lang="en-US" sz="2400" dirty="0" smtClean="0">
              <a:solidFill>
                <a:schemeClr val="accent2">
                  <a:lumMod val="50000"/>
                </a:schemeClr>
              </a:solidFill>
            </a:endParaRPr>
          </a:p>
          <a:p>
            <a:endParaRPr lang="en-US" dirty="0"/>
          </a:p>
        </p:txBody>
      </p:sp>
    </p:spTree>
  </p:cSld>
  <p:clrMapOvr>
    <a:masterClrMapping/>
  </p:clrMapOvr>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522</Words>
  <Application>Microsoft Office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Presentation1</vt:lpstr>
      <vt:lpstr>Sustainable IT Infrastructure for Advanced IT Training using conventional, Virtual classroom and  e-Learning Technologies in CLMV/ASEAN</vt:lpstr>
      <vt:lpstr>Content</vt:lpstr>
      <vt:lpstr>Overview</vt:lpstr>
      <vt:lpstr>Managing Organizations</vt:lpstr>
      <vt:lpstr>Role of IICT</vt:lpstr>
      <vt:lpstr>Role of CDAC</vt:lpstr>
      <vt:lpstr>Continue…</vt:lpstr>
      <vt:lpstr>Role of ASEAN</vt:lpstr>
      <vt:lpstr>Steps taken towards completion of project</vt:lpstr>
      <vt:lpstr>Significance of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Saurabh Banga</cp:lastModifiedBy>
  <cp:revision>42</cp:revision>
  <dcterms:created xsi:type="dcterms:W3CDTF">2006-08-16T00:00:00Z</dcterms:created>
  <dcterms:modified xsi:type="dcterms:W3CDTF">2019-06-17T06:18:43Z</dcterms:modified>
</cp:coreProperties>
</file>