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59" r:id="rId5"/>
    <p:sldId id="261" r:id="rId6"/>
    <p:sldId id="271" r:id="rId7"/>
    <p:sldId id="272" r:id="rId8"/>
    <p:sldId id="273" r:id="rId9"/>
    <p:sldId id="267" r:id="rId10"/>
    <p:sldId id="260" r:id="rId11"/>
    <p:sldId id="263" r:id="rId12"/>
    <p:sldId id="268" r:id="rId13"/>
    <p:sldId id="270" r:id="rId14"/>
    <p:sldId id="294" r:id="rId15"/>
    <p:sldId id="297" r:id="rId16"/>
    <p:sldId id="298" r:id="rId17"/>
    <p:sldId id="295" r:id="rId18"/>
    <p:sldId id="281" r:id="rId19"/>
    <p:sldId id="287" r:id="rId20"/>
    <p:sldId id="282" r:id="rId21"/>
    <p:sldId id="283" r:id="rId22"/>
    <p:sldId id="284" r:id="rId23"/>
    <p:sldId id="288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Noto Sans Mono CJK JP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82115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Noto Serif CJK JP" panose="02020400000000000000" charset="-122"/>
                <a:ea typeface="Noto Serif CJK JP" panose="02020400000000000000" charset="-122"/>
              </a:rPr>
              <a:t>Data Structures</a:t>
            </a:r>
            <a:br>
              <a:rPr lang="en-US" altLang="en-IN" sz="4800" dirty="0">
                <a:latin typeface="Noto Serif CJK JP" panose="02020400000000000000" charset="-122"/>
                <a:ea typeface="Noto Serif CJK JP" panose="02020400000000000000" charset="-122"/>
              </a:rPr>
            </a:br>
            <a:endParaRPr lang="en-US" altLang="en-IN" sz="4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7055" y="3367405"/>
            <a:ext cx="4859020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" altLang="en-US" b="1">
                <a:latin typeface="Noto Serif CJK JP" panose="02020400000000000000" charset="-122"/>
                <a:ea typeface="Noto Serif CJK JP" panose="02020400000000000000" charset="-122"/>
              </a:rPr>
              <a:t>Topics Covered :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Overview &amp; Why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Classification of Data structures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Array &amp; Operations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Linked List &amp; Opertions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Doubly Linked List &amp; Operations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Circular Linked List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Stack &amp; Implementation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Queue &amp; Implementation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List: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Travers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582420"/>
            <a:ext cx="777240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Inserti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14475"/>
            <a:ext cx="707707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LinkedListDele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1666875"/>
            <a:ext cx="76581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Doubly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Head/First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and Last/Tail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07990" y="1143000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DoublyLinkedlist.pngDoublyLinked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580" y="4354513"/>
            <a:ext cx="72294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Insertion.pngDoublyLinkedListInser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651000"/>
            <a:ext cx="8307705" cy="4291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Doubly 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Linked List:</a:t>
            </a:r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/home/jishnu/Repositories/Training-Materials/Objected Oriented Programming Concepts Using C++ &amp; Data Structures/Raw Sources/DoublyLinkedListDeletion.pngDoublyLinkedListDeletio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4975" y="1791335"/>
            <a:ext cx="8274050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9540"/>
            <a:ext cx="7772400" cy="85852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Circular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three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Or Reference) to the  previous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Two consecutive elements are linked or connected by previous and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Last node points to first node by next pointer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First node points to last node by previous pointer</a:t>
            </a:r>
            <a:endParaRPr lang="en-US" altLang="en-US" sz="245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84825" y="859155"/>
            <a:ext cx="3175635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  public Node *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prev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;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/home/jishnu/Repositories/CDAC-Trainer-Materials/Training Materials/Objected Oriented Programming Concepts Using C++ &amp; Data Structures/Circular-doubly-linked-list.pngCircular-doubly-linked-li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19543" y="5126038"/>
            <a:ext cx="630428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(top) an element is removed from that end only.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LIFO(Last In First Out) or FILO(First In Last Out).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plates stacked over one another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Top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Application :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Processing of subroutine calls and returns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reversing a string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backtracking - Eg :- Maze Game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Stack 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st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295400"/>
            <a:ext cx="7605395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maxSize; // size of stack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long[] stackArray;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private int top; //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StackX(int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maxSize = s; // set array size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 = new long[maxSize]; // create array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top = -1; // no items yet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push(long j) // put item on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stackArray[++top] = j; // increment top, insert item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Overview &amp; Why ?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ay of organizing data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educe the space and time complexities of different tasks.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H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igh speed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processing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Efficiency of a program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7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Reusability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and Abstraction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pop() // take item from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stackArray[top--]; // access item, decrement top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top of stack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stackArray[top];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stack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stack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(top == maxSize-1);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StackX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ew element is added at one end and (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rear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) an element is removed 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end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(front)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First In First Out (FIFO)..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Example : Queue for Customer Service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Can be Implemented using Array or 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Tracking Element :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Rear and Front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1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Applications :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ime sharing system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Load Balancing system-  Eg:- AWS-SQS,  Hold for Tech Support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P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rint spooling,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Queue Example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que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840" y="1098550"/>
            <a:ext cx="61150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927735"/>
            <a:ext cx="7772400" cy="576643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sz="1800" b="1">
                <a:latin typeface="FreeMono" panose="020F0409020205020404" charset="0"/>
                <a:ea typeface="FreeMono" panose="020F0409020205020404" charset="0"/>
              </a:rPr>
              <a:t>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maxSize;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long[] queArray;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front;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private int rear;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Queue(int s) // constructor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maxSize = s+1; // array is 1 cell larger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queArray = new long[maxSize]; // than requested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void insert(long j) // put item at rear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if(rear == maxSize-1)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rear = -1;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queArray[++rear] = j;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Implementation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" y="533400"/>
            <a:ext cx="7992110" cy="57912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remove() // take item from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long temp = queArray[front++];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if(front == maxSize)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front = 0;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575">
                <a:latin typeface="FreeMono" panose="020F0409020205020404" charset="0"/>
                <a:ea typeface="FreeMono" panose="020F0409020205020404" charset="0"/>
              </a:rPr>
              <a:t>return temp;</a:t>
            </a:r>
            <a:endParaRPr 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long peek() // peek at front of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queArray[front];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isEmpty() // true if queue is empty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return(rear+1==front || (front+maxSize-1==rear)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public boolean isFull() // true if queue is full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return (rear+2==front ||(front+maxSize-2==rear) );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// end class Queue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1143000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Data Structure Classification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Content Placeholder 3" descr="ds-Classif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854200"/>
            <a:ext cx="803402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Store multiple items of the same type together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Random access is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Ease of insertion and in Accesss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</a:t>
            </a:r>
            <a:r>
              <a:rPr lang="en-US" altLang="en-US" sz="2740">
                <a:latin typeface="Noto Serif CJK JP" panose="02020400000000000000" charset="-122"/>
                <a:ea typeface="Noto Serif CJK JP" panose="02020400000000000000" charset="-122"/>
              </a:rPr>
              <a:t>: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395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Static memory allocation</a:t>
            </a:r>
            <a:endParaRPr lang="en-US" altLang="en-US" sz="274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Deletion requires Shifting of elements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array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460" y="2755900"/>
            <a:ext cx="6411595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Accessing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accessed using an index number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first element is numbered 0, so that the indices in an array of 10 elements run from 0 to 9.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26665" y="4083685"/>
            <a:ext cx="32111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temp =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myArray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[3];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Array - Insertion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pPr marL="0" indent="0">
              <a:buNone/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Unsorted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Keep track of number of elements in array - nElts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Insert using index and Increment the tracking object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Complexity : O(1)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Sorted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Requires Searching for the postion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Shifting the elements to make the specfied postion to be vacant.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Complexity : O(N</a:t>
            </a:r>
            <a:r>
              <a:rPr lang="en-US" altLang="en-US" sz="2100" baseline="30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2</a:t>
            </a:r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buNone/>
            </a:pP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07890" y="4962525"/>
            <a:ext cx="3211195" cy="1198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arr[0] = 77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arr[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nElts] = 12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nElts = nElts +1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cs typeface="Noto Sans Mono CJK JP" panose="020B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6705"/>
            <a:ext cx="7772400" cy="68897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Deletion of Element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Begins with a search for the specified item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When we find it, we move all the items with higher index values down one element to fill in the “hole” left by the deleted element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decrement nElems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50595" y="3834765"/>
            <a:ext cx="7781925" cy="25844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for(j=0; j&lt;nElems; j++) // look for it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	if(arr[j]== eltToBeDeleted){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for(int k=j; k&lt;nElems; k++) // higher ones down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	arr[k] = arr[k+1];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nElems--; 	 // decrement size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break;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  <a:sym typeface="+mn-ea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	}</a:t>
            </a:r>
            <a:endParaRPr lang="en-US" alt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"/>
            <a:ext cx="7772400" cy="65214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6955"/>
            <a:ext cx="7772400" cy="538226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inear data structure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lements are not stored at contiguous memory locations.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Elements are linked using pointers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Advantages 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Dynamic size (dynamic memory allocation)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 Ease of insertion/deletion over unsorted approach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Drawbacks: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Random access is not allowed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Extra memory space for a pointer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28600"/>
            <a:ext cx="7772400" cy="859155"/>
          </a:xfrm>
        </p:spPr>
        <p:txBody>
          <a:bodyPr/>
          <a:p>
            <a:r>
              <a:rPr lang="en-US" altLang="en-US" sz="2800">
                <a:latin typeface="Noto Serif CJK JP" panose="02020400000000000000" charset="-122"/>
                <a:ea typeface="Noto Serif CJK JP" panose="02020400000000000000" charset="-122"/>
              </a:rPr>
              <a:t>Singly Linked List </a:t>
            </a:r>
            <a:endParaRPr lang="en-US" alt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705"/>
            <a:ext cx="7772400" cy="4969510"/>
          </a:xfrm>
        </p:spPr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Node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Each element in the List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consists of at least two parts: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Pointer (Or Reference) to the next node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Tracking Element : Head/First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Linked List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/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58460" y="1087755"/>
            <a:ext cx="3211195" cy="14763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class </a:t>
            </a:r>
            <a:r>
              <a:rPr lang="en-US">
                <a:ln>
                  <a:solidFill>
                    <a:sysClr val="windowText" lastClr="000000"/>
                  </a:solidFill>
                </a:ln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Node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{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int data;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  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  <a:sym typeface="+mn-ea"/>
              </a:rPr>
              <a:t>public</a:t>
            </a:r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 Node *next;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  <a:p>
            <a:r>
              <a:rPr lang="en-US">
                <a:latin typeface="FreeMono" panose="020F0409020205020404" charset="0"/>
                <a:ea typeface="FreeMono" panose="020F0409020205020404" charset="0"/>
                <a:cs typeface="Noto Sans Mono CJK JP" panose="020B0500000000000000" charset="-122"/>
              </a:rPr>
              <a:t>};  </a:t>
            </a:r>
            <a:endParaRPr lang="en-US">
              <a:latin typeface="FreeMono" panose="020F0409020205020404" charset="0"/>
              <a:ea typeface="FreeMono" panose="020F0409020205020404" charset="0"/>
              <a:cs typeface="Noto Sans Mono CJK JP" panose="020B0500000000000000" charset="-122"/>
            </a:endParaRPr>
          </a:p>
        </p:txBody>
      </p:sp>
      <p:pic>
        <p:nvPicPr>
          <p:cNvPr id="5" name="Picture 4" descr="Singly Linked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877310"/>
            <a:ext cx="72294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5846</Words>
  <Application>WPS Presentation</Application>
  <PresentationFormat>On-screen Show (4:3)</PresentationFormat>
  <Paragraphs>284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Noto Sans Mono CJK JP</vt:lpstr>
      <vt:lpstr>Times New Roman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aakar</vt:lpstr>
      <vt:lpstr>Abyssinica SIL</vt:lpstr>
      <vt:lpstr>Presentation1</vt:lpstr>
      <vt:lpstr>Data Structures</vt:lpstr>
      <vt:lpstr>Overview &amp; Why ?</vt:lpstr>
      <vt:lpstr>Data Structure Classification</vt:lpstr>
      <vt:lpstr>Array</vt:lpstr>
      <vt:lpstr>Array - Accessing Element</vt:lpstr>
      <vt:lpstr>Array - Insertion of Element</vt:lpstr>
      <vt:lpstr>Deletion of Element</vt:lpstr>
      <vt:lpstr>Linked list</vt:lpstr>
      <vt:lpstr>Singly Linked List </vt:lpstr>
      <vt:lpstr>Linked List: Accessing Element</vt:lpstr>
      <vt:lpstr>Linked List:Insertion of Element</vt:lpstr>
      <vt:lpstr>Linked List:Deletion of Element</vt:lpstr>
      <vt:lpstr>Doubly Linked List </vt:lpstr>
      <vt:lpstr>Linked List:Insertion of Element</vt:lpstr>
      <vt:lpstr>Linked List:Deletion of Element</vt:lpstr>
      <vt:lpstr>Circular Linked List </vt:lpstr>
      <vt:lpstr>Stack </vt:lpstr>
      <vt:lpstr>Stack  Example</vt:lpstr>
      <vt:lpstr>Implementation</vt:lpstr>
      <vt:lpstr>Cont.</vt:lpstr>
      <vt:lpstr>Queue</vt:lpstr>
      <vt:lpstr>Queue Example</vt:lpstr>
      <vt:lpstr>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30</cp:revision>
  <dcterms:created xsi:type="dcterms:W3CDTF">2019-06-14T04:35:03Z</dcterms:created>
  <dcterms:modified xsi:type="dcterms:W3CDTF">2019-06-14T04:35:03Z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