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0754"/>
            <a:ext cx="2743200" cy="365125"/>
          </a:xfrm>
          <a:prstGeom prst="rect">
            <a:avLst/>
          </a:prstGeom>
        </p:spPr>
        <p:txBody>
          <a:bodyPr/>
          <a:lstStyle/>
          <a:p>
            <a:fld id="{4A6B0A78-8226-40D9-9A75-C3171AD3DEA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2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0904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924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64565"/>
            <a:ext cx="2743200" cy="365125"/>
          </a:xfrm>
          <a:prstGeom prst="rect">
            <a:avLst/>
          </a:prstGeom>
        </p:spPr>
        <p:txBody>
          <a:bodyPr/>
          <a:lstStyle/>
          <a:p>
            <a:fld id="{4A6B0A78-8226-40D9-9A75-C3171AD3DEA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43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0507"/>
            <a:ext cx="2743200" cy="365125"/>
          </a:xfrm>
          <a:prstGeom prst="rect">
            <a:avLst/>
          </a:prstGeom>
        </p:spPr>
        <p:txBody>
          <a:bodyPr/>
          <a:lstStyle/>
          <a:p>
            <a:fld id="{4A6B0A78-8226-40D9-9A75-C3171AD3DEA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4509" y="65182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3219" y="6518275"/>
            <a:ext cx="2743200" cy="365125"/>
          </a:xfrm>
        </p:spPr>
        <p:txBody>
          <a:bodyPr/>
          <a:lstStyle/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519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3783"/>
            <a:ext cx="2743200" cy="365125"/>
          </a:xfrm>
          <a:prstGeom prst="rect">
            <a:avLst/>
          </a:prstGeom>
        </p:spPr>
        <p:txBody>
          <a:bodyPr/>
          <a:lstStyle/>
          <a:p>
            <a:fld id="{4A6B0A78-8226-40D9-9A75-C3171AD3DEA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929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769" y="891516"/>
            <a:ext cx="9885219" cy="104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Module Name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18" y="2312230"/>
            <a:ext cx="4627017" cy="320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2108" y="5756862"/>
            <a:ext cx="69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 smtClean="0">
                <a:latin typeface="+mj-lt"/>
              </a:rPr>
              <a:t>CENTRE</a:t>
            </a:r>
            <a:r>
              <a:rPr lang="en-IN" sz="1800" baseline="0" dirty="0" smtClean="0">
                <a:latin typeface="+mj-lt"/>
              </a:rPr>
              <a:t> OF EXCELLENCE IN IT</a:t>
            </a:r>
            <a:endParaRPr lang="en-IN" sz="1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8425" y="1939554"/>
            <a:ext cx="32004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dirty="0" smtClean="0">
                <a:latin typeface="+mj-lt"/>
              </a:rPr>
              <a:t>Session</a:t>
            </a:r>
            <a:r>
              <a:rPr lang="en-IN" sz="1800" baseline="0" dirty="0" smtClean="0">
                <a:latin typeface="+mj-lt"/>
              </a:rPr>
              <a:t> 6</a:t>
            </a:r>
            <a:endParaRPr lang="en-IN" sz="1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8653" y="5066474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/>
              <a:t>Josiah</a:t>
            </a:r>
            <a:r>
              <a:rPr lang="en-IN" sz="1800" baseline="0" dirty="0" smtClean="0"/>
              <a:t> Keaton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0592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6" y="209263"/>
            <a:ext cx="9490364" cy="58044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743"/>
            <a:ext cx="10515600" cy="506354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12611"/>
            <a:ext cx="2743200" cy="365125"/>
          </a:xfrm>
          <a:prstGeom prst="rect">
            <a:avLst/>
          </a:prstGeom>
        </p:spPr>
        <p:txBody>
          <a:bodyPr/>
          <a:lstStyle/>
          <a:p>
            <a:fld id="{4A6B0A78-8226-40D9-9A75-C3171AD3DEA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39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39057"/>
            <a:ext cx="2743200" cy="365125"/>
          </a:xfrm>
        </p:spPr>
        <p:txBody>
          <a:bodyPr/>
          <a:lstStyle/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36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023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28" y="6262833"/>
            <a:ext cx="2743200" cy="365125"/>
          </a:xfrm>
          <a:prstGeom prst="rect">
            <a:avLst/>
          </a:prstGeom>
        </p:spPr>
        <p:txBody>
          <a:bodyPr/>
          <a:lstStyle/>
          <a:p>
            <a:fld id="{4A6B0A78-8226-40D9-9A75-C3171AD3DEA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94564" y="652866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5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15496"/>
            <a:ext cx="2743200" cy="365125"/>
          </a:xfrm>
          <a:prstGeom prst="rect">
            <a:avLst/>
          </a:prstGeom>
        </p:spPr>
        <p:txBody>
          <a:bodyPr/>
          <a:lstStyle/>
          <a:p>
            <a:fld id="{4A6B0A78-8226-40D9-9A75-C3171AD3DEA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8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8482"/>
            <a:ext cx="10174576" cy="632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15496"/>
            <a:ext cx="2743200" cy="365125"/>
          </a:xfrm>
          <a:prstGeom prst="rect">
            <a:avLst/>
          </a:prstGeom>
        </p:spPr>
        <p:txBody>
          <a:bodyPr/>
          <a:lstStyle/>
          <a:p>
            <a:fld id="{4A6B0A78-8226-40D9-9A75-C3171AD3DEA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994564" y="652866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09364" y="6528666"/>
            <a:ext cx="2743200" cy="365125"/>
          </a:xfrm>
        </p:spPr>
        <p:txBody>
          <a:bodyPr/>
          <a:lstStyle/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5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6278"/>
            <a:ext cx="2743200" cy="365125"/>
          </a:xfrm>
          <a:prstGeom prst="rect">
            <a:avLst/>
          </a:prstGeom>
        </p:spPr>
        <p:txBody>
          <a:bodyPr/>
          <a:lstStyle/>
          <a:p>
            <a:fld id="{4A6B0A78-8226-40D9-9A75-C3171AD3DEA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419" y="65182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23219" y="6518275"/>
            <a:ext cx="2743200" cy="365125"/>
          </a:xfrm>
        </p:spPr>
        <p:txBody>
          <a:bodyPr/>
          <a:lstStyle/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8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54174"/>
            <a:ext cx="2743200" cy="365125"/>
          </a:xfrm>
          <a:prstGeom prst="rect">
            <a:avLst/>
          </a:prstGeom>
        </p:spPr>
        <p:txBody>
          <a:bodyPr/>
          <a:lstStyle/>
          <a:p>
            <a:fld id="{4A6B0A78-8226-40D9-9A75-C3171AD3DEA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22273" y="65494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37073" y="6549448"/>
            <a:ext cx="2743200" cy="365125"/>
          </a:xfrm>
        </p:spPr>
        <p:txBody>
          <a:bodyPr/>
          <a:lstStyle/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54174"/>
            <a:ext cx="2743200" cy="365125"/>
          </a:xfrm>
          <a:prstGeom prst="rect">
            <a:avLst/>
          </a:prstGeom>
        </p:spPr>
        <p:txBody>
          <a:bodyPr/>
          <a:lstStyle/>
          <a:p>
            <a:fld id="{4A6B0A78-8226-40D9-9A75-C3171AD3DEA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94564" y="65390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6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5082"/>
            <a:ext cx="9982200" cy="64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165" y="914401"/>
            <a:ext cx="10958945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9364" y="65390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Karma Medium" panose="02000000000000000000" pitchFamily="2" charset="0"/>
                <a:cs typeface="Karma Medium" panose="02000000000000000000" pitchFamily="2" charset="0"/>
              </a:defRPr>
            </a:lvl1pPr>
          </a:lstStyle>
          <a:p>
            <a:fld id="{C2722E53-0382-4D0C-8105-BEC0E796032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613564" y="6539056"/>
            <a:ext cx="449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6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Karma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Fundamentals of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13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066" y="129092"/>
            <a:ext cx="9983096" cy="68849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Session 6:  Fundamentals of Computing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066" y="903642"/>
            <a:ext cx="9983096" cy="54218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Programming concepts </a:t>
            </a: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Introduction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Program </a:t>
            </a:r>
            <a:r>
              <a:rPr lang="en-IN" dirty="0"/>
              <a:t>Structure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Variable </a:t>
            </a:r>
            <a:r>
              <a:rPr lang="en-IN" dirty="0"/>
              <a:t>Declaration </a:t>
            </a: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Boolean Operators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Comparison </a:t>
            </a:r>
            <a:r>
              <a:rPr lang="en-IN" dirty="0"/>
              <a:t>Operators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Combining </a:t>
            </a:r>
            <a:r>
              <a:rPr lang="en-IN" dirty="0"/>
              <a:t>Boolean and Comparison Operators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Conditional </a:t>
            </a:r>
            <a:r>
              <a:rPr lang="en-IN" dirty="0"/>
              <a:t>Statements (IF..THEN..ELSE)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Iterative </a:t>
            </a:r>
            <a:r>
              <a:rPr lang="en-IN" dirty="0"/>
              <a:t>Constructs (Loops)</a:t>
            </a:r>
          </a:p>
        </p:txBody>
      </p:sp>
    </p:spTree>
    <p:extLst>
      <p:ext uri="{BB962C8B-B14F-4D97-AF65-F5344CB8AC3E}">
        <p14:creationId xmlns:p14="http://schemas.microsoft.com/office/powerpoint/2010/main" val="338745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Programing Concepts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743"/>
            <a:ext cx="10102327" cy="5063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Computer Programing Languages can be classed into three (3) different categories of computer languages: Machine language, Assemble language and High-Level language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Machine Language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Native language of a particular computer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Instructions are in Binary form ( 1s and 0s)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All language are translated to </a:t>
            </a:r>
            <a:r>
              <a:rPr lang="en-IN" dirty="0" smtClean="0"/>
              <a:t>machine language </a:t>
            </a:r>
          </a:p>
          <a:p>
            <a:pPr marL="457200" lvl="1" indent="0">
              <a:buNone/>
            </a:pPr>
            <a:r>
              <a:rPr lang="en-IN" dirty="0" smtClean="0"/>
              <a:t>	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b="1" u="sng" dirty="0"/>
              <a:t>E</a:t>
            </a:r>
            <a:r>
              <a:rPr lang="en-IN" b="1" u="sng" dirty="0" smtClean="0"/>
              <a:t>xample: 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X = X + 1 		mathematical notation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1010 </a:t>
            </a:r>
            <a:r>
              <a:rPr lang="en-IN" dirty="0"/>
              <a:t>0001 1110 0110 0000 0001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0000 </a:t>
            </a:r>
            <a:r>
              <a:rPr lang="en-IN" dirty="0"/>
              <a:t>0011 0000 0110 0000 0001 0000 </a:t>
            </a:r>
            <a:r>
              <a:rPr lang="en-IN" dirty="0" smtClean="0"/>
              <a:t>		binary notation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0000 </a:t>
            </a:r>
            <a:r>
              <a:rPr lang="en-IN" dirty="0"/>
              <a:t>1010 0011 1110 0110 0000 0001 </a:t>
            </a:r>
          </a:p>
          <a:p>
            <a:pPr marL="457200" lvl="1" indent="0">
              <a:buNone/>
            </a:pPr>
            <a:endParaRPr lang="en-IN" dirty="0" smtClean="0"/>
          </a:p>
        </p:txBody>
      </p:sp>
      <p:sp>
        <p:nvSpPr>
          <p:cNvPr id="6" name="Right Arrow 5"/>
          <p:cNvSpPr/>
          <p:nvPr/>
        </p:nvSpPr>
        <p:spPr>
          <a:xfrm>
            <a:off x="3033655" y="4364858"/>
            <a:ext cx="1387738" cy="99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ight Brace 6"/>
          <p:cNvSpPr/>
          <p:nvPr/>
        </p:nvSpPr>
        <p:spPr>
          <a:xfrm>
            <a:off x="6045799" y="4959276"/>
            <a:ext cx="903642" cy="892884"/>
          </a:xfrm>
          <a:prstGeom prst="rightBrace">
            <a:avLst>
              <a:gd name="adj1" fmla="val 2259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51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Programing Concepts (</a:t>
            </a:r>
            <a:r>
              <a:rPr lang="en-IN" dirty="0" err="1"/>
              <a:t>c</a:t>
            </a:r>
            <a:r>
              <a:rPr lang="en-IN" dirty="0" err="1" smtClean="0"/>
              <a:t>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+mj-lt"/>
              </a:rPr>
              <a:t>Assembly Language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latin typeface="+mn-lt"/>
              </a:rPr>
              <a:t>uses </a:t>
            </a:r>
            <a:r>
              <a:rPr lang="en-US" dirty="0">
                <a:latin typeface="+mn-lt"/>
              </a:rPr>
              <a:t>English-like abbreviations to represent operations performed on the data</a:t>
            </a:r>
            <a:r>
              <a:rPr lang="en-US" dirty="0" smtClean="0">
                <a:latin typeface="+mn-lt"/>
              </a:rPr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must </a:t>
            </a:r>
            <a:r>
              <a:rPr lang="en-US" dirty="0"/>
              <a:t>be translated into machine language with the help of the special program called an </a:t>
            </a:r>
            <a:r>
              <a:rPr lang="en-US" dirty="0" smtClean="0"/>
              <a:t>assembler.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b="1" dirty="0" smtClean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	</a:t>
            </a:r>
            <a:r>
              <a:rPr lang="en-US" b="1" dirty="0" smtClean="0">
                <a:latin typeface="+mn-lt"/>
              </a:rPr>
              <a:t>	</a:t>
            </a:r>
            <a:r>
              <a:rPr lang="en-IN" dirty="0"/>
              <a:t>MOV AX, [01E6]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ADD </a:t>
            </a:r>
            <a:r>
              <a:rPr lang="en-IN" dirty="0"/>
              <a:t>AX, 0001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MOV </a:t>
            </a:r>
            <a:r>
              <a:rPr lang="en-IN" dirty="0"/>
              <a:t>[01E6], AX </a:t>
            </a:r>
            <a:endParaRPr lang="en-US" b="1" dirty="0" smtClean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60950" y="3926541"/>
            <a:ext cx="348547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increasing the value of the variable by 1 as well. This example is also specific to an Intel processor.</a:t>
            </a:r>
            <a:endParaRPr lang="en-IN" i="1" dirty="0"/>
          </a:p>
        </p:txBody>
      </p:sp>
      <p:sp>
        <p:nvSpPr>
          <p:cNvPr id="5" name="Right Arrow 4"/>
          <p:cNvSpPr/>
          <p:nvPr/>
        </p:nvSpPr>
        <p:spPr>
          <a:xfrm>
            <a:off x="5190565" y="4349416"/>
            <a:ext cx="552143" cy="35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1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Programing Concepts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+mj-lt"/>
              </a:rPr>
              <a:t>High-Level </a:t>
            </a:r>
            <a:r>
              <a:rPr lang="en-IN" b="1" dirty="0" smtClean="0">
                <a:latin typeface="+mj-lt"/>
              </a:rPr>
              <a:t>Language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latin typeface="+mn-lt"/>
              </a:rPr>
              <a:t>uses English-like instructions and common mathematical notations</a:t>
            </a:r>
            <a:r>
              <a:rPr lang="en-US" dirty="0" smtClean="0">
                <a:latin typeface="+mn-lt"/>
              </a:rPr>
              <a:t>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allow programmers to perform complicated calculations with a single </a:t>
            </a:r>
            <a:r>
              <a:rPr lang="en-US" dirty="0" smtClean="0"/>
              <a:t>instruction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easier to read and understand than machine and assembly </a:t>
            </a:r>
            <a:r>
              <a:rPr lang="en-US" dirty="0" smtClean="0"/>
              <a:t>languages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not as time-consuming to create a program in high-level language as it is in machine or assembly language</a:t>
            </a:r>
            <a:endParaRPr lang="en-IN" b="1" dirty="0">
              <a:latin typeface="+mn-lt"/>
            </a:endParaRP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</a:t>
            </a:r>
            <a:r>
              <a:rPr lang="en-IN" dirty="0"/>
              <a:t>variable := variable + 1</a:t>
            </a:r>
            <a:r>
              <a:rPr lang="en-IN" dirty="0" smtClean="0"/>
              <a:t>;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4943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Computer Programs (softwares) and Languages:</a:t>
            </a:r>
          </a:p>
          <a:p>
            <a:r>
              <a:rPr lang="en-IN" dirty="0" smtClean="0"/>
              <a:t>set of instruction executed by a computer to perform a task</a:t>
            </a:r>
          </a:p>
          <a:p>
            <a:r>
              <a:rPr lang="en-IN" dirty="0" smtClean="0"/>
              <a:t> non physical part of the computer but very important</a:t>
            </a:r>
          </a:p>
          <a:p>
            <a:r>
              <a:rPr lang="en-IN" dirty="0" smtClean="0"/>
              <a:t>There are different types of programs developed from different types of computer language</a:t>
            </a:r>
          </a:p>
          <a:p>
            <a:r>
              <a:rPr lang="en-IN" dirty="0" smtClean="0"/>
              <a:t>Two different types of Softwares: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smtClean="0"/>
              <a:t>System software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smtClean="0"/>
              <a:t> Application Software</a:t>
            </a:r>
          </a:p>
          <a:p>
            <a:r>
              <a:rPr lang="en-IN" dirty="0" smtClean="0"/>
              <a:t>Softwares are developed from different languages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84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Definition:</a:t>
            </a:r>
          </a:p>
          <a:p>
            <a:pPr marL="0" indent="0">
              <a:buNone/>
            </a:pPr>
            <a:r>
              <a:rPr lang="en-IN" dirty="0" smtClean="0"/>
              <a:t>A collection of different datatypes, variables, grouped together under a single name. </a:t>
            </a:r>
          </a:p>
          <a:p>
            <a:pPr marL="0" indent="0">
              <a:buNone/>
            </a:pPr>
            <a:r>
              <a:rPr lang="en-IN" dirty="0" smtClean="0"/>
              <a:t>Examples of Different datatypes:</a:t>
            </a:r>
          </a:p>
          <a:p>
            <a:pPr marL="0" indent="0">
              <a:buNone/>
            </a:pPr>
            <a:r>
              <a:rPr lang="en-IN" b="1" dirty="0" smtClean="0"/>
              <a:t>	C, C++, Java datatypes			   Python Datatypes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9988"/>
            <a:ext cx="5508812" cy="2248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686" y="3099988"/>
            <a:ext cx="308820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3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</a:t>
            </a:r>
            <a:r>
              <a:rPr lang="en-IN" dirty="0" smtClean="0"/>
              <a:t>Structure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504590"/>
      </p:ext>
    </p:extLst>
  </p:cSld>
  <p:clrMapOvr>
    <a:masterClrMapping/>
  </p:clrMapOvr>
</p:sld>
</file>

<file path=ppt/theme/theme1.xml><?xml version="1.0" encoding="utf-8"?>
<a:theme xmlns:a="http://schemas.openxmlformats.org/drawingml/2006/main" name="ceit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itTheme" id="{773BE53D-AF43-48C2-87DA-C1256364C54C}" vid="{FEE66D1D-8A06-41C8-9704-8D9E3FBB74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ceitTheme</Template>
  <TotalTime>214</TotalTime>
  <Words>290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</vt:lpstr>
      <vt:lpstr>Karma Medium</vt:lpstr>
      <vt:lpstr>Wingdings</vt:lpstr>
      <vt:lpstr>ceitTheme</vt:lpstr>
      <vt:lpstr>Fundamentals of Computing</vt:lpstr>
      <vt:lpstr>Session 6:  Fundamentals of Computing</vt:lpstr>
      <vt:lpstr>Programing Concepts</vt:lpstr>
      <vt:lpstr>Programing Concepts (cont…)</vt:lpstr>
      <vt:lpstr>Programing Concepts (cont…)</vt:lpstr>
      <vt:lpstr>Introduction</vt:lpstr>
      <vt:lpstr>Program Structure</vt:lpstr>
      <vt:lpstr>Program Structure (cont…)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Computing</dc:title>
  <dc:creator>Windows User</dc:creator>
  <cp:lastModifiedBy>Windows User</cp:lastModifiedBy>
  <cp:revision>21</cp:revision>
  <dcterms:created xsi:type="dcterms:W3CDTF">2019-10-23T01:15:42Z</dcterms:created>
  <dcterms:modified xsi:type="dcterms:W3CDTF">2019-10-23T05:51:00Z</dcterms:modified>
</cp:coreProperties>
</file>