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6"/>
  </p:notesMasterIdLst>
  <p:handoutMasterIdLst>
    <p:handoutMasterId r:id="rId27"/>
  </p:handoutMasterIdLst>
  <p:sldIdLst>
    <p:sldId id="281" r:id="rId2"/>
    <p:sldId id="258" r:id="rId3"/>
    <p:sldId id="259" r:id="rId4"/>
    <p:sldId id="261" r:id="rId5"/>
    <p:sldId id="262" r:id="rId6"/>
    <p:sldId id="282" r:id="rId7"/>
    <p:sldId id="260" r:id="rId8"/>
    <p:sldId id="283" r:id="rId9"/>
    <p:sldId id="286" r:id="rId10"/>
    <p:sldId id="284" r:id="rId11"/>
    <p:sldId id="285" r:id="rId12"/>
    <p:sldId id="287" r:id="rId13"/>
    <p:sldId id="264" r:id="rId14"/>
    <p:sldId id="290" r:id="rId15"/>
    <p:sldId id="291" r:id="rId16"/>
    <p:sldId id="288" r:id="rId17"/>
    <p:sldId id="292" r:id="rId18"/>
    <p:sldId id="265" r:id="rId19"/>
    <p:sldId id="269" r:id="rId20"/>
    <p:sldId id="266" r:id="rId21"/>
    <p:sldId id="270" r:id="rId22"/>
    <p:sldId id="293" r:id="rId23"/>
    <p:sldId id="294" r:id="rId24"/>
    <p:sldId id="29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407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5923" y="6539056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2023" y="6539056"/>
            <a:ext cx="2057400" cy="365125"/>
          </a:xfrm>
        </p:spPr>
        <p:txBody>
          <a:bodyPr/>
          <a:lstStyle/>
          <a:p>
            <a:fld id="{9A678811-B549-45B3-81B1-47E6AC5F9402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916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09048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09248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64564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5923" y="65390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7FEA-58E0-47EE-AC9C-F31BF7C9F7FE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403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30506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78382" y="651827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2414" y="6518274"/>
            <a:ext cx="2057400" cy="365125"/>
          </a:xfrm>
        </p:spPr>
        <p:txBody>
          <a:bodyPr/>
          <a:lstStyle/>
          <a:p>
            <a:fld id="{20534EEE-6172-4E08-B0F7-A7F46A93D015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696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4378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5923" y="6539056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2023" y="6539056"/>
            <a:ext cx="2057400" cy="365125"/>
          </a:xfrm>
        </p:spPr>
        <p:txBody>
          <a:bodyPr/>
          <a:lstStyle/>
          <a:p>
            <a:fld id="{A56982BD-E878-4359-9BE2-EF98375094DE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756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33056"/>
            <a:ext cx="7772400" cy="21629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1981200"/>
            <a:ext cx="3814192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650432" y="1981200"/>
            <a:ext cx="3807768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31E38928-F05B-4C42-9226-61EDCAAB8EFB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477000"/>
            <a:ext cx="1066800" cy="329184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ontPage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3327" y="891516"/>
            <a:ext cx="7413914" cy="10480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 smtClean="0"/>
              <a:t>Module Name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32023" y="6528665"/>
            <a:ext cx="2057400" cy="365125"/>
          </a:xfrm>
        </p:spPr>
        <p:txBody>
          <a:bodyPr/>
          <a:lstStyle/>
          <a:p>
            <a:fld id="{7FAD312C-826E-40DC-8EA2-9106566C605C}" type="slidenum">
              <a:rPr lang="en-US" altLang="en-US" smtClean="0"/>
              <a:t>‹#›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338" y="2312230"/>
            <a:ext cx="3470263" cy="32080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6580" y="5756862"/>
            <a:ext cx="524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+mj-lt"/>
              </a:rPr>
              <a:t>CENTRE</a:t>
            </a:r>
            <a:r>
              <a:rPr lang="en-IN" baseline="0" dirty="0" smtClean="0">
                <a:latin typeface="+mj-lt"/>
              </a:rPr>
              <a:t> OF EXCELLENCE IN IT</a:t>
            </a:r>
            <a:endParaRPr lang="en-IN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1319" y="1939554"/>
            <a:ext cx="24003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+mj-lt"/>
              </a:rPr>
              <a:t>Session</a:t>
            </a:r>
            <a:r>
              <a:rPr lang="en-IN" baseline="0" dirty="0" smtClean="0">
                <a:latin typeface="+mj-lt"/>
              </a:rPr>
              <a:t> 1</a:t>
            </a:r>
            <a:endParaRPr lang="en-IN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3989" y="5066474"/>
            <a:ext cx="183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Jishnu 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63284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144" y="209262"/>
            <a:ext cx="7117773" cy="580447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4743"/>
            <a:ext cx="7886700" cy="5063548"/>
          </a:xfrm>
        </p:spPr>
        <p:txBody>
          <a:bodyPr/>
          <a:lstStyle>
            <a:lvl1pPr algn="just"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algn="just"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 algn="just"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 algn="just"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 algn="just"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1261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5923" y="6539056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2023" y="6539056"/>
            <a:ext cx="2057400" cy="365125"/>
          </a:xfrm>
        </p:spPr>
        <p:txBody>
          <a:bodyPr/>
          <a:lstStyle/>
          <a:p>
            <a:fld id="{3086ADDC-2EE6-42FF-AE85-54D774CE032E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9628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239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6" y="626283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5923" y="6528664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2023" y="6528665"/>
            <a:ext cx="2057400" cy="365125"/>
          </a:xfrm>
        </p:spPr>
        <p:txBody>
          <a:bodyPr/>
          <a:lstStyle/>
          <a:p>
            <a:fld id="{62FBF8E4-576C-4900-8131-5FBCD47137B3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58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1549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5923" y="65390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73CD-E789-4B99-849D-7D1DEE88FD01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490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88481"/>
            <a:ext cx="7630932" cy="6324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21549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745923" y="6528664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32023" y="6528665"/>
            <a:ext cx="2057400" cy="365125"/>
          </a:xfrm>
        </p:spPr>
        <p:txBody>
          <a:bodyPr/>
          <a:lstStyle/>
          <a:p>
            <a:fld id="{7B82C466-627A-4535-934D-F77F4C647A2A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755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236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56314" y="6518274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42414" y="6518274"/>
            <a:ext cx="2057400" cy="365125"/>
          </a:xfrm>
        </p:spPr>
        <p:txBody>
          <a:bodyPr/>
          <a:lstStyle/>
          <a:p>
            <a:fld id="{F559B138-3910-4CB2-9145-1068E3B9E07E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618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25417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66705" y="654944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2805" y="6549447"/>
            <a:ext cx="2057400" cy="365125"/>
          </a:xfrm>
        </p:spPr>
        <p:txBody>
          <a:bodyPr/>
          <a:lstStyle/>
          <a:p>
            <a:fld id="{909E207A-2206-4F55-86B7-C4BA7E6C4B55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220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5417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5923" y="65390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B258-1CFF-4F4F-8C27-AD1703630852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90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35081"/>
            <a:ext cx="7486650" cy="644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373" y="914400"/>
            <a:ext cx="8219209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2023" y="65390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Karma Medium" panose="02000000000000000000" pitchFamily="2" charset="0"/>
                <a:cs typeface="Karma Medium" panose="02000000000000000000" pitchFamily="2" charset="0"/>
              </a:defRPr>
            </a:lvl1pPr>
          </a:lstStyle>
          <a:p>
            <a:fld id="{7FAD312C-826E-40DC-8EA2-9106566C605C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460173" y="6539055"/>
            <a:ext cx="3371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66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51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Karma Medium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Concepts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637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 </a:t>
            </a:r>
            <a:r>
              <a:rPr lang="en-IN" dirty="0" smtClean="0"/>
              <a:t>Data </a:t>
            </a:r>
            <a:r>
              <a:rPr lang="en-IN" dirty="0"/>
              <a:t>A</a:t>
            </a:r>
            <a:r>
              <a:rPr lang="en-IN" dirty="0" smtClean="0"/>
              <a:t>bstraction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</a:t>
            </a:r>
            <a:r>
              <a:rPr lang="en-US" dirty="0" smtClean="0"/>
              <a:t>chieving </a:t>
            </a:r>
            <a:r>
              <a:rPr lang="en-US" dirty="0"/>
              <a:t>data independence in order to save time and cost </a:t>
            </a:r>
            <a:r>
              <a:rPr lang="en-US" dirty="0" smtClean="0"/>
              <a:t>required </a:t>
            </a:r>
            <a:r>
              <a:rPr lang="en-US" dirty="0"/>
              <a:t>when the database is modified or altered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Physical level data independence</a:t>
            </a:r>
            <a:r>
              <a:rPr lang="en-IN" dirty="0"/>
              <a:t> </a:t>
            </a:r>
            <a:r>
              <a:rPr lang="en-IN" dirty="0" smtClean="0"/>
              <a:t>: </a:t>
            </a:r>
            <a:r>
              <a:rPr lang="en-US" dirty="0"/>
              <a:t>able to modify the physical schema without any alterations to the conceptual or logical </a:t>
            </a:r>
            <a:r>
              <a:rPr lang="en-US" dirty="0" smtClean="0"/>
              <a:t>schema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Conceptual </a:t>
            </a:r>
            <a:r>
              <a:rPr lang="en-US" dirty="0"/>
              <a:t>structure of the database would not be affected by any change in storage size of the database system server.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Changing </a:t>
            </a:r>
            <a:r>
              <a:rPr lang="en-US" dirty="0"/>
              <a:t>from sequential to random access files is one such example</a:t>
            </a: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Logical level data </a:t>
            </a:r>
            <a:r>
              <a:rPr lang="en-IN" b="1" dirty="0" smtClean="0"/>
              <a:t>independence : </a:t>
            </a:r>
            <a:r>
              <a:rPr lang="en-US" dirty="0"/>
              <a:t>able to modify the logical schema without affecting the external schema or application </a:t>
            </a:r>
            <a:r>
              <a:rPr lang="en-US" dirty="0" smtClean="0"/>
              <a:t>program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These changes may include insertion or deletion of attributes,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altering </a:t>
            </a:r>
            <a:r>
              <a:rPr lang="en-US" dirty="0"/>
              <a:t>table structures entities or relationships to the logical schema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76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Schema and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5772150" cy="5867400"/>
          </a:xfrm>
        </p:spPr>
        <p:txBody>
          <a:bodyPr/>
          <a:lstStyle/>
          <a:p>
            <a:pPr marL="457200" lvl="1" indent="0">
              <a:lnSpc>
                <a:spcPct val="100000"/>
              </a:lnSpc>
              <a:buNone/>
            </a:pPr>
            <a:endParaRPr lang="en-IN" b="1" dirty="0" smtClean="0"/>
          </a:p>
          <a:p>
            <a:pPr lvl="1">
              <a:lnSpc>
                <a:spcPct val="100000"/>
              </a:lnSpc>
            </a:pPr>
            <a:r>
              <a:rPr lang="en-IN" b="1" dirty="0" smtClean="0"/>
              <a:t>Logical </a:t>
            </a:r>
            <a:r>
              <a:rPr lang="en-IN" b="1" dirty="0"/>
              <a:t>schema </a:t>
            </a:r>
            <a:r>
              <a:rPr lang="en-IN" dirty="0"/>
              <a:t>: logical structure of the data it is a way a certain data needs to be organized, it is a plan for organizing data</a:t>
            </a:r>
            <a:r>
              <a:rPr lang="en-IN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IN" b="1" dirty="0"/>
              <a:t>P</a:t>
            </a:r>
            <a:r>
              <a:rPr lang="en-IN" b="1" dirty="0" smtClean="0"/>
              <a:t>hysical </a:t>
            </a:r>
            <a:r>
              <a:rPr lang="en-IN" b="1" dirty="0"/>
              <a:t>schema</a:t>
            </a:r>
            <a:r>
              <a:rPr lang="en-IN" dirty="0"/>
              <a:t>:  which tells actually how the data is physically organized in the database, what are the different database files, how they are </a:t>
            </a:r>
            <a:r>
              <a:rPr lang="en-IN" dirty="0" smtClean="0"/>
              <a:t>indexed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IN" dirty="0"/>
              <a:t>All these information which we can say is kind of a metadata information So, this schematic or this metadata is called the </a:t>
            </a:r>
            <a:r>
              <a:rPr lang="en-IN" b="1" dirty="0" smtClean="0"/>
              <a:t>Schema</a:t>
            </a:r>
            <a:r>
              <a:rPr lang="en-IN" dirty="0" smtClean="0"/>
              <a:t> </a:t>
            </a:r>
            <a:r>
              <a:rPr lang="en-IN" dirty="0"/>
              <a:t>of a </a:t>
            </a:r>
            <a:r>
              <a:rPr lang="en-IN" dirty="0" smtClean="0"/>
              <a:t>database</a:t>
            </a:r>
            <a:endParaRPr lang="en-IN" b="1" dirty="0" smtClean="0"/>
          </a:p>
          <a:p>
            <a:pPr>
              <a:lnSpc>
                <a:spcPct val="100000"/>
              </a:lnSpc>
            </a:pPr>
            <a:r>
              <a:rPr lang="en-IN" b="1" dirty="0" smtClean="0"/>
              <a:t>Instance</a:t>
            </a:r>
            <a:r>
              <a:rPr lang="en-IN" dirty="0" smtClean="0"/>
              <a:t> </a:t>
            </a:r>
            <a:r>
              <a:rPr lang="en-IN" dirty="0"/>
              <a:t>: actual content of the database at any point of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2667000"/>
            <a:ext cx="29337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0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Schema and Instance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75894"/>
            <a:ext cx="5943600" cy="4838068"/>
          </a:xfrm>
        </p:spPr>
      </p:pic>
    </p:spTree>
    <p:extLst>
      <p:ext uri="{BB962C8B-B14F-4D97-AF65-F5344CB8AC3E}">
        <p14:creationId xmlns:p14="http://schemas.microsoft.com/office/powerpoint/2010/main" val="314507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315200" cy="685800"/>
          </a:xfrm>
        </p:spPr>
        <p:txBody>
          <a:bodyPr/>
          <a:lstStyle/>
          <a:p>
            <a:r>
              <a:rPr lang="en-IN" sz="3200" dirty="0" smtClean="0">
                <a:latin typeface="+mn-lt"/>
                <a:cs typeface="+mn-lt"/>
                <a:sym typeface="+mn-ea"/>
              </a:rPr>
              <a:t>Database </a:t>
            </a:r>
            <a:r>
              <a:rPr lang="en-IN" sz="3200" dirty="0">
                <a:latin typeface="+mn-lt"/>
                <a:cs typeface="+mn-lt"/>
                <a:sym typeface="+mn-ea"/>
              </a:rPr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772400" cy="52578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IN" sz="2400" dirty="0" smtClean="0">
                <a:latin typeface="+mn-lt"/>
                <a:cs typeface="+mn-lt"/>
              </a:rPr>
              <a:t>Database model defines the logical design and structure of a database </a:t>
            </a:r>
          </a:p>
          <a:p>
            <a:pPr>
              <a:lnSpc>
                <a:spcPct val="120000"/>
              </a:lnSpc>
            </a:pPr>
            <a:r>
              <a:rPr lang="en-IN" dirty="0"/>
              <a:t>C</a:t>
            </a:r>
            <a:r>
              <a:rPr lang="en-IN" dirty="0" smtClean="0"/>
              <a:t>ollection </a:t>
            </a:r>
            <a:r>
              <a:rPr lang="en-IN" dirty="0"/>
              <a:t>of tools that describe the data, data constraints, Data relationship, Data Semantics </a:t>
            </a:r>
            <a:endParaRPr lang="en-IN" dirty="0" smtClean="0"/>
          </a:p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lang="en-IN" sz="2400" dirty="0" smtClean="0">
                <a:latin typeface="+mn-lt"/>
                <a:cs typeface="+mn-lt"/>
              </a:rPr>
              <a:t>While the </a:t>
            </a:r>
            <a:r>
              <a:rPr lang="en-IN" sz="2400" b="1" dirty="0"/>
              <a:t>Entity-Relationship </a:t>
            </a:r>
            <a:r>
              <a:rPr lang="en-IN" sz="2400" b="1" dirty="0" smtClean="0">
                <a:cs typeface="+mn-lt"/>
              </a:rPr>
              <a:t>&amp; </a:t>
            </a:r>
            <a:r>
              <a:rPr lang="en-IN" sz="2400" b="1" dirty="0" smtClean="0">
                <a:latin typeface="+mn-lt"/>
                <a:cs typeface="+mn-lt"/>
              </a:rPr>
              <a:t>Relational Model </a:t>
            </a:r>
            <a:r>
              <a:rPr lang="en-IN" sz="2400" dirty="0" smtClean="0">
                <a:latin typeface="+mn-lt"/>
                <a:cs typeface="+mn-lt"/>
              </a:rPr>
              <a:t>is the most widely used database model, there are other models too:</a:t>
            </a:r>
          </a:p>
          <a:p>
            <a:pPr lvl="1" algn="just">
              <a:lnSpc>
                <a:spcPct val="120000"/>
              </a:lnSpc>
            </a:pPr>
            <a:r>
              <a:rPr lang="en-IN" sz="2100" b="1" dirty="0" smtClean="0">
                <a:latin typeface="+mn-lt"/>
                <a:cs typeface="+mn-lt"/>
              </a:rPr>
              <a:t>Hierarchical Model</a:t>
            </a:r>
          </a:p>
          <a:p>
            <a:pPr lvl="1" algn="just">
              <a:lnSpc>
                <a:spcPct val="120000"/>
              </a:lnSpc>
            </a:pPr>
            <a:r>
              <a:rPr lang="en-IN" sz="2100" b="1" dirty="0" smtClean="0">
                <a:latin typeface="+mn-lt"/>
                <a:cs typeface="+mn-lt"/>
              </a:rPr>
              <a:t>Network Model</a:t>
            </a:r>
          </a:p>
          <a:p>
            <a:pPr lvl="1" algn="just">
              <a:lnSpc>
                <a:spcPct val="120000"/>
              </a:lnSpc>
            </a:pPr>
            <a:r>
              <a:rPr lang="en-IN" sz="2100" b="1" dirty="0" smtClean="0">
                <a:latin typeface="+mn-lt"/>
                <a:cs typeface="+mn-lt"/>
              </a:rPr>
              <a:t>Semi-Structured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Entity-Relationship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on the notion of real-world entities and relationships among them. </a:t>
            </a:r>
            <a:endParaRPr lang="en-US" dirty="0" smtClean="0"/>
          </a:p>
          <a:p>
            <a:r>
              <a:rPr lang="en-US" dirty="0"/>
              <a:t>ER Model is based on −</a:t>
            </a:r>
          </a:p>
          <a:p>
            <a:pPr lvl="1"/>
            <a:r>
              <a:rPr lang="en-US" b="1" dirty="0"/>
              <a:t>Entities</a:t>
            </a:r>
            <a:r>
              <a:rPr lang="en-US" dirty="0"/>
              <a:t> and their </a:t>
            </a:r>
            <a:r>
              <a:rPr lang="en-US" i="1" dirty="0"/>
              <a:t>attributes.</a:t>
            </a:r>
            <a:endParaRPr lang="en-US" dirty="0"/>
          </a:p>
          <a:p>
            <a:pPr lvl="1"/>
            <a:r>
              <a:rPr lang="en-US" b="1" dirty="0"/>
              <a:t>Relationships</a:t>
            </a:r>
            <a:r>
              <a:rPr lang="en-US" dirty="0"/>
              <a:t> among entities.</a:t>
            </a:r>
          </a:p>
          <a:p>
            <a:r>
              <a:rPr lang="en-US" b="1" dirty="0"/>
              <a:t>Entity</a:t>
            </a:r>
            <a:r>
              <a:rPr lang="en-US" dirty="0"/>
              <a:t> − An entity in an ER Model is a real-world entity having properties called </a:t>
            </a:r>
            <a:r>
              <a:rPr lang="en-US" b="1" dirty="0"/>
              <a:t>attributes</a:t>
            </a:r>
            <a:r>
              <a:rPr lang="en-US" dirty="0"/>
              <a:t>. Every </a:t>
            </a:r>
            <a:r>
              <a:rPr lang="en-US" b="1" dirty="0"/>
              <a:t>attribute</a:t>
            </a:r>
            <a:r>
              <a:rPr lang="en-US" dirty="0"/>
              <a:t> is defined by its set of values called </a:t>
            </a:r>
            <a:r>
              <a:rPr lang="en-US" b="1" dirty="0"/>
              <a:t>domain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smtClean="0"/>
              <a:t>Relationship</a:t>
            </a:r>
            <a:r>
              <a:rPr lang="en-US" dirty="0"/>
              <a:t> − The logical association among entities </a:t>
            </a:r>
            <a:r>
              <a:rPr lang="en-US" dirty="0" smtClean="0"/>
              <a:t>Relationships </a:t>
            </a:r>
            <a:r>
              <a:rPr lang="en-US" dirty="0"/>
              <a:t>are mapped with entities in various ways. Mapping cardinalities define the number of association between two entities.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78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Entity-Relationship </a:t>
            </a:r>
            <a:r>
              <a:rPr lang="en-IN" dirty="0" smtClean="0"/>
              <a:t>Model 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8" y="1092734"/>
            <a:ext cx="5305425" cy="1447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843560"/>
            <a:ext cx="75533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45745"/>
            <a:ext cx="7040245" cy="440055"/>
          </a:xfrm>
        </p:spPr>
        <p:txBody>
          <a:bodyPr>
            <a:normAutofit fontScale="90000"/>
          </a:bodyPr>
          <a:lstStyle/>
          <a:p>
            <a:r>
              <a:rPr lang="" altLang="en-IN" sz="3200" dirty="0">
                <a:latin typeface="+mn-lt"/>
                <a:cs typeface="+mn-lt"/>
                <a:sym typeface="+mn-ea"/>
              </a:rPr>
              <a:t>Relational </a:t>
            </a:r>
            <a:r>
              <a:rPr lang="en-IN" sz="3200" dirty="0">
                <a:latin typeface="+mn-lt"/>
                <a:cs typeface="+mn-lt"/>
                <a:sym typeface="+mn-ea"/>
              </a:rP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741" y="1219200"/>
            <a:ext cx="7909560" cy="505206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" sz="2400" dirty="0" smtClean="0">
                <a:latin typeface="+mn-lt"/>
                <a:cs typeface="+mn-lt"/>
              </a:rPr>
              <a:t>Organize</a:t>
            </a:r>
            <a:r>
              <a:rPr sz="2400" dirty="0" smtClean="0">
                <a:latin typeface="+mn-lt"/>
                <a:cs typeface="+mn-lt"/>
              </a:rPr>
              <a:t> data into tables, also known as relations, each of which consists of columns and rows</a:t>
            </a:r>
            <a:r>
              <a:rPr lang="en-IN" sz="2400" dirty="0" smtClean="0">
                <a:latin typeface="+mn-lt"/>
                <a:cs typeface="+mn-lt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" altLang="en-IN" sz="2400" dirty="0" smtClean="0">
                <a:latin typeface="+mn-lt"/>
                <a:cs typeface="+mn-lt"/>
              </a:rPr>
              <a:t>E</a:t>
            </a:r>
            <a:r>
              <a:rPr lang="en-IN" sz="2400" dirty="0" smtClean="0">
                <a:latin typeface="+mn-lt"/>
                <a:cs typeface="+mn-lt"/>
              </a:rPr>
              <a:t>ach column lists an attribute of the entity in question, such as price, zip code, or birth dat</a:t>
            </a:r>
            <a:r>
              <a:rPr lang="" altLang="en-IN" sz="2400" dirty="0" smtClean="0">
                <a:latin typeface="+mn-lt"/>
                <a:cs typeface="+mn-lt"/>
              </a:rPr>
              <a:t>e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endParaRPr lang="en-IN" sz="2400" dirty="0" smtClean="0">
              <a:latin typeface="+mn-lt"/>
              <a:cs typeface="+mn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 is stored in tables called </a:t>
            </a:r>
            <a:r>
              <a:rPr lang="en-US" b="1" dirty="0"/>
              <a:t>relations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Relations can be normalized.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 normalized relations, values saved are atomic values.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Each row in a relation contains a unique value.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Each column in a relation contains values from a same domain.</a:t>
            </a:r>
          </a:p>
          <a:p>
            <a:pPr algn="just">
              <a:lnSpc>
                <a:spcPct val="120000"/>
              </a:lnSpc>
            </a:pPr>
            <a:endParaRPr lang="en-IN" sz="2400" dirty="0" smtClean="0">
              <a:latin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204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84324"/>
            <a:ext cx="6365240" cy="3978275"/>
          </a:xfrm>
        </p:spPr>
      </p:pic>
    </p:spTree>
    <p:extLst>
      <p:ext uri="{BB962C8B-B14F-4D97-AF65-F5344CB8AC3E}">
        <p14:creationId xmlns:p14="http://schemas.microsoft.com/office/powerpoint/2010/main" val="10092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745"/>
            <a:ext cx="7268845" cy="592455"/>
          </a:xfrm>
        </p:spPr>
        <p:txBody>
          <a:bodyPr/>
          <a:lstStyle/>
          <a:p>
            <a:r>
              <a:rPr lang="en-IN" sz="3200" dirty="0">
                <a:latin typeface="+mn-lt"/>
                <a:cs typeface="+mn-lt"/>
                <a:sym typeface="+mn-ea"/>
              </a:rPr>
              <a:t>Hierarchical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511300"/>
            <a:ext cx="8020685" cy="505206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en-IN" sz="2400" dirty="0" smtClean="0">
                <a:latin typeface="+mn-lt"/>
                <a:cs typeface="+mn-lt"/>
              </a:rPr>
              <a:t>O</a:t>
            </a:r>
            <a:r>
              <a:rPr lang="en-IN" sz="2400" dirty="0" smtClean="0">
                <a:latin typeface="+mn-lt"/>
                <a:cs typeface="+mn-lt"/>
              </a:rPr>
              <a:t>rganises data into a tree-like-structure</a:t>
            </a:r>
          </a:p>
          <a:p>
            <a:pPr algn="just">
              <a:lnSpc>
                <a:spcPct val="120000"/>
              </a:lnSpc>
            </a:pPr>
            <a:r>
              <a:rPr lang="en-US" altLang="en-IN" sz="2400" dirty="0" smtClean="0">
                <a:latin typeface="+mn-lt"/>
                <a:cs typeface="+mn-lt"/>
              </a:rPr>
              <a:t>A </a:t>
            </a:r>
            <a:r>
              <a:rPr lang="en-IN" sz="2400" dirty="0" smtClean="0">
                <a:latin typeface="+mn-lt"/>
                <a:cs typeface="+mn-lt"/>
              </a:rPr>
              <a:t>single root, to which all the other data is linked. The heirarchy starts from the Root data, and expands like a tree, adding child nodes to the parent nodes.</a:t>
            </a:r>
          </a:p>
          <a:p>
            <a:pPr algn="just">
              <a:lnSpc>
                <a:spcPct val="120000"/>
              </a:lnSpc>
            </a:pPr>
            <a:r>
              <a:rPr lang="en-US" altLang="en-IN" sz="2400" dirty="0" smtClean="0">
                <a:latin typeface="+mn-lt"/>
                <a:cs typeface="+mn-lt"/>
              </a:rPr>
              <a:t>M</a:t>
            </a:r>
            <a:r>
              <a:rPr lang="en-IN" sz="2400" dirty="0" smtClean="0">
                <a:latin typeface="+mn-lt"/>
                <a:cs typeface="+mn-lt"/>
              </a:rPr>
              <a:t>odel efficiently describes many real-world relationships like index of a book, recipes etc.</a:t>
            </a:r>
          </a:p>
          <a:p>
            <a:pPr algn="just">
              <a:lnSpc>
                <a:spcPct val="120000"/>
              </a:lnSpc>
            </a:pPr>
            <a:endParaRPr lang="en-IN" sz="24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245745"/>
            <a:ext cx="7192645" cy="516255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latin typeface="+mn-lt"/>
                <a:cs typeface="+mn-lt"/>
                <a:sym typeface="+mn-ea"/>
              </a:rPr>
              <a:t>Hierarchical Model</a:t>
            </a:r>
          </a:p>
        </p:txBody>
      </p:sp>
      <p:pic>
        <p:nvPicPr>
          <p:cNvPr id="5" name="Content Placeholder 4" descr="hierarchical-model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800" y="1524000"/>
            <a:ext cx="8470265" cy="3970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245745"/>
            <a:ext cx="7192645" cy="516255"/>
          </a:xfrm>
        </p:spPr>
        <p:txBody>
          <a:bodyPr>
            <a:normAutofit fontScale="90000"/>
          </a:bodyPr>
          <a:lstStyle/>
          <a:p>
            <a:r>
              <a:rPr lang="en-US" altLang="en-US" sz="3200" dirty="0">
                <a:latin typeface="+mj-lt"/>
                <a:ea typeface="Noto Serif CJK JP" panose="02020400000000000000" charset="-122"/>
                <a:cs typeface="+mj-lt"/>
              </a:rPr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121" y="1219200"/>
            <a:ext cx="7772400" cy="467977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+mn-lt"/>
                <a:cs typeface="+mn-lt"/>
              </a:rPr>
              <a:t>Introduction </a:t>
            </a:r>
            <a:r>
              <a:rPr lang="en-IN" sz="2400" dirty="0">
                <a:latin typeface="+mn-lt"/>
                <a:cs typeface="+mn-lt"/>
              </a:rPr>
              <a:t>to DBMS </a:t>
            </a:r>
            <a:endParaRPr lang="en-IN" sz="2400" dirty="0" smtClean="0">
              <a:latin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latin typeface="+mn-lt"/>
                <a:cs typeface="+mn-lt"/>
              </a:rPr>
              <a:t>Why we need DBMS ?</a:t>
            </a:r>
            <a:endParaRPr lang="en-IN" sz="2400" dirty="0">
              <a:latin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+mn-lt"/>
                <a:cs typeface="+mn-lt"/>
              </a:rPr>
              <a:t>Areas where DBMS are </a:t>
            </a:r>
            <a:r>
              <a:rPr lang="en-IN" sz="2400" dirty="0" smtClean="0">
                <a:latin typeface="+mn-lt"/>
                <a:cs typeface="+mn-lt"/>
              </a:rPr>
              <a:t>used.</a:t>
            </a:r>
          </a:p>
          <a:p>
            <a:pPr>
              <a:lnSpc>
                <a:spcPct val="150000"/>
              </a:lnSpc>
            </a:pPr>
            <a:r>
              <a:rPr lang="" altLang="en-IN" dirty="0" smtClean="0">
                <a:cs typeface="+mn-lt"/>
              </a:rPr>
              <a:t>T</a:t>
            </a:r>
            <a:r>
              <a:rPr lang="en-IN" dirty="0" smtClean="0">
                <a:cs typeface="+mn-lt"/>
              </a:rPr>
              <a:t>hree </a:t>
            </a:r>
            <a:r>
              <a:rPr lang="en-IN" dirty="0">
                <a:cs typeface="+mn-lt"/>
              </a:rPr>
              <a:t>level of </a:t>
            </a:r>
            <a:r>
              <a:rPr lang="en-IN" dirty="0" smtClean="0">
                <a:cs typeface="+mn-lt"/>
              </a:rPr>
              <a:t>abstraction</a:t>
            </a:r>
            <a:endParaRPr lang="en-IN" dirty="0"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IN" dirty="0"/>
              <a:t>Schema and Instance</a:t>
            </a:r>
            <a:endParaRPr lang="en-IN" sz="2400" dirty="0">
              <a:latin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IN" dirty="0"/>
              <a:t>Data Models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DBMS </a:t>
            </a:r>
            <a:r>
              <a:rPr lang="en-IN" dirty="0"/>
              <a:t>-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745"/>
            <a:ext cx="7268845" cy="516255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latin typeface="+mn-lt"/>
                <a:cs typeface="+mn-lt"/>
                <a:sym typeface="+mn-ea"/>
              </a:rPr>
              <a:t>Network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511300"/>
            <a:ext cx="8185150" cy="505206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en-IN" sz="2400" dirty="0" smtClean="0">
                <a:latin typeface="+mn-lt"/>
                <a:cs typeface="+mn-lt"/>
              </a:rPr>
              <a:t>O</a:t>
            </a:r>
            <a:r>
              <a:rPr lang="en-IN" sz="2400" dirty="0" smtClean="0">
                <a:latin typeface="+mn-lt"/>
                <a:cs typeface="+mn-lt"/>
              </a:rPr>
              <a:t>rganises data a more like a graph, and are allowed to have more than one parent node.</a:t>
            </a:r>
          </a:p>
          <a:p>
            <a:pPr algn="just">
              <a:lnSpc>
                <a:spcPct val="120000"/>
              </a:lnSpc>
            </a:pPr>
            <a:r>
              <a:rPr lang="en-IN" sz="2400" dirty="0" smtClean="0">
                <a:latin typeface="+mn-lt"/>
                <a:cs typeface="+mn-lt"/>
              </a:rPr>
              <a:t>data is more related as more relationships are established in this database model. </a:t>
            </a:r>
          </a:p>
          <a:p>
            <a:pPr algn="just">
              <a:lnSpc>
                <a:spcPct val="120000"/>
              </a:lnSpc>
            </a:pPr>
            <a:r>
              <a:rPr lang="en-IN" sz="2400" dirty="0" smtClean="0">
                <a:latin typeface="+mn-lt"/>
                <a:cs typeface="+mn-lt"/>
                <a:sym typeface="+mn-ea"/>
              </a:rPr>
              <a:t>many-to-many relationships between linked records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endParaRPr lang="en-IN" sz="24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245745"/>
            <a:ext cx="6964045" cy="516255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latin typeface="+mn-lt"/>
                <a:cs typeface="+mn-lt"/>
                <a:sym typeface="+mn-ea"/>
              </a:rPr>
              <a:t>Network Model</a:t>
            </a:r>
          </a:p>
        </p:txBody>
      </p:sp>
      <p:pic>
        <p:nvPicPr>
          <p:cNvPr id="5" name="Content Placeholder 4" descr="/media/jishnu/CC405AEC405ADCB0/Repositories/Training-Materials/Database Technologies/Raw Sources/network-model.svgnetwork-model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77998" y="1066800"/>
            <a:ext cx="5389245" cy="5006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DBMS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1-tier </a:t>
            </a:r>
            <a:r>
              <a:rPr lang="en-IN" b="1" dirty="0" smtClean="0"/>
              <a:t>architecture</a:t>
            </a:r>
          </a:p>
          <a:p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entity where the user directly sits on the DBMS and uses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 </a:t>
            </a:r>
            <a:r>
              <a:rPr lang="en-US" dirty="0"/>
              <a:t>Anytime you install a DB in your system and access it to </a:t>
            </a:r>
            <a:r>
              <a:rPr lang="en-US" dirty="0" err="1"/>
              <a:t>practise</a:t>
            </a:r>
            <a:r>
              <a:rPr lang="en-US" dirty="0"/>
              <a:t> SQL queries it is 1 tier architecture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362200"/>
            <a:ext cx="3000375" cy="2362200"/>
          </a:xfrm>
        </p:spPr>
      </p:pic>
    </p:spTree>
    <p:extLst>
      <p:ext uri="{BB962C8B-B14F-4D97-AF65-F5344CB8AC3E}">
        <p14:creationId xmlns:p14="http://schemas.microsoft.com/office/powerpoint/2010/main" val="215129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DBMS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4005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2</a:t>
            </a:r>
            <a:r>
              <a:rPr lang="en-IN" b="1" dirty="0" smtClean="0"/>
              <a:t>-tier architecture</a:t>
            </a:r>
          </a:p>
          <a:p>
            <a:r>
              <a:rPr lang="en-US" dirty="0"/>
              <a:t>Presentation layer runs on a client (PC, Mobile, Tablet,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Data is stored on a Server.</a:t>
            </a:r>
          </a:p>
          <a:p>
            <a:r>
              <a:rPr lang="en-US" dirty="0" smtClean="0"/>
              <a:t> </a:t>
            </a:r>
            <a:r>
              <a:rPr lang="en-US" dirty="0"/>
              <a:t>An application interface </a:t>
            </a:r>
            <a:r>
              <a:rPr lang="en-US" dirty="0" smtClean="0"/>
              <a:t>allows </a:t>
            </a:r>
            <a:r>
              <a:rPr lang="en-US" dirty="0"/>
              <a:t>the client-side program to call the DBMS. </a:t>
            </a:r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/>
              <a:t>tier </a:t>
            </a:r>
            <a:r>
              <a:rPr lang="en-US" dirty="0" smtClean="0"/>
              <a:t>architecture provides </a:t>
            </a:r>
            <a:r>
              <a:rPr lang="en-US" dirty="0"/>
              <a:t>added security to the DBMS as it is not exposed to the end user </a:t>
            </a:r>
            <a:r>
              <a:rPr lang="en-US" dirty="0" smtClean="0"/>
              <a:t>directly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657" y="1825625"/>
            <a:ext cx="3213222" cy="3356769"/>
          </a:xfrm>
        </p:spPr>
      </p:pic>
    </p:spTree>
    <p:extLst>
      <p:ext uri="{BB962C8B-B14F-4D97-AF65-F5344CB8AC3E}">
        <p14:creationId xmlns:p14="http://schemas.microsoft.com/office/powerpoint/2010/main" val="400397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DBMS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43000"/>
            <a:ext cx="440055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3</a:t>
            </a:r>
            <a:r>
              <a:rPr lang="en-IN" sz="2000" b="1" dirty="0" smtClean="0"/>
              <a:t>-tier architecture</a:t>
            </a:r>
          </a:p>
          <a:p>
            <a:r>
              <a:rPr lang="en-US" sz="2200" b="1" dirty="0"/>
              <a:t>Database (Data) Tier</a:t>
            </a:r>
            <a:r>
              <a:rPr lang="en-US" sz="2200" dirty="0"/>
              <a:t> − At this tier, the database resides along with its query processing languages </a:t>
            </a:r>
            <a:r>
              <a:rPr lang="en-US" sz="2200" dirty="0" smtClean="0"/>
              <a:t>Data </a:t>
            </a:r>
            <a:r>
              <a:rPr lang="en-US" sz="2200" dirty="0"/>
              <a:t>is stored on a Server.</a:t>
            </a:r>
          </a:p>
          <a:p>
            <a:r>
              <a:rPr lang="en-US" sz="2200" b="1" dirty="0"/>
              <a:t>Application (Middle) Tier</a:t>
            </a:r>
            <a:r>
              <a:rPr lang="en-US" sz="2200" dirty="0"/>
              <a:t> − At this tier reside the application server and the programs that access the database </a:t>
            </a:r>
            <a:r>
              <a:rPr lang="en-US" sz="2200" dirty="0" smtClean="0"/>
              <a:t>and business logic</a:t>
            </a:r>
          </a:p>
          <a:p>
            <a:r>
              <a:rPr lang="en-IN" sz="2200" b="1" dirty="0"/>
              <a:t>User (Presentation) </a:t>
            </a:r>
            <a:r>
              <a:rPr lang="en-IN" sz="2200" b="1" dirty="0" err="1" smtClean="0"/>
              <a:t>Ti</a:t>
            </a:r>
            <a:r>
              <a:rPr lang="en-IN" sz="2200" b="1" dirty="0"/>
              <a:t> </a:t>
            </a:r>
            <a:r>
              <a:rPr lang="en-IN" sz="2200" b="1" dirty="0" err="1"/>
              <a:t>er</a:t>
            </a:r>
            <a:r>
              <a:rPr lang="en-IN" sz="2200" dirty="0"/>
              <a:t> − </a:t>
            </a:r>
            <a:r>
              <a:rPr lang="en-US" sz="2200" dirty="0" smtClean="0"/>
              <a:t> </a:t>
            </a:r>
            <a:r>
              <a:rPr lang="en-US" sz="2200" dirty="0"/>
              <a:t>At this layer, multiple views of the database can be provided by the application. </a:t>
            </a:r>
            <a:endParaRPr lang="en-IN" sz="2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0600"/>
            <a:ext cx="3213222" cy="129558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90" y="2590800"/>
            <a:ext cx="3359211" cy="377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8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745"/>
            <a:ext cx="7315201" cy="516255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latin typeface="+mj-lt"/>
                <a:cs typeface="+mn-lt"/>
                <a:sym typeface="+mn-ea"/>
              </a:rPr>
              <a:t>Introduction</a:t>
            </a:r>
            <a:r>
              <a:rPr lang="en-IN" sz="3200" dirty="0">
                <a:latin typeface="+mn-lt"/>
                <a:cs typeface="+mn-lt"/>
                <a:sym typeface="+mn-ea"/>
              </a:rPr>
              <a:t> to DBMS </a:t>
            </a:r>
            <a:endParaRPr lang="en-US" altLang="en-US" sz="3200" dirty="0">
              <a:latin typeface="+mj-lt"/>
              <a:ea typeface="Noto Serif CJK JP" panose="02020400000000000000" charset="-122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979410" cy="4832350"/>
          </a:xfrm>
        </p:spPr>
        <p:txBody>
          <a:bodyPr/>
          <a:lstStyle/>
          <a:p>
            <a:pPr algn="just"/>
            <a:r>
              <a:rPr lang="en-US" altLang="en-IN" sz="2400" b="1" dirty="0">
                <a:solidFill>
                  <a:schemeClr val="accent5"/>
                </a:solidFill>
                <a:latin typeface="+mn-lt"/>
                <a:cs typeface="+mn-lt"/>
              </a:rPr>
              <a:t>Data</a:t>
            </a:r>
            <a:r>
              <a:rPr lang="en-US" altLang="en-IN" sz="2400" b="1" dirty="0">
                <a:latin typeface="+mn-lt"/>
                <a:cs typeface="+mn-lt"/>
              </a:rPr>
              <a:t> </a:t>
            </a:r>
            <a:r>
              <a:rPr lang="en-US" altLang="en-IN" sz="2400" dirty="0">
                <a:latin typeface="+mn-lt"/>
                <a:cs typeface="+mn-lt"/>
              </a:rPr>
              <a:t>: facts or information in the form of text, video, images, etc.</a:t>
            </a:r>
          </a:p>
          <a:p>
            <a:pPr algn="just">
              <a:lnSpc>
                <a:spcPct val="130000"/>
              </a:lnSpc>
            </a:pPr>
            <a:r>
              <a:rPr lang="en-US" altLang="en-IN" sz="2400" b="1" dirty="0">
                <a:solidFill>
                  <a:schemeClr val="accent5"/>
                </a:solidFill>
                <a:latin typeface="+mn-lt"/>
                <a:cs typeface="+mn-lt"/>
              </a:rPr>
              <a:t>Database</a:t>
            </a:r>
            <a:r>
              <a:rPr lang="en-US" altLang="en-IN" sz="2400" b="1" dirty="0">
                <a:latin typeface="+mn-lt"/>
                <a:cs typeface="+mn-lt"/>
              </a:rPr>
              <a:t> </a:t>
            </a:r>
            <a:r>
              <a:rPr lang="en-US" altLang="en-IN" sz="2400" dirty="0">
                <a:latin typeface="+mn-lt"/>
                <a:cs typeface="+mn-lt"/>
              </a:rPr>
              <a:t>: collection of inter-related data which helps in efficient retrieval, insertion and deletion of data. </a:t>
            </a:r>
          </a:p>
          <a:p>
            <a:pPr algn="just">
              <a:lnSpc>
                <a:spcPct val="130000"/>
              </a:lnSpc>
            </a:pPr>
            <a:r>
              <a:rPr lang="en-US" altLang="en-IN" sz="2400" b="1" dirty="0">
                <a:solidFill>
                  <a:schemeClr val="accent5"/>
                </a:solidFill>
                <a:latin typeface="+mn-lt"/>
                <a:cs typeface="+mn-lt"/>
              </a:rPr>
              <a:t>Database Management System</a:t>
            </a:r>
            <a:r>
              <a:rPr lang="en-US" altLang="en-IN" sz="2400" dirty="0">
                <a:solidFill>
                  <a:schemeClr val="accent5"/>
                </a:solidFill>
                <a:latin typeface="+mn-lt"/>
                <a:cs typeface="+mn-lt"/>
              </a:rPr>
              <a:t> </a:t>
            </a:r>
            <a:r>
              <a:rPr lang="en-US" altLang="en-IN" sz="2400" dirty="0">
                <a:latin typeface="+mn-lt"/>
                <a:cs typeface="+mn-lt"/>
              </a:rPr>
              <a:t>:  technology for creating and managing databases. </a:t>
            </a:r>
          </a:p>
          <a:p>
            <a:pPr lvl="1" algn="just">
              <a:lnSpc>
                <a:spcPct val="130000"/>
              </a:lnSpc>
            </a:pPr>
            <a:r>
              <a:rPr lang="en-US" altLang="en-IN" sz="2100" dirty="0">
                <a:latin typeface="+mn-lt"/>
                <a:cs typeface="+mn-lt"/>
              </a:rPr>
              <a:t>DBMS is a software tool to organize (create, retrieve, update and manage) data in a database.</a:t>
            </a:r>
          </a:p>
          <a:p>
            <a:pPr lvl="1" algn="just">
              <a:lnSpc>
                <a:spcPct val="130000"/>
              </a:lnSpc>
            </a:pPr>
            <a:r>
              <a:rPr lang="en-US" altLang="en-US" sz="2100" dirty="0">
                <a:latin typeface="+mn-lt"/>
                <a:cs typeface="+mn-lt"/>
              </a:rPr>
              <a:t>Eg : Oracle, MySQL, MongoDB, Cassandra, ..etc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357" y="18585"/>
            <a:ext cx="7772400" cy="842645"/>
          </a:xfrm>
        </p:spPr>
        <p:txBody>
          <a:bodyPr/>
          <a:lstStyle/>
          <a:p>
            <a:r>
              <a:rPr lang="en-GB" dirty="0"/>
              <a:t>W</a:t>
            </a:r>
            <a:r>
              <a:rPr lang="en-GB" dirty="0" smtClean="0"/>
              <a:t>hy </a:t>
            </a:r>
            <a:r>
              <a:rPr lang="en-GB" dirty="0"/>
              <a:t>we need databases ?</a:t>
            </a:r>
            <a:endParaRPr lang="en-US" altLang="en-IN" sz="3200" dirty="0">
              <a:latin typeface="+mn-lt"/>
              <a:ea typeface="Noto Serif CJK JP" panose="02020400000000000000" charset="-122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156335"/>
            <a:ext cx="8304530" cy="5514975"/>
          </a:xfrm>
        </p:spPr>
        <p:txBody>
          <a:bodyPr>
            <a:normAutofit/>
          </a:bodyPr>
          <a:lstStyle/>
          <a:p>
            <a:pPr fontAlgn="ctr">
              <a:lnSpc>
                <a:spcPct val="150000"/>
              </a:lnSpc>
            </a:pPr>
            <a:r>
              <a:rPr lang="en-GB" dirty="0"/>
              <a:t>D</a:t>
            </a:r>
            <a:r>
              <a:rPr lang="en-GB" dirty="0" smtClean="0"/>
              <a:t>atabase </a:t>
            </a:r>
            <a:r>
              <a:rPr lang="en-GB" dirty="0"/>
              <a:t>management system contains information about a particular enterprise.</a:t>
            </a:r>
          </a:p>
          <a:p>
            <a:pPr>
              <a:lnSpc>
                <a:spcPct val="150000"/>
              </a:lnSpc>
            </a:pPr>
            <a:r>
              <a:rPr lang="en-GB" dirty="0"/>
              <a:t>C</a:t>
            </a:r>
            <a:r>
              <a:rPr lang="en-GB" dirty="0" smtClean="0"/>
              <a:t>ollection </a:t>
            </a:r>
            <a:r>
              <a:rPr lang="en-GB" dirty="0"/>
              <a:t>of interrelated data. </a:t>
            </a:r>
          </a:p>
          <a:p>
            <a:pPr fontAlgn="ctr">
              <a:lnSpc>
                <a:spcPct val="150000"/>
              </a:lnSpc>
            </a:pPr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set of programs which access and manipulate that data</a:t>
            </a:r>
          </a:p>
          <a:p>
            <a:pPr fontAlgn="ctr">
              <a:lnSpc>
                <a:spcPct val="150000"/>
              </a:lnSpc>
            </a:pPr>
            <a:r>
              <a:rPr lang="en-GB" dirty="0"/>
              <a:t>A</a:t>
            </a:r>
            <a:r>
              <a:rPr lang="en-GB" dirty="0" smtClean="0"/>
              <a:t>n </a:t>
            </a:r>
            <a:r>
              <a:rPr lang="en-GB" dirty="0"/>
              <a:t>environment for convenient as well as efficient use of data </a:t>
            </a:r>
          </a:p>
          <a:p>
            <a:pPr algn="just">
              <a:lnSpc>
                <a:spcPct val="150000"/>
              </a:lnSpc>
            </a:pP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endParaRPr lang="en-IN" sz="24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42645"/>
          </a:xfrm>
        </p:spPr>
        <p:txBody>
          <a:bodyPr/>
          <a:lstStyle/>
          <a:p>
            <a:r>
              <a:rPr lang="en-US" altLang="en-US" sz="3200" dirty="0">
                <a:latin typeface="+mn-lt"/>
                <a:ea typeface="Noto Serif CJK JP" panose="02020400000000000000" charset="-122"/>
                <a:cs typeface="+mn-lt"/>
                <a:sym typeface="+mn-ea"/>
              </a:rPr>
              <a:t> </a:t>
            </a:r>
            <a:r>
              <a:rPr lang="en-US" altLang="en-US" sz="3200" dirty="0" smtClean="0">
                <a:latin typeface="+mn-lt"/>
                <a:ea typeface="Noto Serif CJK JP" panose="02020400000000000000" charset="-122"/>
                <a:cs typeface="+mn-lt"/>
                <a:sym typeface="+mn-ea"/>
              </a:rPr>
              <a:t>DB </a:t>
            </a:r>
            <a:r>
              <a:rPr lang="en-US" altLang="en-US" sz="3200" dirty="0">
                <a:latin typeface="+mn-lt"/>
                <a:ea typeface="Noto Serif CJK JP" panose="02020400000000000000" charset="-122"/>
                <a:cs typeface="+mn-lt"/>
                <a:sym typeface="+mn-ea"/>
              </a:rPr>
              <a:t>Management </a:t>
            </a:r>
            <a:r>
              <a:rPr lang="en-US" altLang="en-US" dirty="0" smtClean="0">
                <a:latin typeface="+mn-lt"/>
                <a:ea typeface="Noto Serif CJK JP" panose="02020400000000000000" charset="-122"/>
                <a:cs typeface="+mn-lt"/>
                <a:sym typeface="+mn-ea"/>
              </a:rPr>
              <a:t>Terminologies</a:t>
            </a:r>
            <a:endParaRPr lang="en-US" altLang="en-US" sz="3200" dirty="0">
              <a:latin typeface="+mn-lt"/>
              <a:ea typeface="Noto Serif CJK JP" panose="02020400000000000000" charset="-122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35" y="1281430"/>
            <a:ext cx="8304530" cy="5514975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Redundancy of data</a:t>
            </a:r>
            <a:r>
              <a:rPr lang="en-IN" sz="2400" dirty="0" smtClean="0">
                <a:latin typeface="+mn-lt"/>
                <a:cs typeface="+mn-lt"/>
              </a:rPr>
              <a:t>: Data is said to be redundant if same data is copied at many places. </a:t>
            </a:r>
          </a:p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Inconsistency of Data</a:t>
            </a:r>
            <a:r>
              <a:rPr lang="en-IN" sz="2400" dirty="0" smtClean="0">
                <a:latin typeface="+mn-lt"/>
                <a:cs typeface="+mn-lt"/>
              </a:rPr>
              <a:t>: Data is said to be inconsistent if multiple copies of same data does not match with each other. </a:t>
            </a:r>
          </a:p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Unauthorized Access</a:t>
            </a:r>
            <a:r>
              <a:rPr lang="en-IN" sz="2400" dirty="0" smtClean="0">
                <a:latin typeface="+mn-lt"/>
                <a:cs typeface="+mn-lt"/>
              </a:rPr>
              <a:t>: File System may lead to unauthorized access to data. </a:t>
            </a:r>
          </a:p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Concurrent Access</a:t>
            </a:r>
            <a:r>
              <a:rPr lang="en-IN" sz="2400" dirty="0" smtClean="0">
                <a:latin typeface="+mn-lt"/>
                <a:cs typeface="+mn-lt"/>
              </a:rPr>
              <a:t>: The access of same data by multiple users at same time is known as concurrency.</a:t>
            </a:r>
          </a:p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Backup and Recovery</a:t>
            </a:r>
            <a:r>
              <a:rPr lang="en-IN" sz="2400" dirty="0" smtClean="0">
                <a:latin typeface="+mn-lt"/>
                <a:cs typeface="+mn-lt"/>
              </a:rPr>
              <a:t>:  backup and recovery of data if a </a:t>
            </a:r>
            <a:r>
              <a:rPr lang="en-US" altLang="en-IN" sz="2400" dirty="0" smtClean="0">
                <a:latin typeface="+mn-lt"/>
                <a:cs typeface="+mn-lt"/>
              </a:rPr>
              <a:t>Data </a:t>
            </a:r>
            <a:r>
              <a:rPr lang="en-IN" sz="2400" dirty="0" smtClean="0">
                <a:latin typeface="+mn-lt"/>
                <a:cs typeface="+mn-lt"/>
              </a:rPr>
              <a:t>is lost or corrupted.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117773" cy="580447"/>
          </a:xfrm>
        </p:spPr>
        <p:txBody>
          <a:bodyPr>
            <a:noAutofit/>
          </a:bodyPr>
          <a:lstStyle/>
          <a:p>
            <a:r>
              <a:rPr lang="en-GB" sz="2600" dirty="0" smtClean="0"/>
              <a:t>Drawbacks : File Systems </a:t>
            </a:r>
            <a:r>
              <a:rPr lang="en-GB" sz="2600" dirty="0"/>
              <a:t>to store </a:t>
            </a:r>
            <a:r>
              <a:rPr lang="en-GB" sz="2600" dirty="0" smtClean="0"/>
              <a:t>&amp; </a:t>
            </a:r>
            <a:r>
              <a:rPr lang="en-GB" sz="2600" dirty="0"/>
              <a:t>manage </a:t>
            </a:r>
            <a:r>
              <a:rPr lang="en-GB" sz="2600" dirty="0" smtClean="0"/>
              <a:t>data </a:t>
            </a:r>
            <a:r>
              <a:rPr lang="en-GB" sz="2600" dirty="0"/>
              <a:t/>
            </a:r>
            <a:br>
              <a:rPr lang="en-GB" sz="2600" dirty="0"/>
            </a:br>
            <a:endParaRPr lang="en-IN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>
              <a:lnSpc>
                <a:spcPct val="150000"/>
              </a:lnSpc>
            </a:pPr>
            <a:r>
              <a:rPr lang="en-GB" dirty="0"/>
              <a:t>R</a:t>
            </a:r>
            <a:r>
              <a:rPr lang="en-GB" dirty="0" smtClean="0"/>
              <a:t>edundancy </a:t>
            </a:r>
            <a:r>
              <a:rPr lang="en-GB" dirty="0"/>
              <a:t>and inconsistency.</a:t>
            </a:r>
          </a:p>
          <a:p>
            <a:pPr fontAlgn="ctr">
              <a:lnSpc>
                <a:spcPct val="150000"/>
              </a:lnSpc>
            </a:pPr>
            <a:r>
              <a:rPr lang="en-GB" dirty="0"/>
              <a:t>D</a:t>
            </a:r>
            <a:r>
              <a:rPr lang="en-GB" dirty="0" smtClean="0"/>
              <a:t>ifficulty </a:t>
            </a:r>
            <a:r>
              <a:rPr lang="en-GB" dirty="0"/>
              <a:t>in accessing the data</a:t>
            </a:r>
          </a:p>
          <a:p>
            <a:pPr fontAlgn="ctr">
              <a:lnSpc>
                <a:spcPct val="150000"/>
              </a:lnSpc>
            </a:pPr>
            <a:r>
              <a:rPr lang="en-GB" dirty="0"/>
              <a:t>Integrity</a:t>
            </a:r>
          </a:p>
          <a:p>
            <a:pPr fontAlgn="ctr">
              <a:lnSpc>
                <a:spcPct val="150000"/>
              </a:lnSpc>
            </a:pPr>
            <a:r>
              <a:rPr lang="en-GB" dirty="0"/>
              <a:t>Atomicity :  either that operation happens or  if it happens then it happens in full in totality, whereas otherwise it may not happen at all.</a:t>
            </a:r>
          </a:p>
          <a:p>
            <a:pPr fontAlgn="ctr">
              <a:lnSpc>
                <a:spcPct val="150000"/>
              </a:lnSpc>
            </a:pPr>
            <a:r>
              <a:rPr lang="en-GB" dirty="0"/>
              <a:t>C</a:t>
            </a:r>
            <a:r>
              <a:rPr lang="en-GB" dirty="0" smtClean="0"/>
              <a:t>oncurrency </a:t>
            </a:r>
            <a:r>
              <a:rPr lang="en-GB" dirty="0"/>
              <a:t>of access</a:t>
            </a:r>
          </a:p>
          <a:p>
            <a:pPr fontAlgn="ctr">
              <a:lnSpc>
                <a:spcPct val="150000"/>
              </a:lnSpc>
            </a:pPr>
            <a:r>
              <a:rPr lang="en-GB" dirty="0"/>
              <a:t>Security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6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245745"/>
            <a:ext cx="7192645" cy="516255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latin typeface="+mn-lt"/>
                <a:cs typeface="+mn-lt"/>
                <a:sym typeface="+mn-ea"/>
              </a:rPr>
              <a:t>Areas where DBMS are used</a:t>
            </a:r>
            <a:endParaRPr lang="en-US" altLang="en-US" sz="3200" dirty="0">
              <a:latin typeface="+mj-lt"/>
              <a:ea typeface="Noto Serif CJK JP" panose="02020400000000000000" charset="-122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231" y="1511196"/>
            <a:ext cx="7772400" cy="4832176"/>
          </a:xfrm>
        </p:spPr>
        <p:txBody>
          <a:bodyPr>
            <a:normAutofit fontScale="92500"/>
          </a:bodyPr>
          <a:lstStyle/>
          <a:p>
            <a:pPr algn="just">
              <a:lnSpc>
                <a:spcPct val="210000"/>
              </a:lnSpc>
            </a:pPr>
            <a:r>
              <a:rPr lang="en-IN" sz="2400" b="1" dirty="0" smtClean="0">
                <a:latin typeface="+mn-lt"/>
                <a:cs typeface="+mn-lt"/>
              </a:rPr>
              <a:t>Airlines</a:t>
            </a:r>
            <a:r>
              <a:rPr lang="en-IN" sz="2400" dirty="0" smtClean="0">
                <a:latin typeface="+mn-lt"/>
                <a:cs typeface="+mn-lt"/>
              </a:rPr>
              <a:t>: reservations, schedules, etc</a:t>
            </a:r>
          </a:p>
          <a:p>
            <a:pPr algn="just">
              <a:lnSpc>
                <a:spcPct val="210000"/>
              </a:lnSpc>
            </a:pPr>
            <a:r>
              <a:rPr lang="en-IN" sz="2400" b="1" dirty="0" smtClean="0">
                <a:latin typeface="+mn-lt"/>
                <a:cs typeface="+mn-lt"/>
              </a:rPr>
              <a:t>Telecom</a:t>
            </a:r>
            <a:r>
              <a:rPr lang="en-IN" sz="2400" dirty="0" smtClean="0">
                <a:latin typeface="+mn-lt"/>
                <a:cs typeface="+mn-lt"/>
              </a:rPr>
              <a:t>: calls made, customer details, network usage, etc</a:t>
            </a:r>
          </a:p>
          <a:p>
            <a:pPr algn="just">
              <a:lnSpc>
                <a:spcPct val="210000"/>
              </a:lnSpc>
            </a:pPr>
            <a:r>
              <a:rPr lang="en-IN" sz="2400" b="1" dirty="0" smtClean="0">
                <a:latin typeface="+mn-lt"/>
                <a:cs typeface="+mn-lt"/>
              </a:rPr>
              <a:t>Universities</a:t>
            </a:r>
            <a:r>
              <a:rPr lang="en-IN" sz="2400" dirty="0" smtClean="0">
                <a:latin typeface="+mn-lt"/>
                <a:cs typeface="+mn-lt"/>
              </a:rPr>
              <a:t>: registration, results, grades, etc</a:t>
            </a:r>
          </a:p>
          <a:p>
            <a:pPr algn="just">
              <a:lnSpc>
                <a:spcPct val="210000"/>
              </a:lnSpc>
            </a:pPr>
            <a:r>
              <a:rPr lang="en-IN" sz="2400" b="1" dirty="0" smtClean="0">
                <a:latin typeface="+mn-lt"/>
                <a:cs typeface="+mn-lt"/>
              </a:rPr>
              <a:t>Sales</a:t>
            </a:r>
            <a:r>
              <a:rPr lang="en-IN" sz="2400" dirty="0" smtClean="0">
                <a:latin typeface="+mn-lt"/>
                <a:cs typeface="+mn-lt"/>
              </a:rPr>
              <a:t>: products, purchases, customers, etc</a:t>
            </a:r>
          </a:p>
          <a:p>
            <a:pPr algn="just">
              <a:lnSpc>
                <a:spcPct val="210000"/>
              </a:lnSpc>
            </a:pPr>
            <a:r>
              <a:rPr lang="en-IN" sz="2400" b="1" dirty="0" smtClean="0">
                <a:latin typeface="+mn-lt"/>
                <a:cs typeface="+mn-lt"/>
              </a:rPr>
              <a:t>Banking</a:t>
            </a:r>
            <a:r>
              <a:rPr lang="en-IN" sz="2400" dirty="0" smtClean="0">
                <a:latin typeface="+mn-lt"/>
                <a:cs typeface="+mn-lt"/>
              </a:rPr>
              <a:t>: all transactions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IN" dirty="0">
                <a:cs typeface="+mn-lt"/>
              </a:rPr>
              <a:t>T</a:t>
            </a:r>
            <a:r>
              <a:rPr lang="en-IN" dirty="0">
                <a:cs typeface="+mn-lt"/>
              </a:rPr>
              <a:t>hree level of abstraction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b="1" dirty="0"/>
              <a:t>P</a:t>
            </a:r>
            <a:r>
              <a:rPr lang="en-IN" b="1" dirty="0" smtClean="0"/>
              <a:t>hysical </a:t>
            </a:r>
            <a:r>
              <a:rPr lang="en-IN" b="1" dirty="0"/>
              <a:t>level </a:t>
            </a:r>
            <a:r>
              <a:rPr lang="en-IN" dirty="0"/>
              <a:t>which describes how a record is actually stored, so that is about the physical storage in the system</a:t>
            </a:r>
            <a:r>
              <a:rPr lang="en-IN" dirty="0" smtClean="0"/>
              <a:t>.</a:t>
            </a:r>
          </a:p>
          <a:p>
            <a:pPr lvl="1" algn="just" fontAlgn="ctr">
              <a:lnSpc>
                <a:spcPct val="100000"/>
              </a:lnSpc>
            </a:pPr>
            <a:r>
              <a:rPr lang="en-IN" dirty="0"/>
              <a:t>Physical level typically is in terms of database files is binary in nature, the organization of those </a:t>
            </a:r>
            <a:r>
              <a:rPr lang="en-IN" dirty="0" smtClean="0"/>
              <a:t>files(</a:t>
            </a:r>
            <a:r>
              <a:rPr lang="en-IN" dirty="0"/>
              <a:t> B+ trees, hashing </a:t>
            </a:r>
            <a:r>
              <a:rPr lang="en-IN" dirty="0" smtClean="0"/>
              <a:t>). </a:t>
            </a:r>
          </a:p>
          <a:p>
            <a:pPr algn="just" fontAlgn="ctr">
              <a:lnSpc>
                <a:spcPct val="100000"/>
              </a:lnSpc>
            </a:pPr>
            <a:r>
              <a:rPr lang="en-IN" b="1" dirty="0"/>
              <a:t>Logical level </a:t>
            </a:r>
            <a:r>
              <a:rPr lang="en-IN" dirty="0"/>
              <a:t>which describes the data stored in databases and its relationship amongst the data</a:t>
            </a:r>
            <a:r>
              <a:rPr lang="en-IN" dirty="0" smtClean="0"/>
              <a:t>.</a:t>
            </a:r>
          </a:p>
          <a:p>
            <a:pPr lvl="1" algn="just" fontAlgn="ctr">
              <a:lnSpc>
                <a:spcPct val="100000"/>
              </a:lnSpc>
            </a:pPr>
            <a:r>
              <a:rPr lang="en-IN" dirty="0"/>
              <a:t>The logical level deals with the records and the different fields of the records the schema of the database </a:t>
            </a:r>
          </a:p>
          <a:p>
            <a:pPr algn="just" fontAlgn="ctr">
              <a:lnSpc>
                <a:spcPct val="100000"/>
              </a:lnSpc>
            </a:pPr>
            <a:r>
              <a:rPr lang="en-IN" dirty="0"/>
              <a:t>Topmost level is called the </a:t>
            </a:r>
            <a:r>
              <a:rPr lang="en-IN" b="1" dirty="0"/>
              <a:t>view level </a:t>
            </a:r>
            <a:r>
              <a:rPr lang="en-IN" dirty="0"/>
              <a:t>where the application program tries to view the data.</a:t>
            </a:r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07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Three Level of Abstraction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19199"/>
            <a:ext cx="5715000" cy="4680857"/>
          </a:xfrm>
        </p:spPr>
      </p:pic>
    </p:spTree>
    <p:extLst>
      <p:ext uri="{BB962C8B-B14F-4D97-AF65-F5344CB8AC3E}">
        <p14:creationId xmlns:p14="http://schemas.microsoft.com/office/powerpoint/2010/main" val="35062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it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itTheme" id="{773BE53D-AF43-48C2-87DA-C1256364C54C}" vid="{FEE66D1D-8A06-41C8-9704-8D9E3FBB74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ceitTheme</Template>
  <TotalTime>153</TotalTime>
  <Words>859</Words>
  <Application>Microsoft Office PowerPoint</Application>
  <PresentationFormat>On-screen Show (4:3)</PresentationFormat>
  <Paragraphs>110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</vt:lpstr>
      <vt:lpstr>Karma Medium</vt:lpstr>
      <vt:lpstr>Noto Serif CJK JP</vt:lpstr>
      <vt:lpstr>Wingdings</vt:lpstr>
      <vt:lpstr>ceitTheme</vt:lpstr>
      <vt:lpstr>Database Concepts</vt:lpstr>
      <vt:lpstr>Topics Covered</vt:lpstr>
      <vt:lpstr>Introduction to DBMS </vt:lpstr>
      <vt:lpstr>Why we need databases ?</vt:lpstr>
      <vt:lpstr> DB Management Terminologies</vt:lpstr>
      <vt:lpstr>Drawbacks : File Systems to store &amp; manage data  </vt:lpstr>
      <vt:lpstr>Areas where DBMS are used</vt:lpstr>
      <vt:lpstr>Three level of abstraction</vt:lpstr>
      <vt:lpstr>Three Level of Abstraction</vt:lpstr>
      <vt:lpstr> Data Abstraction</vt:lpstr>
      <vt:lpstr>Schema and Instance</vt:lpstr>
      <vt:lpstr>Schema and Instance</vt:lpstr>
      <vt:lpstr>Database Models</vt:lpstr>
      <vt:lpstr>Entity-Relationship Model</vt:lpstr>
      <vt:lpstr>Entity-Relationship Model Example</vt:lpstr>
      <vt:lpstr>Relational Model</vt:lpstr>
      <vt:lpstr>PowerPoint Presentation</vt:lpstr>
      <vt:lpstr>Hierarchical Model</vt:lpstr>
      <vt:lpstr>Hierarchical Model</vt:lpstr>
      <vt:lpstr>Network Model</vt:lpstr>
      <vt:lpstr>Network Model</vt:lpstr>
      <vt:lpstr>DBMS Architecture</vt:lpstr>
      <vt:lpstr>DBMS Architecture</vt:lpstr>
      <vt:lpstr>DBMS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Jishnu TU</cp:lastModifiedBy>
  <cp:revision>75</cp:revision>
  <dcterms:created xsi:type="dcterms:W3CDTF">2019-08-26T05:54:44Z</dcterms:created>
  <dcterms:modified xsi:type="dcterms:W3CDTF">2019-10-15T02:50:14Z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