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>
        <p:scale>
          <a:sx n="85" d="100"/>
          <a:sy n="85" d="100"/>
        </p:scale>
        <p:origin x="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85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6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6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2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0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BA582FC-0122-DDF8-D6B7-E2CFE897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D19661F-4B4C-74C1-7FC3-31FB14D4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6955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0988-AA51-0434-82F3-B04346DEC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 anchor="b">
            <a:normAutofit/>
          </a:bodyPr>
          <a:lstStyle/>
          <a:p>
            <a:r>
              <a:rPr lang="en-US" sz="4800"/>
              <a:t>Healthcare Cost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78A6B-2803-21F6-5DEB-FDF0F7365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en-US" sz="2000" dirty="0"/>
              <a:t>Josiah Nissley</a:t>
            </a:r>
          </a:p>
          <a:p>
            <a:r>
              <a:rPr lang="en-US" sz="2000" dirty="0"/>
              <a:t>October 25, 2024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593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530A-CE3D-334C-8A35-AD98309F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CA54-9A1F-1BE3-8744-DAA4F3DCB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Ginto"/>
              </a:rPr>
              <a:t>Hyperparameter Tuning:</a:t>
            </a:r>
            <a:endParaRPr lang="en-US" sz="2800" b="0" i="0" dirty="0">
              <a:effectLst/>
              <a:latin typeface="Gin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Ginto"/>
              </a:rPr>
              <a:t>Tool:</a:t>
            </a:r>
            <a:r>
              <a:rPr lang="en-US" sz="2800" b="0" i="0" dirty="0">
                <a:effectLst/>
                <a:latin typeface="Ginto"/>
              </a:rPr>
              <a:t> Hyperband tuner from </a:t>
            </a:r>
            <a:r>
              <a:rPr lang="en-US" sz="2800" b="0" i="0" dirty="0" err="1">
                <a:effectLst/>
                <a:latin typeface="Ginto"/>
              </a:rPr>
              <a:t>Keras</a:t>
            </a:r>
            <a:endParaRPr lang="en-US" sz="2800" b="0" i="0" dirty="0">
              <a:effectLst/>
              <a:latin typeface="Gin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Ginto"/>
              </a:rPr>
              <a:t>Optimal Parameters:</a:t>
            </a:r>
            <a:r>
              <a:rPr lang="en-US" sz="2800" b="0" i="0" dirty="0">
                <a:effectLst/>
                <a:latin typeface="Ginto"/>
              </a:rPr>
              <a:t> 72, 120, 40 nodes, learning rate of 0.001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Ginto"/>
              </a:rPr>
              <a:t>Improved Performance:</a:t>
            </a:r>
            <a:r>
              <a:rPr lang="en-US" sz="2800" b="0" i="0" dirty="0">
                <a:effectLst/>
                <a:latin typeface="Ginto"/>
              </a:rPr>
              <a:t> MAE of $2,808.88, R-squared of 0.79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1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D8C8-B363-976D-B14E-01A5E5F9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4" name="Content Placeholder 3" descr="A graph and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FB9CD8B-BF57-3F95-2C93-BF8D03338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270524"/>
            <a:ext cx="9322936" cy="3694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318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2A7A-C3F5-7234-6AAF-CE26C3B4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4" name="Content Placeholder 3" descr="A graph with text on it&#10;&#10;Description automatically generated">
            <a:extLst>
              <a:ext uri="{FF2B5EF4-FFF2-40B4-BE49-F238E27FC236}">
                <a16:creationId xmlns:a16="http://schemas.microsoft.com/office/drawing/2014/main" id="{A6528D18-A419-748F-3BFD-7E66A41BA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71" y="2162075"/>
            <a:ext cx="6083630" cy="4259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32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F3EB-0A85-666E-383C-920F4EAF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6CE6-B4FB-DF8A-3747-D35D1C03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-US" sz="2600" b="1" i="0" dirty="0">
                <a:effectLst/>
                <a:latin typeface="Ginto"/>
              </a:rPr>
              <a:t>Improvements:</a:t>
            </a:r>
            <a:r>
              <a:rPr lang="en-US" sz="2600" b="0" i="0" dirty="0">
                <a:effectLst/>
                <a:latin typeface="Ginto"/>
              </a:rPr>
              <a:t> Increase dataset size, explore alternative models like </a:t>
            </a:r>
            <a:r>
              <a:rPr lang="en-US" sz="2600" b="0" i="0" dirty="0" err="1">
                <a:effectLst/>
                <a:latin typeface="Ginto"/>
              </a:rPr>
              <a:t>XGBoost</a:t>
            </a:r>
            <a:endParaRPr lang="en-US" sz="2600" b="0" i="0" dirty="0">
              <a:effectLst/>
              <a:latin typeface="Ginto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600" b="1" dirty="0">
                <a:latin typeface="Ginto"/>
              </a:rPr>
              <a:t>Applications: </a:t>
            </a:r>
            <a:r>
              <a:rPr lang="en-US" sz="2600" dirty="0">
                <a:latin typeface="Ginto"/>
              </a:rPr>
              <a:t>Use as demo/template for future model building</a:t>
            </a:r>
            <a:endParaRPr lang="en-US" sz="2600" i="0" dirty="0">
              <a:effectLst/>
              <a:latin typeface="Ginto"/>
            </a:endParaRPr>
          </a:p>
        </p:txBody>
      </p:sp>
    </p:spTree>
    <p:extLst>
      <p:ext uri="{BB962C8B-B14F-4D97-AF65-F5344CB8AC3E}">
        <p14:creationId xmlns:p14="http://schemas.microsoft.com/office/powerpoint/2010/main" val="232064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3418-CB21-1EEF-218C-93BAFD08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5662-F812-7C84-F595-51EFF349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into"/>
              </a:rPr>
              <a:t>The problem:</a:t>
            </a:r>
            <a:r>
              <a:rPr lang="en-US" b="0" i="0" dirty="0">
                <a:effectLst/>
                <a:latin typeface="Ginto"/>
              </a:rPr>
              <a:t> High healthcare costs in th</a:t>
            </a:r>
            <a:r>
              <a:rPr lang="en-US" dirty="0">
                <a:latin typeface="Ginto"/>
              </a:rPr>
              <a:t>e U.S</a:t>
            </a:r>
            <a:r>
              <a:rPr lang="en-US" b="0" i="0" dirty="0">
                <a:effectLst/>
                <a:latin typeface="Gint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into"/>
              </a:rPr>
              <a:t>Context:</a:t>
            </a:r>
            <a:r>
              <a:rPr lang="en-US" b="0" i="0" dirty="0">
                <a:effectLst/>
                <a:latin typeface="Ginto"/>
              </a:rPr>
              <a:t> CDC’s $3.8 trillion expenditure estimation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into"/>
              </a:rPr>
              <a:t>Success Metrics:</a:t>
            </a:r>
            <a:r>
              <a:rPr lang="en-US" b="0" i="0" dirty="0">
                <a:effectLst/>
                <a:latin typeface="Ginto"/>
              </a:rPr>
              <a:t> Accurate healthcare cost 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into"/>
              </a:rPr>
              <a:t>Stakeholders:</a:t>
            </a:r>
            <a:r>
              <a:rPr lang="en-US" b="0" i="0" dirty="0">
                <a:effectLst/>
                <a:latin typeface="Ginto"/>
              </a:rPr>
              <a:t> Individuals, health insurance providers, government programs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into"/>
              </a:rPr>
              <a:t>Constraints:</a:t>
            </a:r>
            <a:r>
              <a:rPr lang="en-US" b="0" i="0" dirty="0">
                <a:effectLst/>
                <a:latin typeface="Ginto"/>
              </a:rPr>
              <a:t> Data limitations</a:t>
            </a:r>
          </a:p>
        </p:txBody>
      </p:sp>
    </p:spTree>
    <p:extLst>
      <p:ext uri="{BB962C8B-B14F-4D97-AF65-F5344CB8AC3E}">
        <p14:creationId xmlns:p14="http://schemas.microsoft.com/office/powerpoint/2010/main" val="171479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6C6F-93E7-04C7-EA9D-1095A61B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A932-3AC3-7B31-6602-9EFF19F9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Ginto"/>
              </a:rPr>
              <a:t>Objective:</a:t>
            </a:r>
            <a:r>
              <a:rPr lang="en-US" sz="2800" b="0" i="0" dirty="0">
                <a:effectLst/>
                <a:latin typeface="Ginto"/>
              </a:rPr>
              <a:t> Predict healthcare expenses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Ginto"/>
              </a:rPr>
              <a:t>Dataset:</a:t>
            </a:r>
            <a:r>
              <a:rPr lang="en-US" sz="2800" b="0" i="0" dirty="0">
                <a:effectLst/>
                <a:latin typeface="Ginto"/>
              </a:rPr>
              <a:t> Sourced from Kaggle, including features like age, sex, BMI, children, smoking status, region, and charges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7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CF90-9BC3-CB00-DF24-570978EA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4CE2-821D-370E-E6D1-C92D24EF0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80" b="1" i="0" dirty="0">
                <a:effectLst/>
                <a:latin typeface="Ginto"/>
              </a:rPr>
              <a:t>Steps taken:</a:t>
            </a:r>
            <a:r>
              <a:rPr lang="en-US" sz="2680" b="0" i="0" dirty="0">
                <a:effectLst/>
                <a:latin typeface="Ginto"/>
              </a:rPr>
              <a:t> Cleaning data, checking for null values, one hot encoding, standard scaling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80" b="1" i="0" dirty="0">
                <a:effectLst/>
                <a:latin typeface="Ginto"/>
              </a:rPr>
              <a:t>Key takeaways:</a:t>
            </a:r>
            <a:r>
              <a:rPr lang="en-US" sz="2680" b="0" i="0" dirty="0">
                <a:effectLst/>
                <a:latin typeface="Ginto"/>
              </a:rPr>
              <a:t> Clean dataset ready for EDA and modeling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1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20A03-33CB-0F54-09C9-D1136104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Exploratory Data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09EFDD94-92D6-2A63-8486-966D253EE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9311" y="625683"/>
            <a:ext cx="6216957" cy="5455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442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62013B3-CE48-F898-E20B-66117B8A0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0" y="1137724"/>
            <a:ext cx="11644700" cy="4582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5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61DDB37-34B9-5917-96BE-9F312D19D4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1558" y="153307"/>
            <a:ext cx="9888884" cy="65513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698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7B65-8545-A20F-5547-E5ADB347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Selection &amp; Baseline Performance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80B81-113A-337C-7048-A994A934C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30" b="1" i="0" dirty="0">
                <a:effectLst/>
                <a:latin typeface="Ginto"/>
              </a:rPr>
              <a:t>Baseline Model:</a:t>
            </a:r>
            <a:r>
              <a:rPr lang="en-US" sz="2430" b="0" i="0" dirty="0">
                <a:effectLst/>
                <a:latin typeface="Ginto"/>
              </a:rPr>
              <a:t> Random Forest Regressor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30" b="1" i="0" dirty="0">
                <a:effectLst/>
                <a:latin typeface="Ginto"/>
              </a:rPr>
              <a:t>Details:</a:t>
            </a:r>
            <a:r>
              <a:rPr lang="en-US" sz="2430" b="0" i="0" dirty="0">
                <a:effectLst/>
                <a:latin typeface="Ginto"/>
              </a:rPr>
              <a:t> 80/20 split, 100 estimators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30" b="1" i="0" dirty="0">
                <a:effectLst/>
                <a:latin typeface="Ginto"/>
              </a:rPr>
              <a:t>Performance:</a:t>
            </a:r>
            <a:r>
              <a:rPr lang="en-US" sz="2430" b="0" i="0" dirty="0">
                <a:effectLst/>
                <a:latin typeface="Ginto"/>
              </a:rPr>
              <a:t> MAE of $2,934.18, R-squared of 0.80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30" b="1" i="0" dirty="0">
                <a:effectLst/>
                <a:latin typeface="Ginto"/>
              </a:rPr>
              <a:t>Neural Networks:</a:t>
            </a:r>
            <a:r>
              <a:rPr lang="en-US" sz="2430" b="0" i="0" dirty="0">
                <a:effectLst/>
                <a:latin typeface="Ginto"/>
              </a:rPr>
              <a:t> Three architectures tested with different node structures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30" b="1" i="0" dirty="0">
                <a:effectLst/>
                <a:latin typeface="Ginto"/>
              </a:rPr>
              <a:t>Common Setup:</a:t>
            </a:r>
            <a:r>
              <a:rPr lang="en-US" sz="2430" b="0" i="0" dirty="0">
                <a:effectLst/>
                <a:latin typeface="Ginto"/>
              </a:rPr>
              <a:t> Four dense layers, </a:t>
            </a:r>
            <a:r>
              <a:rPr lang="en-US" sz="2430" b="0" i="0" dirty="0" err="1">
                <a:effectLst/>
                <a:latin typeface="Ginto"/>
              </a:rPr>
              <a:t>ReLU</a:t>
            </a:r>
            <a:r>
              <a:rPr lang="en-US" sz="2430" b="0" i="0" dirty="0">
                <a:effectLst/>
                <a:latin typeface="Ginto"/>
              </a:rPr>
              <a:t> activation, Adam optimizer, MSE loss function, early stopping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1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DC92-F05E-9DA5-B1C4-4CA39AD3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8D09-DBC9-DA8D-52EA-7BDF0C3DB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Ginto"/>
              </a:rPr>
              <a:t>Neural Network Architectures:</a:t>
            </a:r>
            <a:endParaRPr lang="en-US" sz="2800" b="0" i="0" dirty="0">
              <a:effectLst/>
              <a:latin typeface="Ginto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Ginto"/>
              </a:rPr>
              <a:t>First NN:</a:t>
            </a:r>
            <a:r>
              <a:rPr lang="en-US" sz="2800" b="0" i="0" dirty="0">
                <a:effectLst/>
                <a:latin typeface="Ginto"/>
              </a:rPr>
              <a:t> 64, 32, 16 nodes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Ginto"/>
              </a:rPr>
              <a:t>Second NN:</a:t>
            </a:r>
            <a:r>
              <a:rPr lang="en-US" sz="2800" b="0" i="0" dirty="0">
                <a:effectLst/>
                <a:latin typeface="Ginto"/>
              </a:rPr>
              <a:t> 100, 50, 25 nodes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Ginto"/>
              </a:rPr>
              <a:t>Third NN:</a:t>
            </a:r>
            <a:r>
              <a:rPr lang="en-US" sz="2800" b="0" i="0" dirty="0">
                <a:effectLst/>
                <a:latin typeface="Ginto"/>
              </a:rPr>
              <a:t> 50, 100, 50 nodes (Best Performance)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Ginto"/>
              </a:rPr>
              <a:t>Performance:</a:t>
            </a:r>
            <a:r>
              <a:rPr lang="en-US" sz="2800" b="0" i="0" dirty="0">
                <a:effectLst/>
                <a:latin typeface="Ginto"/>
              </a:rPr>
              <a:t> MAE of $3,055.17, R-squared of 0.79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176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8E6E2"/>
      </a:lt2>
      <a:accent1>
        <a:srgbClr val="769CE6"/>
      </a:accent1>
      <a:accent2>
        <a:srgbClr val="36AFD7"/>
      </a:accent2>
      <a:accent3>
        <a:srgbClr val="4CB2A1"/>
      </a:accent3>
      <a:accent4>
        <a:srgbClr val="47B876"/>
      </a:accent4>
      <a:accent5>
        <a:srgbClr val="42BB42"/>
      </a:accent5>
      <a:accent6>
        <a:srgbClr val="74B346"/>
      </a:accent6>
      <a:hlink>
        <a:srgbClr val="94805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07CD31F611242BCE863787B644727" ma:contentTypeVersion="14" ma:contentTypeDescription="Create a new document." ma:contentTypeScope="" ma:versionID="a78a397a34d93764b0883bf48287facb">
  <xsd:schema xmlns:xsd="http://www.w3.org/2001/XMLSchema" xmlns:xs="http://www.w3.org/2001/XMLSchema" xmlns:p="http://schemas.microsoft.com/office/2006/metadata/properties" xmlns:ns3="ec2c2a87-9fb4-45af-a1b9-f40835259d25" xmlns:ns4="9d22e49d-6f60-4680-9a52-e1cccd7774c8" targetNamespace="http://schemas.microsoft.com/office/2006/metadata/properties" ma:root="true" ma:fieldsID="892eea61519822626ab1563062c39bb2" ns3:_="" ns4:_="">
    <xsd:import namespace="ec2c2a87-9fb4-45af-a1b9-f40835259d25"/>
    <xsd:import namespace="9d22e49d-6f60-4680-9a52-e1cccd7774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2c2a87-9fb4-45af-a1b9-f40835259d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2e49d-6f60-4680-9a52-e1cccd7774c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c2c2a87-9fb4-45af-a1b9-f40835259d25" xsi:nil="true"/>
  </documentManagement>
</p:properties>
</file>

<file path=customXml/itemProps1.xml><?xml version="1.0" encoding="utf-8"?>
<ds:datastoreItem xmlns:ds="http://schemas.openxmlformats.org/officeDocument/2006/customXml" ds:itemID="{80567206-59A9-493C-B33C-13DF03C59E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2c2a87-9fb4-45af-a1b9-f40835259d25"/>
    <ds:schemaRef ds:uri="9d22e49d-6f60-4680-9a52-e1cccd7774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350EFB-F2EF-4A01-B661-17AB389AFB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EC9299-A6CC-4614-83A7-F98698CEA294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9d22e49d-6f60-4680-9a52-e1cccd7774c8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c2c2a87-9fb4-45af-a1b9-f40835259d2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289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Ginto</vt:lpstr>
      <vt:lpstr>Neue Haas Grotesk Text Pro</vt:lpstr>
      <vt:lpstr>AccentBoxVTI</vt:lpstr>
      <vt:lpstr>Healthcare Cost Predictor</vt:lpstr>
      <vt:lpstr>Problem Statement &amp; Context</vt:lpstr>
      <vt:lpstr>Data Science Problem Formulation</vt:lpstr>
      <vt:lpstr>Data Wrangling</vt:lpstr>
      <vt:lpstr>Exploratory Data Analysis</vt:lpstr>
      <vt:lpstr>PowerPoint Presentation</vt:lpstr>
      <vt:lpstr>PowerPoint Presentation</vt:lpstr>
      <vt:lpstr>Modeling Selection &amp; Baseline Performance</vt:lpstr>
      <vt:lpstr>Neural Network Performance</vt:lpstr>
      <vt:lpstr>Best Model</vt:lpstr>
      <vt:lpstr>Insights</vt:lpstr>
      <vt:lpstr>Feature Importance</vt:lpstr>
      <vt:lpstr>Recommendations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Josiah Nissley</dc:creator>
  <cp:lastModifiedBy>Josiah Nissley</cp:lastModifiedBy>
  <cp:revision>2</cp:revision>
  <dcterms:created xsi:type="dcterms:W3CDTF">2024-10-25T18:19:05Z</dcterms:created>
  <dcterms:modified xsi:type="dcterms:W3CDTF">2024-10-25T19:05:52Z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0x010100C4507CD31F611242BCE863787B644727</vt:lpwstr>
  </property>
</Properties>
</file>