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4" d="100"/>
          <a:sy n="64" d="100"/>
        </p:scale>
        <p:origin x="909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5605-1D04-7C30-6510-B2E7D7FE4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EEE80-A51F-50AD-6308-47A1D8787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D22E-5C5F-F110-7619-081F6FBF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C551-AE8B-480D-BF89-0FC60E961D1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C4B25-2B0A-6B3B-765B-A6535EC1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61EB-F6AA-05AE-9D3C-BA3944EF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B7DC-CFC1-4C60-BC90-3CF6F9E7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A93B-DB06-A20B-C581-7CD8E5EF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A054F-4202-EE60-EFC2-16964E037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EA8C-0B73-AA1C-08AF-67BFB886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C551-AE8B-480D-BF89-0FC60E961D1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2E9D-6D3C-EA17-9D9E-AB1FCA72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F6512-3F25-0C74-6D09-A6ABE1BC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B7DC-CFC1-4C60-BC90-3CF6F9E7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1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95959-E82C-F745-97A6-2B20F06DD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36F98-71AB-B277-F360-24FB64BE5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77029-7635-D5F5-A789-EFBD658D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C551-AE8B-480D-BF89-0FC60E961D1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2034D-FC87-83DC-84B0-B3F5F7A2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EEA2D-72DF-4A3E-8321-A0F930D9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B7DC-CFC1-4C60-BC90-3CF6F9E7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E9E-5A28-E2DF-F74D-75BD68D4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34219-9FEC-1267-4ED1-EC433521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CE35-CB21-91AF-925C-E4ED220A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C551-AE8B-480D-BF89-0FC60E961D1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7CA5-C617-841D-32C6-FB82F700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85F8B-29A4-3E79-2E0F-470A2563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B7DC-CFC1-4C60-BC90-3CF6F9E7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9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6157-E2CD-51E6-127F-C59BD634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E2815-695C-2962-BACB-9CDA28702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AEEB-F004-9363-9202-C0776EAC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C551-AE8B-480D-BF89-0FC60E961D1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94922-E5BA-CC14-9E98-3F596C79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A3A7D-CFA5-3EA4-7210-D9E7CDB4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B7DC-CFC1-4C60-BC90-3CF6F9E7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8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8066-A226-FF23-190C-91E17523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C4360-4CB2-9CF2-FF4A-7E1802469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07CEE-03E1-F0E6-33A3-8D4F144E8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F353-9307-CBCF-7546-B4267246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C551-AE8B-480D-BF89-0FC60E961D1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A536D-C82E-E8B8-BF17-D141A1C2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E3087-627E-F7D0-9613-DDDF7BC6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B7DC-CFC1-4C60-BC90-3CF6F9E7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5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6C2B-6146-0D73-93E3-BF66116B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78102-FEF9-61A8-399D-0A308F3F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14F6B-0897-C240-A3BD-617D9B327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AA49A-973A-34C0-BB9B-94D008D3C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7E0E9-FD00-B8D6-C3BC-CC09C1A55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E3287-D69B-0669-A775-3306EA2F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C551-AE8B-480D-BF89-0FC60E961D1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05DFE-E4CA-DB77-C00A-2A981100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D9EC4-A66C-2275-52B3-17C72FE1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B7DC-CFC1-4C60-BC90-3CF6F9E7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D72A-A469-3F56-3B8F-AB5EBAF9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9EC57-A6D0-FC1E-7C2C-B69C3685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C551-AE8B-480D-BF89-0FC60E961D1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8A1E4-2A0B-2511-E908-8AF3924B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0B26C-0F15-B153-3D2B-CA982FCF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B7DC-CFC1-4C60-BC90-3CF6F9E7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8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6038F-DF78-E026-5D97-4918498D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C551-AE8B-480D-BF89-0FC60E961D1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EE4FC-D1DD-3DEC-8D66-9D61BE93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69062-DE7C-56E1-8107-04A78A92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B7DC-CFC1-4C60-BC90-3CF6F9E7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8B10-41DF-B033-8B28-8E773187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6BB81-3504-9D64-F133-45235F22C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F34F2-61C5-7A11-D7CB-E4B6A941B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45EB4-5D4B-E32D-0961-4B629572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C551-AE8B-480D-BF89-0FC60E961D1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1063E-14EF-B6DD-8FD9-417C00BF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7851E-192F-7AA3-985F-F004446E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B7DC-CFC1-4C60-BC90-3CF6F9E7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6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08B1-6D0B-5020-AC26-7BA22645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F741A-57BC-B44E-17C9-B1C5DA4A0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0E777-D07E-3C9C-9021-E7FA639D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7D0F7-2696-E0BD-73DB-2F92E4C5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C551-AE8B-480D-BF89-0FC60E961D1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04DF9-1EB9-476B-768B-5CBC9A53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FE653-2E9B-8516-6771-FB1FFBF4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B7DC-CFC1-4C60-BC90-3CF6F9E7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C139D-6335-560B-095B-6B17CDF8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C645F-0614-2B55-1976-D2BC9206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CF827-A676-567B-BF21-C2B442DCE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DC551-AE8B-480D-BF89-0FC60E961D1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01F71-2A84-7502-D9FD-1935BDA22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1D5E0-8CF1-F985-47D1-D6440F51F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4B7DC-CFC1-4C60-BC90-3CF6F9E7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4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BB401-7959-2062-B2C1-E9B3FC6D3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841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BDF09-2A32-83AB-C5D8-F1222447A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DD455-162E-581B-A0D7-6B2DD644E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Ticket Price Evaluation &amp; Feature Insights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14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4A7ED-C21A-0773-640B-C5120BA1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9064-C068-7318-3E86-512F90E0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Context: </a:t>
            </a:r>
          </a:p>
          <a:p>
            <a:pPr lvl="1"/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 Mountain Resort is a premium ski resort located in Montana USA which sees around 350,000 visitors annually. </a:t>
            </a:r>
          </a:p>
          <a:p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</a:t>
            </a:r>
          </a:p>
          <a:p>
            <a:pPr lvl="1"/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 Mountain Resort is struggling to identify how to correctly price their tickets and what, if any, steps they can take to boost revenue</a:t>
            </a:r>
          </a:p>
          <a:p>
            <a:pPr marL="457200" lvl="1" indent="0">
              <a:buNone/>
            </a:pP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Panoramic view of snowy mountains">
            <a:extLst>
              <a:ext uri="{FF2B5EF4-FFF2-40B4-BE49-F238E27FC236}">
                <a16:creationId xmlns:a16="http://schemas.microsoft.com/office/drawing/2014/main" id="{44BC9B88-6442-49E4-49DD-C449CD0FA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0" r="2738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4DC63C-0548-3AEB-0B88-78C332CA751F}"/>
              </a:ext>
            </a:extLst>
          </p:cNvPr>
          <p:cNvSpPr txBox="1"/>
          <p:nvPr/>
        </p:nvSpPr>
        <p:spPr>
          <a:xfrm>
            <a:off x="7448550" y="698500"/>
            <a:ext cx="39052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Therefore: </a:t>
            </a:r>
            <a:r>
              <a:rPr lang="en-US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investments and/or price adjustments, if any, can Big Mountain Resort take to maximize its revenue from ticket sales?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7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A107-AC5E-8BC2-66FB-B17D5162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&amp;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6133-3698-67F1-31B7-9A5B2AA81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Ticket Price: $81</a:t>
            </a:r>
          </a:p>
          <a:p>
            <a:r>
              <a:rPr lang="en-US" dirty="0"/>
              <a:t>Recommended Ticket Price: $86+</a:t>
            </a:r>
          </a:p>
          <a:p>
            <a:pPr lvl="1"/>
            <a:r>
              <a:rPr lang="en-US" dirty="0"/>
              <a:t>Potential Revenue Increase: 3.5 million dollars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______________________________________________________________</a:t>
            </a:r>
          </a:p>
          <a:p>
            <a:pPr marL="0" indent="0">
              <a:buNone/>
            </a:pPr>
            <a:r>
              <a:rPr lang="en-US" dirty="0"/>
              <a:t>Additional investments and/or cuts to consider based on future pricing information: </a:t>
            </a:r>
          </a:p>
          <a:p>
            <a:pPr lvl="1"/>
            <a:r>
              <a:rPr lang="en-US" dirty="0"/>
              <a:t>Reduce up to five ski runs</a:t>
            </a:r>
          </a:p>
          <a:p>
            <a:pPr marL="457200" lvl="1" indent="0">
              <a:buNone/>
            </a:pPr>
            <a:r>
              <a:rPr lang="en-US" dirty="0"/>
              <a:t>or…</a:t>
            </a:r>
          </a:p>
          <a:p>
            <a:pPr lvl="1"/>
            <a:r>
              <a:rPr lang="en-US" dirty="0"/>
              <a:t>Increase vertical drop</a:t>
            </a:r>
          </a:p>
          <a:p>
            <a:pPr lvl="1"/>
            <a:r>
              <a:rPr lang="en-US" dirty="0"/>
              <a:t>Install additional ski runs &amp; chair lifts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BB6E-F934-256F-9740-70CB0327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22B2D-787B-13F1-0AE9-3320E17C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Modeled Ticket Price Prediction for Big Mountain Resort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u="sng" dirty="0"/>
              <a:t>Expected</a:t>
            </a:r>
            <a:r>
              <a:rPr lang="en-US" dirty="0"/>
              <a:t> Ticket Price: $95.87 </a:t>
            </a:r>
            <a:r>
              <a:rPr lang="en-US" sz="1400" dirty="0"/>
              <a:t>+/- $10.39</a:t>
            </a:r>
          </a:p>
          <a:p>
            <a:pPr marL="457200" lvl="1" indent="0">
              <a:buNone/>
            </a:pPr>
            <a:r>
              <a:rPr lang="en-US" u="sng" dirty="0"/>
              <a:t>Actual</a:t>
            </a:r>
            <a:r>
              <a:rPr lang="en-US" dirty="0"/>
              <a:t> Ticket Price: $81.00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Range of ticket pricing undervaluation: $4.48 – $25.26</a:t>
            </a:r>
          </a:p>
        </p:txBody>
      </p:sp>
    </p:spTree>
    <p:extLst>
      <p:ext uri="{BB962C8B-B14F-4D97-AF65-F5344CB8AC3E}">
        <p14:creationId xmlns:p14="http://schemas.microsoft.com/office/powerpoint/2010/main" val="216172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E4C8E-5277-06E1-2E5A-70311DD15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11E4-4A75-8DC9-84AC-CA73D600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DEF7-DFDB-B0BD-2FE8-CD007897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 1 –  </a:t>
            </a:r>
            <a:r>
              <a:rPr lang="en-US" u="sng" dirty="0"/>
              <a:t>Cut Expenses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Reduce ski runs &amp; only </a:t>
            </a:r>
          </a:p>
          <a:p>
            <a:pPr marL="0" indent="0">
              <a:buNone/>
            </a:pPr>
            <a:r>
              <a:rPr lang="en-US" dirty="0"/>
              <a:t>   marginally reduce ticket </a:t>
            </a:r>
          </a:p>
          <a:p>
            <a:pPr marL="0" indent="0">
              <a:buNone/>
            </a:pPr>
            <a:r>
              <a:rPr lang="en-US" dirty="0"/>
              <a:t>   value</a:t>
            </a:r>
          </a:p>
          <a:p>
            <a:r>
              <a:rPr lang="en-US" dirty="0"/>
              <a:t>E.g. cutting 5 ski runs reduces </a:t>
            </a:r>
          </a:p>
          <a:p>
            <a:pPr marL="0" indent="0">
              <a:buNone/>
            </a:pPr>
            <a:r>
              <a:rPr lang="en-US" dirty="0"/>
              <a:t>   ticket value by ~$0.65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A5423-099C-1431-3EBD-FF9B5D71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690688"/>
            <a:ext cx="4663320" cy="484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1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E022-FD90-355F-BD5D-77D3C4211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A7B4-8395-7675-EB5D-65215006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4965-3731-1013-C306-90B6CE5B2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 2 –  </a:t>
            </a:r>
            <a:r>
              <a:rPr lang="en-US" u="sng" dirty="0"/>
              <a:t>Pursue Investments</a:t>
            </a:r>
            <a:endParaRPr lang="en-US" u="sng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the following </a:t>
            </a:r>
          </a:p>
          <a:p>
            <a:pPr lvl="2"/>
            <a:endParaRPr lang="en-US" dirty="0"/>
          </a:p>
          <a:p>
            <a:pPr lvl="4"/>
            <a:r>
              <a:rPr lang="en-US" dirty="0"/>
              <a:t>Increase vertical drop by 150ft</a:t>
            </a:r>
          </a:p>
          <a:p>
            <a:pPr lvl="4"/>
            <a:r>
              <a:rPr lang="en-US" dirty="0"/>
              <a:t>Install additional chair lift</a:t>
            </a:r>
          </a:p>
          <a:p>
            <a:pPr lvl="4"/>
            <a:r>
              <a:rPr lang="en-US" dirty="0"/>
              <a:t>Add a single ski run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3657600" lvl="8" indent="0">
              <a:buNone/>
            </a:pPr>
            <a:r>
              <a:rPr lang="en-US" sz="2400" u="sng" dirty="0"/>
              <a:t>Increase ticket value by $2 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84FEDF-1F12-7E8C-FBE9-9430B104C021}"/>
              </a:ext>
            </a:extLst>
          </p:cNvPr>
          <p:cNvCxnSpPr>
            <a:cxnSpLocks/>
          </p:cNvCxnSpPr>
          <p:nvPr/>
        </p:nvCxnSpPr>
        <p:spPr>
          <a:xfrm>
            <a:off x="3479800" y="3092450"/>
            <a:ext cx="317500" cy="49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B09181-9AB4-7957-2B71-547ED9409720}"/>
              </a:ext>
            </a:extLst>
          </p:cNvPr>
          <p:cNvCxnSpPr>
            <a:cxnSpLocks/>
          </p:cNvCxnSpPr>
          <p:nvPr/>
        </p:nvCxnSpPr>
        <p:spPr>
          <a:xfrm>
            <a:off x="5105400" y="4343400"/>
            <a:ext cx="317500" cy="49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9A0CAF-5728-4992-7D46-2EB6058B10DB}"/>
              </a:ext>
            </a:extLst>
          </p:cNvPr>
          <p:cNvCxnSpPr>
            <a:cxnSpLocks/>
          </p:cNvCxnSpPr>
          <p:nvPr/>
        </p:nvCxnSpPr>
        <p:spPr>
          <a:xfrm flipV="1">
            <a:off x="7404100" y="4495800"/>
            <a:ext cx="355600" cy="469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5211D7-1927-F31C-574A-01E04AD1505B}"/>
              </a:ext>
            </a:extLst>
          </p:cNvPr>
          <p:cNvSpPr txBox="1"/>
          <p:nvPr/>
        </p:nvSpPr>
        <p:spPr>
          <a:xfrm>
            <a:off x="7143750" y="3587750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See annual revenue </a:t>
            </a:r>
          </a:p>
          <a:p>
            <a:r>
              <a:rPr lang="en-US" sz="2000" dirty="0"/>
              <a:t>go up by ~1.4 million</a:t>
            </a:r>
          </a:p>
        </p:txBody>
      </p:sp>
    </p:spTree>
    <p:extLst>
      <p:ext uri="{BB962C8B-B14F-4D97-AF65-F5344CB8AC3E}">
        <p14:creationId xmlns:p14="http://schemas.microsoft.com/office/powerpoint/2010/main" val="62753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02BAB-4752-A3E8-42A9-F74FA518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8" t="9091" r="3528" b="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0A7BD-F6F5-F9DD-CF63-DC117E73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Summary &amp; 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4400-7F8A-42F4-4AF6-6C7A0C11E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/>
              <a:t>Question: How can Big Mountain Resort maximize revenue?</a:t>
            </a:r>
          </a:p>
          <a:p>
            <a:pPr marL="0" indent="0">
              <a:buNone/>
            </a:pPr>
            <a:r>
              <a:rPr lang="en-US" sz="1400"/>
              <a:t>Answer: Increase ticket price by $5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Recommendations for future investments and/or cuts</a:t>
            </a:r>
          </a:p>
          <a:p>
            <a:r>
              <a:rPr lang="en-US" sz="1400"/>
              <a:t>Gather maintenance expenditure for ski runs</a:t>
            </a:r>
          </a:p>
          <a:p>
            <a:r>
              <a:rPr lang="en-US" sz="1400"/>
              <a:t>Get a quote on how much it would cost to increase vertical drop</a:t>
            </a:r>
          </a:p>
          <a:p>
            <a:r>
              <a:rPr lang="en-US" sz="1400"/>
              <a:t>Use that information to evaluate if Scenario 1 or 2 boosts profits</a:t>
            </a:r>
          </a:p>
        </p:txBody>
      </p:sp>
    </p:spTree>
    <p:extLst>
      <p:ext uri="{BB962C8B-B14F-4D97-AF65-F5344CB8AC3E}">
        <p14:creationId xmlns:p14="http://schemas.microsoft.com/office/powerpoint/2010/main" val="135009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317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Big Mountain Resort</vt:lpstr>
      <vt:lpstr>Problem Identification</vt:lpstr>
      <vt:lpstr>Recommendation &amp; Key Findings</vt:lpstr>
      <vt:lpstr>Modeling Results &amp; Analysis</vt:lpstr>
      <vt:lpstr>Modeling Results &amp; Analysis</vt:lpstr>
      <vt:lpstr>Modeling Results &amp; Analysis</vt:lpstr>
      <vt:lpstr>Summary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Josiah Nissley</dc:creator>
  <cp:lastModifiedBy>Josiah Nissley</cp:lastModifiedBy>
  <cp:revision>2</cp:revision>
  <dcterms:created xsi:type="dcterms:W3CDTF">2024-03-08T02:54:15Z</dcterms:created>
  <dcterms:modified xsi:type="dcterms:W3CDTF">2024-03-08T03:54:10Z</dcterms:modified>
</cp:coreProperties>
</file>