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a:t>
            </a:r>
            <a:r>
              <a:rPr lang="en"/>
              <a:t>everyone, and welcome to our app demonstration.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application is called offline patient uploading software, or OPUS for short. OPUS was produced at the request of Earth Mission Asia, an organization that trains and supports doctors working in the remote regions of Myanmar.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c0b469d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c0b469d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user tests, many users had some suggestions for some minor </a:t>
            </a:r>
            <a:r>
              <a:rPr lang="en"/>
              <a:t>formatting</a:t>
            </a:r>
            <a:r>
              <a:rPr lang="en"/>
              <a:t> adjustments such as spacing, color, or size of buttons. However, the one thing that almost every single user mentioned was a desire for a more user-friendly date entry. This was something we hadn’t really considered ourselves, but due to all of the user comments, we decided to implement it.</a:t>
            </a:r>
            <a:endParaRPr/>
          </a:p>
          <a:p>
            <a:pPr indent="0" lvl="0" marL="0" rtl="0" algn="l">
              <a:spcBef>
                <a:spcPts val="0"/>
              </a:spcBef>
              <a:spcAft>
                <a:spcPts val="0"/>
              </a:spcAft>
              <a:buNone/>
            </a:pPr>
            <a:r>
              <a:rPr lang="en"/>
              <a:t>Overall, most users were able to perform every task with no help and commented that our app was very simple, straightforward, and easy to use.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1d11d8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71d11d8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guessing game:  Can anyone tell me where </a:t>
            </a:r>
            <a:r>
              <a:rPr lang="en"/>
              <a:t>Myanmar</a:t>
            </a:r>
            <a:r>
              <a:rPr lang="en"/>
              <a:t> is?  Any Guesses?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c0b469d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c0b469d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Myanmar is South of China, and East of India, bordering Thailand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Myanmar has complicated political, ethnical, and economic issues that have led to certain ethnic groups being marginalized.  Specifically, the Karen ethnic group who live along the </a:t>
            </a:r>
            <a:r>
              <a:rPr lang="en"/>
              <a:t>border</a:t>
            </a:r>
            <a:r>
              <a:rPr lang="en"/>
              <a:t> between Myanmar and Thailand, have been marginalized and as a result do not have the money or resources to have adequate medical care in many regions.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71d11d8f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71d11d8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where Earth Mission Asia comes in.  Earth Mission Asia is an organization that trains Karen students, who generally have a much harder time getting into higher education due to their often lacking schooling and racism in the country against the Karen in general.  These Karen students are trained as doctors or engineers, and encouraged to work in or around Earth Mission clinics in this border region.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2020, over 30 Karen students worked with Earth Mission Asia’s medical and Engineering programs to care for over 12 thousand patients.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part of the administrative side of this programs involves recording a storing records of patients and their visits.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1d11d8f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1d11d8f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 has an online patient uploading software website that allows them to record patient information called patient ware.  However, this software is only accessible when connected to cellular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increasingly a problem as EMA expands and establishes clinics further away from cities.  This is where our app is needed.  Our app, OPUS, has the same functionality as patient-ware, but with the additional feature of being useable offline, and thus useable in these remote regions.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c0b469d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c0b469d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Login right away - first wrong password</a:t>
            </a:r>
            <a:endParaRPr/>
          </a:p>
          <a:p>
            <a:pPr indent="0" lvl="0" marL="0" rtl="0" algn="l">
              <a:spcBef>
                <a:spcPts val="0"/>
              </a:spcBef>
              <a:spcAft>
                <a:spcPts val="0"/>
              </a:spcAft>
              <a:buNone/>
            </a:pPr>
            <a:r>
              <a:rPr lang="en"/>
              <a:t>-Sync patients</a:t>
            </a:r>
            <a:endParaRPr/>
          </a:p>
          <a:p>
            <a:pPr indent="0" lvl="0" marL="0" rtl="0" algn="l">
              <a:spcBef>
                <a:spcPts val="0"/>
              </a:spcBef>
              <a:spcAft>
                <a:spcPts val="0"/>
              </a:spcAft>
              <a:buNone/>
            </a:pPr>
            <a:r>
              <a:rPr lang="en"/>
              <a:t>-View a profile</a:t>
            </a:r>
            <a:endParaRPr/>
          </a:p>
          <a:p>
            <a:pPr indent="0" lvl="0" marL="0" rtl="0" algn="l">
              <a:spcBef>
                <a:spcPts val="0"/>
              </a:spcBef>
              <a:spcAft>
                <a:spcPts val="0"/>
              </a:spcAft>
              <a:buNone/>
            </a:pPr>
            <a:r>
              <a:rPr lang="en"/>
              <a:t>-View a visit</a:t>
            </a:r>
            <a:endParaRPr/>
          </a:p>
          <a:p>
            <a:pPr indent="0" lvl="0" marL="0" rtl="0" algn="l">
              <a:spcBef>
                <a:spcPts val="0"/>
              </a:spcBef>
              <a:spcAft>
                <a:spcPts val="0"/>
              </a:spcAft>
              <a:buNone/>
            </a:pPr>
            <a:r>
              <a:rPr lang="en"/>
              <a:t>-Add patient</a:t>
            </a:r>
            <a:endParaRPr/>
          </a:p>
          <a:p>
            <a:pPr indent="0" lvl="0" marL="0" rtl="0" algn="l">
              <a:spcBef>
                <a:spcPts val="0"/>
              </a:spcBef>
              <a:spcAft>
                <a:spcPts val="0"/>
              </a:spcAft>
              <a:buNone/>
            </a:pPr>
            <a:r>
              <a:rPr lang="en"/>
              <a:t>-Add a visit to created patient</a:t>
            </a:r>
            <a:endParaRPr/>
          </a:p>
          <a:p>
            <a:pPr indent="0" lvl="0" marL="0" rtl="0" algn="l">
              <a:spcBef>
                <a:spcPts val="0"/>
              </a:spcBef>
              <a:spcAft>
                <a:spcPts val="0"/>
              </a:spcAft>
              <a:buNone/>
            </a:pPr>
            <a:r>
              <a:rPr lang="en"/>
              <a:t>-Edit then delete created visit</a:t>
            </a:r>
            <a:endParaRPr/>
          </a:p>
          <a:p>
            <a:pPr indent="0" lvl="0" marL="0" rtl="0" algn="l">
              <a:spcBef>
                <a:spcPts val="0"/>
              </a:spcBef>
              <a:spcAft>
                <a:spcPts val="0"/>
              </a:spcAft>
              <a:buNone/>
            </a:pPr>
            <a:r>
              <a:rPr lang="en"/>
              <a:t>-Search</a:t>
            </a:r>
            <a:endParaRPr/>
          </a:p>
          <a:p>
            <a:pPr indent="0" lvl="0" marL="0" rtl="0" algn="l">
              <a:spcBef>
                <a:spcPts val="0"/>
              </a:spcBef>
              <a:spcAft>
                <a:spcPts val="0"/>
              </a:spcAft>
              <a:buNone/>
            </a:pPr>
            <a:r>
              <a:rPr lang="en"/>
              <a:t>-About Page</a:t>
            </a:r>
            <a:endParaRPr/>
          </a:p>
          <a:p>
            <a:pPr indent="0" lvl="0" marL="0" rtl="0" algn="l">
              <a:spcBef>
                <a:spcPts val="0"/>
              </a:spcBef>
              <a:spcAft>
                <a:spcPts val="0"/>
              </a:spcAft>
              <a:buNone/>
            </a:pPr>
            <a:r>
              <a:rPr lang="en"/>
              <a:t>-Help Page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During our user tests, many users had some suggestions for some minor formatting adjustments such as spacing, color, or size of buttons. However, the one thing that almost every single user mentioned was a desire for a more user-friendly date entry. This was something we hadn’t really considered ourselves, but due to all of the user comments, we decided to implement it.</a:t>
            </a:r>
            <a:endParaRPr>
              <a:solidFill>
                <a:schemeClr val="dk1"/>
              </a:solidFill>
            </a:endParaRPr>
          </a:p>
          <a:p>
            <a:pPr indent="0" lvl="0" marL="0" rtl="0" algn="l">
              <a:spcBef>
                <a:spcPts val="0"/>
              </a:spcBef>
              <a:spcAft>
                <a:spcPts val="0"/>
              </a:spcAft>
              <a:buNone/>
            </a:pPr>
            <a:r>
              <a:rPr lang="en">
                <a:solidFill>
                  <a:schemeClr val="dk1"/>
                </a:solidFill>
              </a:rPr>
              <a:t>Overall, most users were able to perform every task with no help and commented that our app was very simple, straightforward, and easy to use.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System overview.</a:t>
            </a:r>
            <a:endParaRPr>
              <a:solidFill>
                <a:schemeClr val="dk1"/>
              </a:solidFill>
            </a:endParaRPr>
          </a:p>
          <a:p>
            <a:pPr indent="0" lvl="0" marL="0" rtl="0" algn="l">
              <a:spcBef>
                <a:spcPts val="0"/>
              </a:spcBef>
              <a:spcAft>
                <a:spcPts val="0"/>
              </a:spcAft>
              <a:buNone/>
            </a:pPr>
            <a:r>
              <a:rPr lang="en">
                <a:solidFill>
                  <a:schemeClr val="dk1"/>
                </a:solidFill>
              </a:rPr>
              <a:t>-patients are in a list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-each patient has a list of visits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c0b469d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c0b469d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explanation of deployment diagram.  Start with database (what service we are using), to the server, to the app.  Explain what the database is being used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a:t>
            </a:r>
            <a:r>
              <a:rPr lang="en"/>
              <a:t>restful-ness data protection from design of server-client</a:t>
            </a:r>
            <a:endParaRPr/>
          </a:p>
          <a:p>
            <a:pPr indent="0" lvl="0" marL="0" rtl="0" algn="l">
              <a:spcBef>
                <a:spcPts val="0"/>
              </a:spcBef>
              <a:spcAft>
                <a:spcPts val="0"/>
              </a:spcAft>
              <a:buNone/>
            </a:pPr>
            <a:r>
              <a:rPr lang="en"/>
              <a:t>Kieth: dont have android written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c0b469d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c0b469d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304800" lvl="0" marL="457200" rtl="0" algn="l">
              <a:lnSpc>
                <a:spcPct val="115000"/>
              </a:lnSpc>
              <a:spcBef>
                <a:spcPts val="12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Functionality</a:t>
            </a:r>
            <a:endParaRPr sz="1200">
              <a:solidFill>
                <a:schemeClr val="dk1"/>
              </a:solidFill>
              <a:latin typeface="Average"/>
              <a:ea typeface="Average"/>
              <a:cs typeface="Average"/>
              <a:sym typeface="Average"/>
            </a:endParaRPr>
          </a:p>
          <a:p>
            <a:pPr indent="-304800" lvl="1" marL="9144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Capable of performing most important tasks offline (adding patients, adding/editing visit information)</a:t>
            </a:r>
            <a:endParaRPr sz="1200">
              <a:solidFill>
                <a:schemeClr val="dk1"/>
              </a:solidFill>
              <a:latin typeface="Average"/>
              <a:ea typeface="Average"/>
              <a:cs typeface="Average"/>
              <a:sym typeface="Average"/>
            </a:endParaRPr>
          </a:p>
          <a:p>
            <a:pPr indent="-304800" lvl="1" marL="9144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Capable of interacting with a data server (uploads and downloads patient data)</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Future Prospects</a:t>
            </a:r>
            <a:endParaRPr sz="1200">
              <a:solidFill>
                <a:schemeClr val="dk1"/>
              </a:solidFill>
              <a:latin typeface="Average"/>
              <a:ea typeface="Average"/>
              <a:cs typeface="Average"/>
              <a:sym typeface="Average"/>
            </a:endParaRPr>
          </a:p>
          <a:p>
            <a:pPr indent="-304800" lvl="1" marL="9144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Could be used by EMA in Myanmar if further developed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Implications</a:t>
            </a:r>
            <a:endParaRPr sz="1200">
              <a:solidFill>
                <a:schemeClr val="dk1"/>
              </a:solidFill>
              <a:latin typeface="Average"/>
              <a:ea typeface="Average"/>
              <a:cs typeface="Average"/>
              <a:sym typeface="Average"/>
            </a:endParaRPr>
          </a:p>
          <a:p>
            <a:pPr indent="-304800" lvl="1" marL="9144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Could improve healthcare in Myanmar jungles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c0b469d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c0b469d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OPUS</a:t>
            </a:r>
            <a:endParaRPr/>
          </a:p>
        </p:txBody>
      </p:sp>
      <p:sp>
        <p:nvSpPr>
          <p:cNvPr id="60" name="Google Shape;60;p13"/>
          <p:cNvSpPr txBox="1"/>
          <p:nvPr>
            <p:ph idx="1" type="subTitle"/>
          </p:nvPr>
        </p:nvSpPr>
        <p:spPr>
          <a:xfrm>
            <a:off x="671250" y="39184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Adam Brink, Owen Pruim, Josiah Ryan, Fitsum Maru</a:t>
            </a:r>
            <a:endParaRPr/>
          </a:p>
        </p:txBody>
      </p:sp>
      <p:pic>
        <p:nvPicPr>
          <p:cNvPr id="61" name="Google Shape;61;p13"/>
          <p:cNvPicPr preferRelativeResize="0"/>
          <p:nvPr/>
        </p:nvPicPr>
        <p:blipFill>
          <a:blip r:embed="rId3">
            <a:alphaModFix/>
          </a:blip>
          <a:stretch>
            <a:fillRect/>
          </a:stretch>
        </p:blipFill>
        <p:spPr>
          <a:xfrm>
            <a:off x="671250" y="760800"/>
            <a:ext cx="1820300" cy="1810950"/>
          </a:xfrm>
          <a:prstGeom prst="rect">
            <a:avLst/>
          </a:prstGeom>
          <a:noFill/>
          <a:ln>
            <a:noFill/>
          </a:ln>
        </p:spPr>
      </p:pic>
      <p:sp>
        <p:nvSpPr>
          <p:cNvPr id="62" name="Google Shape;62;p13"/>
          <p:cNvSpPr txBox="1"/>
          <p:nvPr/>
        </p:nvSpPr>
        <p:spPr>
          <a:xfrm>
            <a:off x="1921050" y="3204088"/>
            <a:ext cx="5301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2"/>
                </a:solidFill>
                <a:latin typeface="Average"/>
                <a:ea typeface="Average"/>
                <a:cs typeface="Average"/>
                <a:sym typeface="Average"/>
              </a:rPr>
              <a:t>Offline Patient Uploading Software</a:t>
            </a:r>
            <a:endParaRPr sz="1700">
              <a:solidFill>
                <a:schemeClr val="lt2"/>
              </a:solidFill>
              <a:latin typeface="Average"/>
              <a:ea typeface="Average"/>
              <a:cs typeface="Average"/>
              <a:sym typeface="Average"/>
            </a:endParaRPr>
          </a:p>
        </p:txBody>
      </p:sp>
      <p:pic>
        <p:nvPicPr>
          <p:cNvPr id="63" name="Google Shape;63;p13"/>
          <p:cNvPicPr preferRelativeResize="0"/>
          <p:nvPr/>
        </p:nvPicPr>
        <p:blipFill>
          <a:blip r:embed="rId4">
            <a:alphaModFix/>
          </a:blip>
          <a:stretch>
            <a:fillRect/>
          </a:stretch>
        </p:blipFill>
        <p:spPr>
          <a:xfrm>
            <a:off x="6928050" y="128875"/>
            <a:ext cx="1765750" cy="34539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Usability Testing</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Minor formatting adjustments</a:t>
            </a:r>
            <a:endParaRPr/>
          </a:p>
          <a:p>
            <a:pPr indent="-342900" lvl="0" marL="457200" rtl="0" algn="l">
              <a:spcBef>
                <a:spcPts val="0"/>
              </a:spcBef>
              <a:spcAft>
                <a:spcPts val="0"/>
              </a:spcAft>
              <a:buSzPts val="1800"/>
              <a:buChar char="●"/>
            </a:pPr>
            <a:r>
              <a:rPr lang="en"/>
              <a:t>Request for more user-friendly date </a:t>
            </a:r>
            <a:r>
              <a:rPr lang="en"/>
              <a:t>entry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n"/>
              <a:t>Overall, users found the app very easy and</a:t>
            </a:r>
            <a:endParaRPr/>
          </a:p>
          <a:p>
            <a:pPr indent="0" lvl="0" marL="0" rtl="0" algn="l">
              <a:lnSpc>
                <a:spcPct val="100000"/>
              </a:lnSpc>
              <a:spcBef>
                <a:spcPts val="0"/>
              </a:spcBef>
              <a:spcAft>
                <a:spcPts val="0"/>
              </a:spcAft>
              <a:buNone/>
            </a:pPr>
            <a:r>
              <a:rPr lang="en"/>
              <a:t>straightforward to use  </a:t>
            </a:r>
            <a:endParaRPr/>
          </a:p>
        </p:txBody>
      </p:sp>
      <p:pic>
        <p:nvPicPr>
          <p:cNvPr id="129" name="Google Shape;129;p22"/>
          <p:cNvPicPr preferRelativeResize="0"/>
          <p:nvPr/>
        </p:nvPicPr>
        <p:blipFill>
          <a:blip r:embed="rId3">
            <a:alphaModFix/>
          </a:blip>
          <a:stretch>
            <a:fillRect/>
          </a:stretch>
        </p:blipFill>
        <p:spPr>
          <a:xfrm>
            <a:off x="5327777" y="1364863"/>
            <a:ext cx="1830050" cy="299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1066800" y="14288"/>
            <a:ext cx="7010400" cy="511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5089925" y="501038"/>
            <a:ext cx="2804100" cy="19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-30+ Karen Students</a:t>
            </a:r>
            <a:endParaRPr>
              <a:solidFill>
                <a:schemeClr val="dk1"/>
              </a:solidFill>
            </a:endParaRPr>
          </a:p>
          <a:p>
            <a:pPr indent="0" lvl="0" marL="0" rtl="0" algn="l">
              <a:spcBef>
                <a:spcPts val="1200"/>
              </a:spcBef>
              <a:spcAft>
                <a:spcPts val="1200"/>
              </a:spcAft>
              <a:buNone/>
            </a:pPr>
            <a:r>
              <a:rPr lang="en">
                <a:solidFill>
                  <a:schemeClr val="dk1"/>
                </a:solidFill>
              </a:rPr>
              <a:t>-12,000+ patients treated</a:t>
            </a:r>
            <a:endParaRPr>
              <a:solidFill>
                <a:schemeClr val="dk1"/>
              </a:solidFill>
            </a:endParaRPr>
          </a:p>
        </p:txBody>
      </p:sp>
      <p:pic>
        <p:nvPicPr>
          <p:cNvPr id="84" name="Google Shape;84;p16"/>
          <p:cNvPicPr preferRelativeResize="0"/>
          <p:nvPr/>
        </p:nvPicPr>
        <p:blipFill>
          <a:blip r:embed="rId3">
            <a:alphaModFix/>
          </a:blip>
          <a:stretch>
            <a:fillRect/>
          </a:stretch>
        </p:blipFill>
        <p:spPr>
          <a:xfrm>
            <a:off x="3697950" y="1830175"/>
            <a:ext cx="5446050" cy="3313325"/>
          </a:xfrm>
          <a:prstGeom prst="rect">
            <a:avLst/>
          </a:prstGeom>
          <a:noFill/>
          <a:ln>
            <a:noFill/>
          </a:ln>
        </p:spPr>
      </p:pic>
      <p:pic>
        <p:nvPicPr>
          <p:cNvPr id="85" name="Google Shape;85;p16"/>
          <p:cNvPicPr preferRelativeResize="0"/>
          <p:nvPr/>
        </p:nvPicPr>
        <p:blipFill>
          <a:blip r:embed="rId4">
            <a:alphaModFix/>
          </a:blip>
          <a:stretch>
            <a:fillRect/>
          </a:stretch>
        </p:blipFill>
        <p:spPr>
          <a:xfrm>
            <a:off x="0" y="0"/>
            <a:ext cx="3596213" cy="2397476"/>
          </a:xfrm>
          <a:prstGeom prst="rect">
            <a:avLst/>
          </a:prstGeom>
          <a:noFill/>
          <a:ln>
            <a:noFill/>
          </a:ln>
        </p:spPr>
      </p:pic>
      <p:pic>
        <p:nvPicPr>
          <p:cNvPr id="86" name="Google Shape;86;p16"/>
          <p:cNvPicPr preferRelativeResize="0"/>
          <p:nvPr/>
        </p:nvPicPr>
        <p:blipFill>
          <a:blip r:embed="rId5">
            <a:alphaModFix/>
          </a:blip>
          <a:stretch>
            <a:fillRect/>
          </a:stretch>
        </p:blipFill>
        <p:spPr>
          <a:xfrm>
            <a:off x="425104" y="2397479"/>
            <a:ext cx="2746025" cy="274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718588" y="0"/>
            <a:ext cx="7706816" cy="5143501"/>
          </a:xfrm>
          <a:prstGeom prst="rect">
            <a:avLst/>
          </a:prstGeom>
          <a:noFill/>
          <a:ln>
            <a:noFill/>
          </a:ln>
        </p:spPr>
      </p:pic>
      <p:pic>
        <p:nvPicPr>
          <p:cNvPr id="94" name="Google Shape;94;p17"/>
          <p:cNvPicPr preferRelativeResize="0"/>
          <p:nvPr/>
        </p:nvPicPr>
        <p:blipFill>
          <a:blip r:embed="rId4">
            <a:alphaModFix/>
          </a:blip>
          <a:stretch>
            <a:fillRect/>
          </a:stretch>
        </p:blipFill>
        <p:spPr>
          <a:xfrm>
            <a:off x="3261010" y="0"/>
            <a:ext cx="262198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2866875" y="1925620"/>
            <a:ext cx="3410249" cy="129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r>
              <a:rPr lang="en"/>
              <a:t> Diagram</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282952" y="0"/>
            <a:ext cx="8578099" cy="5143499"/>
          </a:xfrm>
          <a:prstGeom prst="rect">
            <a:avLst/>
          </a:prstGeom>
          <a:noFill/>
          <a:ln>
            <a:noFill/>
          </a:ln>
        </p:spPr>
      </p:pic>
      <p:sp>
        <p:nvSpPr>
          <p:cNvPr id="109" name="Google Shape;109;p19"/>
          <p:cNvSpPr/>
          <p:nvPr/>
        </p:nvSpPr>
        <p:spPr>
          <a:xfrm>
            <a:off x="1794425" y="735975"/>
            <a:ext cx="496200" cy="140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and Future Work</a:t>
            </a:r>
            <a:endParaRPr/>
          </a:p>
        </p:txBody>
      </p:sp>
      <p:sp>
        <p:nvSpPr>
          <p:cNvPr id="115" name="Google Shape;115;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Strengths</a:t>
            </a:r>
            <a:endParaRPr u="sng"/>
          </a:p>
          <a:p>
            <a:pPr indent="-342900" lvl="0" marL="457200" rtl="0" algn="l">
              <a:spcBef>
                <a:spcPts val="1200"/>
              </a:spcBef>
              <a:spcAft>
                <a:spcPts val="0"/>
              </a:spcAft>
              <a:buSzPts val="1800"/>
              <a:buChar char="-"/>
            </a:pPr>
            <a:r>
              <a:rPr lang="en"/>
              <a:t>Simple Interface</a:t>
            </a:r>
            <a:endParaRPr/>
          </a:p>
          <a:p>
            <a:pPr indent="-342900" lvl="0" marL="457200" rtl="0" algn="l">
              <a:spcBef>
                <a:spcPts val="0"/>
              </a:spcBef>
              <a:spcAft>
                <a:spcPts val="0"/>
              </a:spcAft>
              <a:buSzPts val="1800"/>
              <a:buChar char="-"/>
            </a:pPr>
            <a:r>
              <a:rPr lang="en"/>
              <a:t>Meets EMA’s Requirements</a:t>
            </a:r>
            <a:endParaRPr/>
          </a:p>
          <a:p>
            <a:pPr indent="-342900" lvl="0" marL="457200" rtl="0" algn="l">
              <a:spcBef>
                <a:spcPts val="0"/>
              </a:spcBef>
              <a:spcAft>
                <a:spcPts val="0"/>
              </a:spcAft>
              <a:buSzPts val="1800"/>
              <a:buChar char="-"/>
            </a:pPr>
            <a:r>
              <a:rPr lang="en"/>
              <a:t>Potential To Help People In Need</a:t>
            </a:r>
            <a:endParaRPr/>
          </a:p>
        </p:txBody>
      </p:sp>
      <p:sp>
        <p:nvSpPr>
          <p:cNvPr id="116" name="Google Shape;116;p20"/>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Future Work</a:t>
            </a:r>
            <a:endParaRPr u="sng"/>
          </a:p>
          <a:p>
            <a:pPr indent="-342900" lvl="0" marL="457200" rtl="0" algn="l">
              <a:spcBef>
                <a:spcPts val="1200"/>
              </a:spcBef>
              <a:spcAft>
                <a:spcPts val="0"/>
              </a:spcAft>
              <a:buSzPts val="1800"/>
              <a:buChar char="-"/>
            </a:pPr>
            <a:r>
              <a:rPr lang="en"/>
              <a:t>Add languages</a:t>
            </a:r>
            <a:endParaRPr/>
          </a:p>
          <a:p>
            <a:pPr indent="-342900" lvl="0" marL="457200" rtl="0" algn="l">
              <a:spcBef>
                <a:spcPts val="0"/>
              </a:spcBef>
              <a:spcAft>
                <a:spcPts val="0"/>
              </a:spcAft>
              <a:buSzPts val="1800"/>
              <a:buChar char="-"/>
            </a:pPr>
            <a:r>
              <a:rPr lang="en"/>
              <a:t>Server Data Protection/Encryption</a:t>
            </a:r>
            <a:endParaRPr/>
          </a:p>
          <a:p>
            <a:pPr indent="-342900" lvl="0" marL="457200" rtl="0" algn="l">
              <a:spcBef>
                <a:spcPts val="0"/>
              </a:spcBef>
              <a:spcAft>
                <a:spcPts val="0"/>
              </a:spcAft>
              <a:buSzPts val="1800"/>
              <a:buChar char="-"/>
            </a:pPr>
            <a:r>
              <a:rPr lang="en"/>
              <a:t>Edit/Delete Patient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