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1" r:id="rId3"/>
    <p:sldId id="258" r:id="rId4"/>
    <p:sldId id="267" r:id="rId5"/>
    <p:sldId id="268" r:id="rId6"/>
    <p:sldId id="269" r:id="rId7"/>
    <p:sldId id="259" r:id="rId8"/>
    <p:sldId id="260" r:id="rId9"/>
    <p:sldId id="261" r:id="rId10"/>
    <p:sldId id="262" r:id="rId11"/>
    <p:sldId id="263" r:id="rId12"/>
    <p:sldId id="264" r:id="rId13"/>
    <p:sldId id="265" r:id="rId14"/>
    <p:sldId id="266" r:id="rId15"/>
    <p:sldId id="270" r:id="rId16"/>
    <p:sldId id="272" r:id="rId17"/>
    <p:sldId id="273" r:id="rId18"/>
    <p:sldId id="274" r:id="rId19"/>
    <p:sldId id="275" r:id="rId20"/>
    <p:sldId id="280" r:id="rId21"/>
    <p:sldId id="278" r:id="rId22"/>
    <p:sldId id="276" r:id="rId23"/>
    <p:sldId id="27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siah Smith" initials="JS" lastIdx="2" clrIdx="0">
    <p:extLst>
      <p:ext uri="{19B8F6BF-5375-455C-9EA6-DF929625EA0E}">
        <p15:presenceInfo xmlns:p15="http://schemas.microsoft.com/office/powerpoint/2012/main" userId="1b3eaf2a72d6fa7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117" d="100"/>
          <a:sy n="117" d="100"/>
        </p:scale>
        <p:origin x="31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E6EF3-20EC-4B40-8C52-B02E51BBCD0E}"/>
              </a:ext>
            </a:extLst>
          </p:cNvPr>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50E6A56-A711-4EFB-9008-12A190DBDCB6}"/>
              </a:ext>
            </a:extLst>
          </p:cNvPr>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7" name="Line 4">
            <a:extLst>
              <a:ext uri="{FF2B5EF4-FFF2-40B4-BE49-F238E27FC236}">
                <a16:creationId xmlns:a16="http://schemas.microsoft.com/office/drawing/2014/main" id="{AB2F339C-B825-4BAD-9778-57DBEBE4F6DC}"/>
              </a:ext>
            </a:extLst>
          </p:cNvPr>
          <p:cNvSpPr>
            <a:spLocks noChangeShapeType="1"/>
          </p:cNvSpPr>
          <p:nvPr/>
        </p:nvSpPr>
        <p:spPr bwMode="auto">
          <a:xfrm>
            <a:off x="325016" y="5741775"/>
            <a:ext cx="11588905" cy="0"/>
          </a:xfrm>
          <a:prstGeom prst="line">
            <a:avLst/>
          </a:prstGeom>
          <a:noFill/>
          <a:ln w="38100">
            <a:solidFill>
              <a:srgbClr val="FF0000"/>
            </a:solidFill>
            <a:round/>
            <a:headEnd/>
            <a:tailEnd/>
          </a:ln>
          <a:effectLst/>
        </p:spPr>
        <p:txBody>
          <a:bodyPr lIns="68568" tIns="34284" rIns="68568" bIns="34284"/>
          <a:lstStyle/>
          <a:p>
            <a:pPr>
              <a:defRPr/>
            </a:pPr>
            <a:endParaRPr lang="en-US" sz="1800"/>
          </a:p>
        </p:txBody>
      </p:sp>
      <p:pic>
        <p:nvPicPr>
          <p:cNvPr id="8" name="Picture 7">
            <a:extLst>
              <a:ext uri="{FF2B5EF4-FFF2-40B4-BE49-F238E27FC236}">
                <a16:creationId xmlns:a16="http://schemas.microsoft.com/office/drawing/2014/main" id="{59A30E73-514E-4B6C-A2EA-16D8955F8C2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722" y="6390802"/>
            <a:ext cx="996049" cy="378247"/>
          </a:xfrm>
          <a:prstGeom prst="rect">
            <a:avLst/>
          </a:prstGeom>
        </p:spPr>
      </p:pic>
      <p:pic>
        <p:nvPicPr>
          <p:cNvPr id="9" name="Picture 2" descr="https://www.utdallas.edu/brand/files/utd_print_orange_ecs_monogram.jpg">
            <a:extLst>
              <a:ext uri="{FF2B5EF4-FFF2-40B4-BE49-F238E27FC236}">
                <a16:creationId xmlns:a16="http://schemas.microsoft.com/office/drawing/2014/main" id="{CFD72981-6719-4103-ACE1-848DE668EDCA}"/>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5340" b="27772"/>
          <a:stretch/>
        </p:blipFill>
        <p:spPr bwMode="auto">
          <a:xfrm>
            <a:off x="1327722" y="6410648"/>
            <a:ext cx="4748305" cy="35840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9B1C6E8E-1935-4F55-80D3-8677033FF7E3}"/>
              </a:ext>
            </a:extLst>
          </p:cNvPr>
          <p:cNvPicPr>
            <a:picLocks noChangeAspect="1"/>
          </p:cNvPicPr>
          <p:nvPr/>
        </p:nvPicPr>
        <p:blipFill>
          <a:blip r:embed="rId4"/>
          <a:stretch>
            <a:fillRect/>
          </a:stretch>
        </p:blipFill>
        <p:spPr>
          <a:xfrm>
            <a:off x="11092891" y="93786"/>
            <a:ext cx="800736" cy="799348"/>
          </a:xfrm>
          <a:prstGeom prst="rect">
            <a:avLst/>
          </a:prstGeom>
        </p:spPr>
      </p:pic>
      <p:pic>
        <p:nvPicPr>
          <p:cNvPr id="11" name="Picture 2" descr="Image result for txace logo">
            <a:extLst>
              <a:ext uri="{FF2B5EF4-FFF2-40B4-BE49-F238E27FC236}">
                <a16:creationId xmlns:a16="http://schemas.microsoft.com/office/drawing/2014/main" id="{F670D7AB-27B3-48B7-851E-EB59DFF15BF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834953" y="195973"/>
            <a:ext cx="1178137" cy="522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008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9521C-DC99-46E3-94A6-CF7CD053B9DE}"/>
              </a:ext>
            </a:extLst>
          </p:cNvPr>
          <p:cNvSpPr>
            <a:spLocks noGrp="1"/>
          </p:cNvSpPr>
          <p:nvPr>
            <p:ph type="title"/>
          </p:nvPr>
        </p:nvSpPr>
        <p:spPr>
          <a:xfrm>
            <a:off x="838200" y="365126"/>
            <a:ext cx="10515600" cy="915746"/>
          </a:xfrm>
        </p:spPr>
        <p:txBody>
          <a:bodyPr/>
          <a:lstStyle>
            <a:lvl1pPr>
              <a:defRPr b="1">
                <a:latin typeface="+mn-lt"/>
              </a:defRPr>
            </a:lvl1p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F03B0BF-0281-4161-86DB-2D0C88E4346C}"/>
              </a:ext>
            </a:extLst>
          </p:cNvPr>
          <p:cNvSpPr>
            <a:spLocks noGrp="1"/>
          </p:cNvSpPr>
          <p:nvPr>
            <p:ph type="body" orient="vert" idx="1"/>
          </p:nvPr>
        </p:nvSpPr>
        <p:spPr>
          <a:xfrm>
            <a:off x="838200" y="1450025"/>
            <a:ext cx="10515600" cy="47269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Oval 6">
            <a:extLst>
              <a:ext uri="{FF2B5EF4-FFF2-40B4-BE49-F238E27FC236}">
                <a16:creationId xmlns:a16="http://schemas.microsoft.com/office/drawing/2014/main" id="{16CD8349-6711-4678-8928-EA1495F4AFE8}"/>
              </a:ext>
            </a:extLst>
          </p:cNvPr>
          <p:cNvSpPr>
            <a:spLocks noChangeAspect="1"/>
          </p:cNvSpPr>
          <p:nvPr/>
        </p:nvSpPr>
        <p:spPr>
          <a:xfrm>
            <a:off x="11512936" y="6390800"/>
            <a:ext cx="380691" cy="38079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IN" sz="1800" dirty="0"/>
          </a:p>
        </p:txBody>
      </p:sp>
      <p:sp>
        <p:nvSpPr>
          <p:cNvPr id="8" name="Rectangle 7">
            <a:extLst>
              <a:ext uri="{FF2B5EF4-FFF2-40B4-BE49-F238E27FC236}">
                <a16:creationId xmlns:a16="http://schemas.microsoft.com/office/drawing/2014/main" id="{35E935D1-CEA8-4C45-8298-4380C8A6B442}"/>
              </a:ext>
            </a:extLst>
          </p:cNvPr>
          <p:cNvSpPr/>
          <p:nvPr/>
        </p:nvSpPr>
        <p:spPr>
          <a:xfrm rot="10800000">
            <a:off x="304723" y="-16722"/>
            <a:ext cx="1258291" cy="11050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sz="1800" dirty="0">
              <a:solidFill>
                <a:schemeClr val="bg1"/>
              </a:solidFill>
            </a:endParaRPr>
          </a:p>
        </p:txBody>
      </p:sp>
      <p:pic>
        <p:nvPicPr>
          <p:cNvPr id="10" name="Picture 9">
            <a:extLst>
              <a:ext uri="{FF2B5EF4-FFF2-40B4-BE49-F238E27FC236}">
                <a16:creationId xmlns:a16="http://schemas.microsoft.com/office/drawing/2014/main" id="{3B193265-315C-4807-8802-C20D36FE74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722" y="6390802"/>
            <a:ext cx="996049" cy="378247"/>
          </a:xfrm>
          <a:prstGeom prst="rect">
            <a:avLst/>
          </a:prstGeom>
        </p:spPr>
      </p:pic>
      <p:sp>
        <p:nvSpPr>
          <p:cNvPr id="11" name="Rectangle 10">
            <a:extLst>
              <a:ext uri="{FF2B5EF4-FFF2-40B4-BE49-F238E27FC236}">
                <a16:creationId xmlns:a16="http://schemas.microsoft.com/office/drawing/2014/main" id="{2A0AD548-CDAB-42FB-A022-8BED401A31E7}"/>
              </a:ext>
            </a:extLst>
          </p:cNvPr>
          <p:cNvSpPr/>
          <p:nvPr/>
        </p:nvSpPr>
        <p:spPr>
          <a:xfrm>
            <a:off x="10528019" y="6410648"/>
            <a:ext cx="683649" cy="276999"/>
          </a:xfrm>
          <a:prstGeom prst="rect">
            <a:avLst/>
          </a:prstGeom>
        </p:spPr>
        <p:txBody>
          <a:bodyPr wrap="none">
            <a:spAutoFit/>
          </a:bodyPr>
          <a:lstStyle/>
          <a:p>
            <a:r>
              <a:rPr lang="en-US" sz="1200" b="1" dirty="0">
                <a:solidFill>
                  <a:srgbClr val="FF0000"/>
                </a:solidFill>
              </a:rPr>
              <a:t>J. Smith</a:t>
            </a:r>
          </a:p>
        </p:txBody>
      </p:sp>
      <p:pic>
        <p:nvPicPr>
          <p:cNvPr id="12" name="Picture 2" descr="https://www.utdallas.edu/brand/files/utd_print_orange_ecs_monogram.jpg">
            <a:extLst>
              <a:ext uri="{FF2B5EF4-FFF2-40B4-BE49-F238E27FC236}">
                <a16:creationId xmlns:a16="http://schemas.microsoft.com/office/drawing/2014/main" id="{E8942FB2-C42B-433A-814C-78919B3EB8EB}"/>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5340" b="27772"/>
          <a:stretch/>
        </p:blipFill>
        <p:spPr bwMode="auto">
          <a:xfrm>
            <a:off x="1327722" y="6410648"/>
            <a:ext cx="4748305" cy="35840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9D36F1D2-A57C-4AA4-BFD9-8FB9855ED088}"/>
              </a:ext>
            </a:extLst>
          </p:cNvPr>
          <p:cNvPicPr>
            <a:picLocks noChangeAspect="1"/>
          </p:cNvPicPr>
          <p:nvPr/>
        </p:nvPicPr>
        <p:blipFill>
          <a:blip r:embed="rId4"/>
          <a:stretch>
            <a:fillRect/>
          </a:stretch>
        </p:blipFill>
        <p:spPr>
          <a:xfrm>
            <a:off x="11092891" y="93786"/>
            <a:ext cx="800736" cy="799348"/>
          </a:xfrm>
          <a:prstGeom prst="rect">
            <a:avLst/>
          </a:prstGeom>
        </p:spPr>
      </p:pic>
      <p:pic>
        <p:nvPicPr>
          <p:cNvPr id="14" name="Picture 2" descr="Image result for txace logo">
            <a:extLst>
              <a:ext uri="{FF2B5EF4-FFF2-40B4-BE49-F238E27FC236}">
                <a16:creationId xmlns:a16="http://schemas.microsoft.com/office/drawing/2014/main" id="{4094FB86-CBD3-4857-B21C-94D1277388C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834953" y="195973"/>
            <a:ext cx="1178137" cy="522820"/>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Number Placeholder 5">
            <a:extLst>
              <a:ext uri="{FF2B5EF4-FFF2-40B4-BE49-F238E27FC236}">
                <a16:creationId xmlns:a16="http://schemas.microsoft.com/office/drawing/2014/main" id="{555B5118-639C-42E0-9C23-4DCB5EFD350C}"/>
              </a:ext>
            </a:extLst>
          </p:cNvPr>
          <p:cNvSpPr txBox="1">
            <a:spLocks/>
          </p:cNvSpPr>
          <p:nvPr/>
        </p:nvSpPr>
        <p:spPr>
          <a:xfrm>
            <a:off x="11556090" y="6487513"/>
            <a:ext cx="294383" cy="187367"/>
          </a:xfrm>
          <a:prstGeom prst="rect">
            <a:avLst/>
          </a:prstGeom>
        </p:spPr>
        <p:txBody>
          <a:bodyPr vert="horz" lIns="0" tIns="0" rIns="0" bIns="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EC71654-96A5-4280-94F3-931C61A9F92C}" type="slidenum">
              <a:rPr lang="en-IN" sz="900" smtClean="0"/>
              <a:pPr/>
              <a:t>‹#›</a:t>
            </a:fld>
            <a:endParaRPr lang="en-IN" sz="900" dirty="0"/>
          </a:p>
        </p:txBody>
      </p:sp>
      <p:sp>
        <p:nvSpPr>
          <p:cNvPr id="17" name="Line 4">
            <a:extLst>
              <a:ext uri="{FF2B5EF4-FFF2-40B4-BE49-F238E27FC236}">
                <a16:creationId xmlns:a16="http://schemas.microsoft.com/office/drawing/2014/main" id="{8AE9EE2D-C45E-4C3A-8900-035145823766}"/>
              </a:ext>
            </a:extLst>
          </p:cNvPr>
          <p:cNvSpPr>
            <a:spLocks noChangeShapeType="1"/>
          </p:cNvSpPr>
          <p:nvPr/>
        </p:nvSpPr>
        <p:spPr bwMode="auto">
          <a:xfrm>
            <a:off x="464767" y="1371600"/>
            <a:ext cx="11588905" cy="0"/>
          </a:xfrm>
          <a:prstGeom prst="line">
            <a:avLst/>
          </a:prstGeom>
          <a:noFill/>
          <a:ln w="38100">
            <a:solidFill>
              <a:srgbClr val="FF0000"/>
            </a:solidFill>
            <a:round/>
            <a:headEnd/>
            <a:tailEnd/>
          </a:ln>
          <a:effectLst/>
        </p:spPr>
        <p:txBody>
          <a:bodyPr lIns="68568" tIns="34284" rIns="68568" bIns="34284"/>
          <a:lstStyle/>
          <a:p>
            <a:pPr>
              <a:defRPr/>
            </a:pPr>
            <a:endParaRPr lang="en-US" sz="1800"/>
          </a:p>
        </p:txBody>
      </p:sp>
    </p:spTree>
    <p:extLst>
      <p:ext uri="{BB962C8B-B14F-4D97-AF65-F5344CB8AC3E}">
        <p14:creationId xmlns:p14="http://schemas.microsoft.com/office/powerpoint/2010/main" val="162347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4AA156-600E-47CB-836B-9B6B1E1A263C}"/>
              </a:ext>
            </a:extLst>
          </p:cNvPr>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E81FC7E-89B7-4135-AB88-ECE04D4D1F72}"/>
              </a:ext>
            </a:extLst>
          </p:cNvPr>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82853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B9216F02-A344-4E41-ABFD-362E34D86E4D}"/>
              </a:ext>
            </a:extLst>
          </p:cNvPr>
          <p:cNvSpPr>
            <a:spLocks noChangeAspect="1"/>
          </p:cNvSpPr>
          <p:nvPr/>
        </p:nvSpPr>
        <p:spPr>
          <a:xfrm>
            <a:off x="11512936" y="6390800"/>
            <a:ext cx="380691" cy="38079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IN" sz="1800" dirty="0"/>
          </a:p>
        </p:txBody>
      </p:sp>
      <p:sp>
        <p:nvSpPr>
          <p:cNvPr id="2" name="Title 1">
            <a:extLst>
              <a:ext uri="{FF2B5EF4-FFF2-40B4-BE49-F238E27FC236}">
                <a16:creationId xmlns:a16="http://schemas.microsoft.com/office/drawing/2014/main" id="{85F96122-A4B1-405D-9517-6430D102598B}"/>
              </a:ext>
            </a:extLst>
          </p:cNvPr>
          <p:cNvSpPr>
            <a:spLocks noGrp="1"/>
          </p:cNvSpPr>
          <p:nvPr>
            <p:ph type="title"/>
          </p:nvPr>
        </p:nvSpPr>
        <p:spPr>
          <a:xfrm>
            <a:off x="838200" y="365126"/>
            <a:ext cx="10515600" cy="908578"/>
          </a:xfrm>
        </p:spPr>
        <p:txBody>
          <a:bodyPr/>
          <a:lstStyle>
            <a:lvl1pPr>
              <a:defRPr b="1">
                <a:latin typeface="+mn-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40DBB46-450F-4966-A32E-3E72514543E9}"/>
              </a:ext>
            </a:extLst>
          </p:cNvPr>
          <p:cNvSpPr>
            <a:spLocks noGrp="1"/>
          </p:cNvSpPr>
          <p:nvPr>
            <p:ph idx="1"/>
          </p:nvPr>
        </p:nvSpPr>
        <p:spPr>
          <a:xfrm>
            <a:off x="838200" y="1442857"/>
            <a:ext cx="10515600" cy="47341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Rectangle 13">
            <a:extLst>
              <a:ext uri="{FF2B5EF4-FFF2-40B4-BE49-F238E27FC236}">
                <a16:creationId xmlns:a16="http://schemas.microsoft.com/office/drawing/2014/main" id="{A9F70BAF-60FE-4388-A0E9-A6B275AE6919}"/>
              </a:ext>
            </a:extLst>
          </p:cNvPr>
          <p:cNvSpPr/>
          <p:nvPr/>
        </p:nvSpPr>
        <p:spPr>
          <a:xfrm rot="10800000">
            <a:off x="304723" y="-16722"/>
            <a:ext cx="1258291" cy="11050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sz="1800" dirty="0">
              <a:solidFill>
                <a:schemeClr val="bg1"/>
              </a:solidFill>
            </a:endParaRPr>
          </a:p>
        </p:txBody>
      </p:sp>
      <p:sp>
        <p:nvSpPr>
          <p:cNvPr id="15" name="Line 4">
            <a:extLst>
              <a:ext uri="{FF2B5EF4-FFF2-40B4-BE49-F238E27FC236}">
                <a16:creationId xmlns:a16="http://schemas.microsoft.com/office/drawing/2014/main" id="{8396DAE8-625F-482E-9121-4AA3A0AFE7EC}"/>
              </a:ext>
            </a:extLst>
          </p:cNvPr>
          <p:cNvSpPr>
            <a:spLocks noChangeShapeType="1"/>
          </p:cNvSpPr>
          <p:nvPr/>
        </p:nvSpPr>
        <p:spPr bwMode="auto">
          <a:xfrm>
            <a:off x="304722" y="1219200"/>
            <a:ext cx="11588905" cy="0"/>
          </a:xfrm>
          <a:prstGeom prst="line">
            <a:avLst/>
          </a:prstGeom>
          <a:noFill/>
          <a:ln w="38100">
            <a:solidFill>
              <a:srgbClr val="FF0000"/>
            </a:solidFill>
            <a:round/>
            <a:headEnd/>
            <a:tailEnd/>
          </a:ln>
          <a:effectLst/>
        </p:spPr>
        <p:txBody>
          <a:bodyPr lIns="68568" tIns="34284" rIns="68568" bIns="34284"/>
          <a:lstStyle/>
          <a:p>
            <a:pPr>
              <a:defRPr/>
            </a:pPr>
            <a:endParaRPr lang="en-US" sz="1800"/>
          </a:p>
        </p:txBody>
      </p:sp>
      <p:pic>
        <p:nvPicPr>
          <p:cNvPr id="16" name="Picture 15">
            <a:extLst>
              <a:ext uri="{FF2B5EF4-FFF2-40B4-BE49-F238E27FC236}">
                <a16:creationId xmlns:a16="http://schemas.microsoft.com/office/drawing/2014/main" id="{5B39D6D7-6526-42C1-BE90-CB77BF1A006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722" y="6390802"/>
            <a:ext cx="996049" cy="378247"/>
          </a:xfrm>
          <a:prstGeom prst="rect">
            <a:avLst/>
          </a:prstGeom>
        </p:spPr>
      </p:pic>
      <p:sp>
        <p:nvSpPr>
          <p:cNvPr id="17" name="Rectangle 16">
            <a:extLst>
              <a:ext uri="{FF2B5EF4-FFF2-40B4-BE49-F238E27FC236}">
                <a16:creationId xmlns:a16="http://schemas.microsoft.com/office/drawing/2014/main" id="{7AD62E13-8474-45A5-8EA8-564E4FF82775}"/>
              </a:ext>
            </a:extLst>
          </p:cNvPr>
          <p:cNvSpPr/>
          <p:nvPr/>
        </p:nvSpPr>
        <p:spPr>
          <a:xfrm>
            <a:off x="10528019" y="6410648"/>
            <a:ext cx="683649" cy="276999"/>
          </a:xfrm>
          <a:prstGeom prst="rect">
            <a:avLst/>
          </a:prstGeom>
        </p:spPr>
        <p:txBody>
          <a:bodyPr wrap="none">
            <a:spAutoFit/>
          </a:bodyPr>
          <a:lstStyle/>
          <a:p>
            <a:r>
              <a:rPr lang="en-US" sz="1200" b="1" dirty="0">
                <a:solidFill>
                  <a:srgbClr val="FF0000"/>
                </a:solidFill>
              </a:rPr>
              <a:t>J. Smith</a:t>
            </a:r>
          </a:p>
        </p:txBody>
      </p:sp>
      <p:pic>
        <p:nvPicPr>
          <p:cNvPr id="18" name="Picture 2" descr="https://www.utdallas.edu/brand/files/utd_print_orange_ecs_monogram.jpg">
            <a:extLst>
              <a:ext uri="{FF2B5EF4-FFF2-40B4-BE49-F238E27FC236}">
                <a16:creationId xmlns:a16="http://schemas.microsoft.com/office/drawing/2014/main" id="{38CC3C39-18BF-4E77-BAE4-C6A42045F015}"/>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5340" b="27772"/>
          <a:stretch/>
        </p:blipFill>
        <p:spPr bwMode="auto">
          <a:xfrm>
            <a:off x="1327722" y="6410648"/>
            <a:ext cx="4748305" cy="35840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a:extLst>
              <a:ext uri="{FF2B5EF4-FFF2-40B4-BE49-F238E27FC236}">
                <a16:creationId xmlns:a16="http://schemas.microsoft.com/office/drawing/2014/main" id="{FEC4C260-DBB5-4408-A5D2-713CD4630C7A}"/>
              </a:ext>
            </a:extLst>
          </p:cNvPr>
          <p:cNvPicPr>
            <a:picLocks noChangeAspect="1"/>
          </p:cNvPicPr>
          <p:nvPr/>
        </p:nvPicPr>
        <p:blipFill>
          <a:blip r:embed="rId4"/>
          <a:stretch>
            <a:fillRect/>
          </a:stretch>
        </p:blipFill>
        <p:spPr>
          <a:xfrm>
            <a:off x="11092891" y="93786"/>
            <a:ext cx="800736" cy="799348"/>
          </a:xfrm>
          <a:prstGeom prst="rect">
            <a:avLst/>
          </a:prstGeom>
        </p:spPr>
      </p:pic>
      <p:pic>
        <p:nvPicPr>
          <p:cNvPr id="20" name="Picture 2" descr="Image result for txace logo">
            <a:extLst>
              <a:ext uri="{FF2B5EF4-FFF2-40B4-BE49-F238E27FC236}">
                <a16:creationId xmlns:a16="http://schemas.microsoft.com/office/drawing/2014/main" id="{AC1E6C25-E820-4C52-8A9B-62B39DAA8D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834953" y="195973"/>
            <a:ext cx="1178137" cy="522820"/>
          </a:xfrm>
          <a:prstGeom prst="rect">
            <a:avLst/>
          </a:prstGeom>
          <a:noFill/>
          <a:extLst>
            <a:ext uri="{909E8E84-426E-40DD-AFC4-6F175D3DCCD1}">
              <a14:hiddenFill xmlns:a14="http://schemas.microsoft.com/office/drawing/2010/main">
                <a:solidFill>
                  <a:srgbClr val="FFFFFF"/>
                </a:solidFill>
              </a14:hiddenFill>
            </a:ext>
          </a:extLst>
        </p:spPr>
      </p:pic>
      <p:sp>
        <p:nvSpPr>
          <p:cNvPr id="22" name="Slide Number Placeholder 5">
            <a:extLst>
              <a:ext uri="{FF2B5EF4-FFF2-40B4-BE49-F238E27FC236}">
                <a16:creationId xmlns:a16="http://schemas.microsoft.com/office/drawing/2014/main" id="{A70879C8-FD1A-48AA-9613-1B98F4BBC337}"/>
              </a:ext>
            </a:extLst>
          </p:cNvPr>
          <p:cNvSpPr txBox="1">
            <a:spLocks/>
          </p:cNvSpPr>
          <p:nvPr/>
        </p:nvSpPr>
        <p:spPr>
          <a:xfrm>
            <a:off x="11556090" y="6487513"/>
            <a:ext cx="294383" cy="187367"/>
          </a:xfrm>
          <a:prstGeom prst="rect">
            <a:avLst/>
          </a:prstGeom>
        </p:spPr>
        <p:txBody>
          <a:bodyPr vert="horz" lIns="0" tIns="0" rIns="0" bIns="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EC71654-96A5-4280-94F3-931C61A9F92C}" type="slidenum">
              <a:rPr lang="en-IN" sz="900" smtClean="0"/>
              <a:pPr/>
              <a:t>‹#›</a:t>
            </a:fld>
            <a:endParaRPr lang="en-IN" sz="900" dirty="0"/>
          </a:p>
        </p:txBody>
      </p:sp>
    </p:spTree>
    <p:extLst>
      <p:ext uri="{BB962C8B-B14F-4D97-AF65-F5344CB8AC3E}">
        <p14:creationId xmlns:p14="http://schemas.microsoft.com/office/powerpoint/2010/main" val="285303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91D04-A2AB-424F-B7ED-9C245BECEA91}"/>
              </a:ext>
            </a:extLst>
          </p:cNvPr>
          <p:cNvSpPr>
            <a:spLocks noGrp="1"/>
          </p:cNvSpPr>
          <p:nvPr>
            <p:ph type="title"/>
          </p:nvPr>
        </p:nvSpPr>
        <p:spPr>
          <a:xfrm>
            <a:off x="831851" y="1709740"/>
            <a:ext cx="105156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45620C6F-1901-4367-8744-4FCF507046B6}"/>
              </a:ext>
            </a:extLst>
          </p:cNvPr>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350082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E8786-BC4B-4BE9-A749-2CFC6EF324BA}"/>
              </a:ext>
            </a:extLst>
          </p:cNvPr>
          <p:cNvSpPr>
            <a:spLocks noGrp="1"/>
          </p:cNvSpPr>
          <p:nvPr>
            <p:ph type="title"/>
          </p:nvPr>
        </p:nvSpPr>
        <p:spPr>
          <a:xfrm>
            <a:off x="838200" y="365126"/>
            <a:ext cx="10515600" cy="915746"/>
          </a:xfrm>
        </p:spPr>
        <p:txBody>
          <a:bodyPr/>
          <a:lstStyle>
            <a:lvl1pPr>
              <a:defRPr b="1">
                <a:latin typeface="+mn-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F79BA94-F55A-48E1-9E53-92D36B9D85B1}"/>
              </a:ext>
            </a:extLst>
          </p:cNvPr>
          <p:cNvSpPr>
            <a:spLocks noGrp="1"/>
          </p:cNvSpPr>
          <p:nvPr>
            <p:ph sz="half" idx="1"/>
          </p:nvPr>
        </p:nvSpPr>
        <p:spPr>
          <a:xfrm>
            <a:off x="838200" y="1460259"/>
            <a:ext cx="5181600" cy="47167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F55D3B5-9A2E-491C-98BA-03DA3815CB00}"/>
              </a:ext>
            </a:extLst>
          </p:cNvPr>
          <p:cNvSpPr>
            <a:spLocks noGrp="1"/>
          </p:cNvSpPr>
          <p:nvPr>
            <p:ph sz="half" idx="2"/>
          </p:nvPr>
        </p:nvSpPr>
        <p:spPr>
          <a:xfrm>
            <a:off x="6172200" y="1450025"/>
            <a:ext cx="5181600" cy="4726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Oval 7">
            <a:extLst>
              <a:ext uri="{FF2B5EF4-FFF2-40B4-BE49-F238E27FC236}">
                <a16:creationId xmlns:a16="http://schemas.microsoft.com/office/drawing/2014/main" id="{EF7F909E-2673-4BFC-976A-78A5AB015726}"/>
              </a:ext>
            </a:extLst>
          </p:cNvPr>
          <p:cNvSpPr>
            <a:spLocks noChangeAspect="1"/>
          </p:cNvSpPr>
          <p:nvPr/>
        </p:nvSpPr>
        <p:spPr>
          <a:xfrm>
            <a:off x="11512936" y="6390800"/>
            <a:ext cx="380691" cy="38079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IN" sz="1800" dirty="0"/>
          </a:p>
        </p:txBody>
      </p:sp>
      <p:sp>
        <p:nvSpPr>
          <p:cNvPr id="9" name="Rectangle 8">
            <a:extLst>
              <a:ext uri="{FF2B5EF4-FFF2-40B4-BE49-F238E27FC236}">
                <a16:creationId xmlns:a16="http://schemas.microsoft.com/office/drawing/2014/main" id="{E90CEA8D-FD52-444B-9803-8FFB0EA35C65}"/>
              </a:ext>
            </a:extLst>
          </p:cNvPr>
          <p:cNvSpPr/>
          <p:nvPr/>
        </p:nvSpPr>
        <p:spPr>
          <a:xfrm rot="10800000">
            <a:off x="304723" y="-16722"/>
            <a:ext cx="1258291" cy="11050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sz="1800" dirty="0">
              <a:solidFill>
                <a:schemeClr val="bg1"/>
              </a:solidFill>
            </a:endParaRPr>
          </a:p>
        </p:txBody>
      </p:sp>
      <p:sp>
        <p:nvSpPr>
          <p:cNvPr id="10" name="Line 4">
            <a:extLst>
              <a:ext uri="{FF2B5EF4-FFF2-40B4-BE49-F238E27FC236}">
                <a16:creationId xmlns:a16="http://schemas.microsoft.com/office/drawing/2014/main" id="{AC9A116E-3C37-4D08-821F-921D6C90ED91}"/>
              </a:ext>
            </a:extLst>
          </p:cNvPr>
          <p:cNvSpPr>
            <a:spLocks noChangeShapeType="1"/>
          </p:cNvSpPr>
          <p:nvPr/>
        </p:nvSpPr>
        <p:spPr bwMode="auto">
          <a:xfrm>
            <a:off x="377748" y="1219200"/>
            <a:ext cx="11588905" cy="0"/>
          </a:xfrm>
          <a:prstGeom prst="line">
            <a:avLst/>
          </a:prstGeom>
          <a:noFill/>
          <a:ln w="38100">
            <a:solidFill>
              <a:srgbClr val="FF0000"/>
            </a:solidFill>
            <a:round/>
            <a:headEnd/>
            <a:tailEnd/>
          </a:ln>
          <a:effectLst/>
        </p:spPr>
        <p:txBody>
          <a:bodyPr lIns="68568" tIns="34284" rIns="68568" bIns="34284"/>
          <a:lstStyle/>
          <a:p>
            <a:pPr>
              <a:defRPr/>
            </a:pPr>
            <a:endParaRPr lang="en-US" sz="1800"/>
          </a:p>
        </p:txBody>
      </p:sp>
      <p:pic>
        <p:nvPicPr>
          <p:cNvPr id="11" name="Picture 10">
            <a:extLst>
              <a:ext uri="{FF2B5EF4-FFF2-40B4-BE49-F238E27FC236}">
                <a16:creationId xmlns:a16="http://schemas.microsoft.com/office/drawing/2014/main" id="{658AB111-A88A-4371-BECF-3A6243765C0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722" y="6390802"/>
            <a:ext cx="996049" cy="378247"/>
          </a:xfrm>
          <a:prstGeom prst="rect">
            <a:avLst/>
          </a:prstGeom>
        </p:spPr>
      </p:pic>
      <p:sp>
        <p:nvSpPr>
          <p:cNvPr id="12" name="Rectangle 11">
            <a:extLst>
              <a:ext uri="{FF2B5EF4-FFF2-40B4-BE49-F238E27FC236}">
                <a16:creationId xmlns:a16="http://schemas.microsoft.com/office/drawing/2014/main" id="{A1874D91-B98C-4B05-85A3-F2EA3913432A}"/>
              </a:ext>
            </a:extLst>
          </p:cNvPr>
          <p:cNvSpPr/>
          <p:nvPr/>
        </p:nvSpPr>
        <p:spPr>
          <a:xfrm>
            <a:off x="10528019" y="6410648"/>
            <a:ext cx="683649" cy="276999"/>
          </a:xfrm>
          <a:prstGeom prst="rect">
            <a:avLst/>
          </a:prstGeom>
        </p:spPr>
        <p:txBody>
          <a:bodyPr wrap="none">
            <a:spAutoFit/>
          </a:bodyPr>
          <a:lstStyle/>
          <a:p>
            <a:r>
              <a:rPr lang="en-US" sz="1200" b="1" dirty="0">
                <a:solidFill>
                  <a:srgbClr val="FF0000"/>
                </a:solidFill>
              </a:rPr>
              <a:t>J. Smith</a:t>
            </a:r>
          </a:p>
        </p:txBody>
      </p:sp>
      <p:pic>
        <p:nvPicPr>
          <p:cNvPr id="13" name="Picture 2" descr="https://www.utdallas.edu/brand/files/utd_print_orange_ecs_monogram.jpg">
            <a:extLst>
              <a:ext uri="{FF2B5EF4-FFF2-40B4-BE49-F238E27FC236}">
                <a16:creationId xmlns:a16="http://schemas.microsoft.com/office/drawing/2014/main" id="{C589B5EF-50F7-496A-983E-BE2435E583B1}"/>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5340" b="27772"/>
          <a:stretch/>
        </p:blipFill>
        <p:spPr bwMode="auto">
          <a:xfrm>
            <a:off x="1327722" y="6410648"/>
            <a:ext cx="4748305" cy="35840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3A75CEA8-E8F1-4D9D-A23D-71CDEAE26BBC}"/>
              </a:ext>
            </a:extLst>
          </p:cNvPr>
          <p:cNvPicPr>
            <a:picLocks noChangeAspect="1"/>
          </p:cNvPicPr>
          <p:nvPr/>
        </p:nvPicPr>
        <p:blipFill>
          <a:blip r:embed="rId4"/>
          <a:stretch>
            <a:fillRect/>
          </a:stretch>
        </p:blipFill>
        <p:spPr>
          <a:xfrm>
            <a:off x="11092891" y="93786"/>
            <a:ext cx="800736" cy="799348"/>
          </a:xfrm>
          <a:prstGeom prst="rect">
            <a:avLst/>
          </a:prstGeom>
        </p:spPr>
      </p:pic>
      <p:pic>
        <p:nvPicPr>
          <p:cNvPr id="15" name="Picture 2" descr="Image result for txace logo">
            <a:extLst>
              <a:ext uri="{FF2B5EF4-FFF2-40B4-BE49-F238E27FC236}">
                <a16:creationId xmlns:a16="http://schemas.microsoft.com/office/drawing/2014/main" id="{C617A837-1BDC-42B2-B477-FD75423B6EA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834953" y="195973"/>
            <a:ext cx="1178137" cy="522820"/>
          </a:xfrm>
          <a:prstGeom prst="rect">
            <a:avLst/>
          </a:prstGeom>
          <a:noFill/>
          <a:extLst>
            <a:ext uri="{909E8E84-426E-40DD-AFC4-6F175D3DCCD1}">
              <a14:hiddenFill xmlns:a14="http://schemas.microsoft.com/office/drawing/2010/main">
                <a:solidFill>
                  <a:srgbClr val="FFFFFF"/>
                </a:solidFill>
              </a14:hiddenFill>
            </a:ext>
          </a:extLst>
        </p:spPr>
      </p:pic>
      <p:sp>
        <p:nvSpPr>
          <p:cNvPr id="16" name="Slide Number Placeholder 5">
            <a:extLst>
              <a:ext uri="{FF2B5EF4-FFF2-40B4-BE49-F238E27FC236}">
                <a16:creationId xmlns:a16="http://schemas.microsoft.com/office/drawing/2014/main" id="{4909B1B4-9FBB-40D9-8FD8-103FC9AEB11B}"/>
              </a:ext>
            </a:extLst>
          </p:cNvPr>
          <p:cNvSpPr txBox="1">
            <a:spLocks/>
          </p:cNvSpPr>
          <p:nvPr/>
        </p:nvSpPr>
        <p:spPr>
          <a:xfrm>
            <a:off x="11556090" y="6487513"/>
            <a:ext cx="294383" cy="187367"/>
          </a:xfrm>
          <a:prstGeom prst="rect">
            <a:avLst/>
          </a:prstGeom>
        </p:spPr>
        <p:txBody>
          <a:bodyPr vert="horz" lIns="0" tIns="0" rIns="0" bIns="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EC71654-96A5-4280-94F3-931C61A9F92C}" type="slidenum">
              <a:rPr lang="en-IN" sz="900" smtClean="0"/>
              <a:pPr/>
              <a:t>‹#›</a:t>
            </a:fld>
            <a:endParaRPr lang="en-IN" sz="900" dirty="0"/>
          </a:p>
        </p:txBody>
      </p:sp>
      <p:sp>
        <p:nvSpPr>
          <p:cNvPr id="17" name="Line 4">
            <a:extLst>
              <a:ext uri="{FF2B5EF4-FFF2-40B4-BE49-F238E27FC236}">
                <a16:creationId xmlns:a16="http://schemas.microsoft.com/office/drawing/2014/main" id="{972BA1F9-5036-481E-8FF7-A31E2624F685}"/>
              </a:ext>
            </a:extLst>
          </p:cNvPr>
          <p:cNvSpPr>
            <a:spLocks noChangeShapeType="1"/>
          </p:cNvSpPr>
          <p:nvPr/>
        </p:nvSpPr>
        <p:spPr bwMode="auto">
          <a:xfrm>
            <a:off x="261568" y="1219200"/>
            <a:ext cx="11588905" cy="0"/>
          </a:xfrm>
          <a:prstGeom prst="line">
            <a:avLst/>
          </a:prstGeom>
          <a:noFill/>
          <a:ln w="38100">
            <a:solidFill>
              <a:srgbClr val="FF0000"/>
            </a:solidFill>
            <a:round/>
            <a:headEnd/>
            <a:tailEnd/>
          </a:ln>
          <a:effectLst/>
        </p:spPr>
        <p:txBody>
          <a:bodyPr lIns="68568" tIns="34284" rIns="68568" bIns="34284"/>
          <a:lstStyle/>
          <a:p>
            <a:pPr>
              <a:defRPr/>
            </a:pPr>
            <a:endParaRPr lang="en-US" sz="1800"/>
          </a:p>
        </p:txBody>
      </p:sp>
      <p:sp>
        <p:nvSpPr>
          <p:cNvPr id="18" name="Line 4">
            <a:extLst>
              <a:ext uri="{FF2B5EF4-FFF2-40B4-BE49-F238E27FC236}">
                <a16:creationId xmlns:a16="http://schemas.microsoft.com/office/drawing/2014/main" id="{E437071A-4529-4C47-9868-D9A8D28359F8}"/>
              </a:ext>
            </a:extLst>
          </p:cNvPr>
          <p:cNvSpPr>
            <a:spLocks noChangeShapeType="1"/>
          </p:cNvSpPr>
          <p:nvPr/>
        </p:nvSpPr>
        <p:spPr bwMode="auto">
          <a:xfrm>
            <a:off x="304722" y="1219200"/>
            <a:ext cx="11588905" cy="0"/>
          </a:xfrm>
          <a:prstGeom prst="line">
            <a:avLst/>
          </a:prstGeom>
          <a:noFill/>
          <a:ln w="38100">
            <a:solidFill>
              <a:srgbClr val="FF0000"/>
            </a:solidFill>
            <a:round/>
            <a:headEnd/>
            <a:tailEnd/>
          </a:ln>
          <a:effectLst/>
        </p:spPr>
        <p:txBody>
          <a:bodyPr lIns="68568" tIns="34284" rIns="68568" bIns="34284"/>
          <a:lstStyle/>
          <a:p>
            <a:pPr>
              <a:defRPr/>
            </a:pPr>
            <a:endParaRPr lang="en-US" sz="1800"/>
          </a:p>
        </p:txBody>
      </p:sp>
    </p:spTree>
    <p:extLst>
      <p:ext uri="{BB962C8B-B14F-4D97-AF65-F5344CB8AC3E}">
        <p14:creationId xmlns:p14="http://schemas.microsoft.com/office/powerpoint/2010/main" val="2142197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EC37E-0304-41EA-8271-C25BD5EEE58C}"/>
              </a:ext>
            </a:extLst>
          </p:cNvPr>
          <p:cNvSpPr>
            <a:spLocks noGrp="1"/>
          </p:cNvSpPr>
          <p:nvPr>
            <p:ph type="title"/>
          </p:nvPr>
        </p:nvSpPr>
        <p:spPr>
          <a:xfrm>
            <a:off x="839788" y="365126"/>
            <a:ext cx="10515600" cy="928300"/>
          </a:xfrm>
        </p:spPr>
        <p:txBody>
          <a:bodyPr/>
          <a:lstStyle>
            <a:lvl1pPr>
              <a:defRPr b="1">
                <a:latin typeface="+mn-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55F3EDA-E21E-4418-82BD-ED66C5D8E00A}"/>
              </a:ext>
            </a:extLst>
          </p:cNvPr>
          <p:cNvSpPr>
            <a:spLocks noGrp="1"/>
          </p:cNvSpPr>
          <p:nvPr>
            <p:ph type="body" idx="1"/>
          </p:nvPr>
        </p:nvSpPr>
        <p:spPr>
          <a:xfrm>
            <a:off x="839789" y="1447559"/>
            <a:ext cx="5157787" cy="346274"/>
          </a:xfrm>
        </p:spPr>
        <p:txBody>
          <a:bodyPr anchor="b"/>
          <a:lstStyle>
            <a:lvl1pPr marL="0" indent="0" algn="ctr">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3104C930-09FB-488D-A3A2-112E15B8AC74}"/>
              </a:ext>
            </a:extLst>
          </p:cNvPr>
          <p:cNvSpPr>
            <a:spLocks noGrp="1"/>
          </p:cNvSpPr>
          <p:nvPr>
            <p:ph sz="half" idx="2"/>
          </p:nvPr>
        </p:nvSpPr>
        <p:spPr>
          <a:xfrm>
            <a:off x="839789" y="1813679"/>
            <a:ext cx="5157787" cy="43759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6066EF8-14CB-4361-99A7-D90268F3109E}"/>
              </a:ext>
            </a:extLst>
          </p:cNvPr>
          <p:cNvSpPr>
            <a:spLocks noGrp="1"/>
          </p:cNvSpPr>
          <p:nvPr>
            <p:ph type="body" sz="quarter" idx="3"/>
          </p:nvPr>
        </p:nvSpPr>
        <p:spPr>
          <a:xfrm>
            <a:off x="6172201" y="1447559"/>
            <a:ext cx="5183188" cy="346274"/>
          </a:xfrm>
        </p:spPr>
        <p:txBody>
          <a:bodyPr anchor="b"/>
          <a:lstStyle>
            <a:lvl1pPr marL="0" indent="0" algn="ctr">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B56DA151-6D0E-4281-83AC-405FC26D4681}"/>
              </a:ext>
            </a:extLst>
          </p:cNvPr>
          <p:cNvSpPr>
            <a:spLocks noGrp="1"/>
          </p:cNvSpPr>
          <p:nvPr>
            <p:ph sz="quarter" idx="4"/>
          </p:nvPr>
        </p:nvSpPr>
        <p:spPr>
          <a:xfrm>
            <a:off x="6172201" y="1813681"/>
            <a:ext cx="5183188" cy="43759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Oval 9">
            <a:extLst>
              <a:ext uri="{FF2B5EF4-FFF2-40B4-BE49-F238E27FC236}">
                <a16:creationId xmlns:a16="http://schemas.microsoft.com/office/drawing/2014/main" id="{EB20D8A0-9CD6-45CF-B0E2-1FBE9F39EA69}"/>
              </a:ext>
            </a:extLst>
          </p:cNvPr>
          <p:cNvSpPr>
            <a:spLocks noChangeAspect="1"/>
          </p:cNvSpPr>
          <p:nvPr/>
        </p:nvSpPr>
        <p:spPr>
          <a:xfrm>
            <a:off x="11512936" y="6390800"/>
            <a:ext cx="380691" cy="38079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IN" sz="1800" dirty="0"/>
          </a:p>
        </p:txBody>
      </p:sp>
      <p:sp>
        <p:nvSpPr>
          <p:cNvPr id="11" name="Rectangle 10">
            <a:extLst>
              <a:ext uri="{FF2B5EF4-FFF2-40B4-BE49-F238E27FC236}">
                <a16:creationId xmlns:a16="http://schemas.microsoft.com/office/drawing/2014/main" id="{81634156-A1A3-428F-A636-021FF48A1725}"/>
              </a:ext>
            </a:extLst>
          </p:cNvPr>
          <p:cNvSpPr/>
          <p:nvPr/>
        </p:nvSpPr>
        <p:spPr>
          <a:xfrm rot="10800000">
            <a:off x="304723" y="-16722"/>
            <a:ext cx="1258291" cy="11050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sz="1800" dirty="0">
              <a:solidFill>
                <a:schemeClr val="bg1"/>
              </a:solidFill>
            </a:endParaRPr>
          </a:p>
        </p:txBody>
      </p:sp>
      <p:sp>
        <p:nvSpPr>
          <p:cNvPr id="12" name="Line 4">
            <a:extLst>
              <a:ext uri="{FF2B5EF4-FFF2-40B4-BE49-F238E27FC236}">
                <a16:creationId xmlns:a16="http://schemas.microsoft.com/office/drawing/2014/main" id="{34F1AFBB-035E-4AD9-8F30-513C01E34571}"/>
              </a:ext>
            </a:extLst>
          </p:cNvPr>
          <p:cNvSpPr>
            <a:spLocks noChangeShapeType="1"/>
          </p:cNvSpPr>
          <p:nvPr/>
        </p:nvSpPr>
        <p:spPr bwMode="auto">
          <a:xfrm>
            <a:off x="377748" y="1219200"/>
            <a:ext cx="11588905" cy="0"/>
          </a:xfrm>
          <a:prstGeom prst="line">
            <a:avLst/>
          </a:prstGeom>
          <a:noFill/>
          <a:ln w="38100">
            <a:solidFill>
              <a:srgbClr val="FF0000"/>
            </a:solidFill>
            <a:round/>
            <a:headEnd/>
            <a:tailEnd/>
          </a:ln>
          <a:effectLst/>
        </p:spPr>
        <p:txBody>
          <a:bodyPr lIns="68568" tIns="34284" rIns="68568" bIns="34284"/>
          <a:lstStyle/>
          <a:p>
            <a:pPr>
              <a:defRPr/>
            </a:pPr>
            <a:endParaRPr lang="en-US" sz="1800"/>
          </a:p>
        </p:txBody>
      </p:sp>
      <p:pic>
        <p:nvPicPr>
          <p:cNvPr id="13" name="Picture 12">
            <a:extLst>
              <a:ext uri="{FF2B5EF4-FFF2-40B4-BE49-F238E27FC236}">
                <a16:creationId xmlns:a16="http://schemas.microsoft.com/office/drawing/2014/main" id="{E1AC971B-ED7A-49C7-8B73-A1C145B67BF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722" y="6390802"/>
            <a:ext cx="996049" cy="378247"/>
          </a:xfrm>
          <a:prstGeom prst="rect">
            <a:avLst/>
          </a:prstGeom>
        </p:spPr>
      </p:pic>
      <p:sp>
        <p:nvSpPr>
          <p:cNvPr id="14" name="Rectangle 13">
            <a:extLst>
              <a:ext uri="{FF2B5EF4-FFF2-40B4-BE49-F238E27FC236}">
                <a16:creationId xmlns:a16="http://schemas.microsoft.com/office/drawing/2014/main" id="{D6DD8CCF-F74D-46D4-AB5D-27A9BF78E68F}"/>
              </a:ext>
            </a:extLst>
          </p:cNvPr>
          <p:cNvSpPr/>
          <p:nvPr/>
        </p:nvSpPr>
        <p:spPr>
          <a:xfrm>
            <a:off x="10528019" y="6410648"/>
            <a:ext cx="683649" cy="276999"/>
          </a:xfrm>
          <a:prstGeom prst="rect">
            <a:avLst/>
          </a:prstGeom>
        </p:spPr>
        <p:txBody>
          <a:bodyPr wrap="none">
            <a:spAutoFit/>
          </a:bodyPr>
          <a:lstStyle/>
          <a:p>
            <a:r>
              <a:rPr lang="en-US" sz="1200" b="1" dirty="0">
                <a:solidFill>
                  <a:srgbClr val="FF0000"/>
                </a:solidFill>
              </a:rPr>
              <a:t>J. Smith</a:t>
            </a:r>
          </a:p>
        </p:txBody>
      </p:sp>
      <p:pic>
        <p:nvPicPr>
          <p:cNvPr id="15" name="Picture 2" descr="https://www.utdallas.edu/brand/files/utd_print_orange_ecs_monogram.jpg">
            <a:extLst>
              <a:ext uri="{FF2B5EF4-FFF2-40B4-BE49-F238E27FC236}">
                <a16:creationId xmlns:a16="http://schemas.microsoft.com/office/drawing/2014/main" id="{BD32DEA8-5B87-4363-AEFF-B2AC75450B98}"/>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5340" b="27772"/>
          <a:stretch/>
        </p:blipFill>
        <p:spPr bwMode="auto">
          <a:xfrm>
            <a:off x="1327722" y="6410648"/>
            <a:ext cx="4748305" cy="358401"/>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a:extLst>
              <a:ext uri="{FF2B5EF4-FFF2-40B4-BE49-F238E27FC236}">
                <a16:creationId xmlns:a16="http://schemas.microsoft.com/office/drawing/2014/main" id="{FF0F7B73-4F2A-4096-96F1-9B8A35C43074}"/>
              </a:ext>
            </a:extLst>
          </p:cNvPr>
          <p:cNvPicPr>
            <a:picLocks noChangeAspect="1"/>
          </p:cNvPicPr>
          <p:nvPr/>
        </p:nvPicPr>
        <p:blipFill>
          <a:blip r:embed="rId4"/>
          <a:stretch>
            <a:fillRect/>
          </a:stretch>
        </p:blipFill>
        <p:spPr>
          <a:xfrm>
            <a:off x="11092891" y="93786"/>
            <a:ext cx="800736" cy="799348"/>
          </a:xfrm>
          <a:prstGeom prst="rect">
            <a:avLst/>
          </a:prstGeom>
        </p:spPr>
      </p:pic>
      <p:pic>
        <p:nvPicPr>
          <p:cNvPr id="17" name="Picture 2" descr="Image result for txace logo">
            <a:extLst>
              <a:ext uri="{FF2B5EF4-FFF2-40B4-BE49-F238E27FC236}">
                <a16:creationId xmlns:a16="http://schemas.microsoft.com/office/drawing/2014/main" id="{8E7CCF3D-39B7-4217-9834-1AD3A710D08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834953" y="195973"/>
            <a:ext cx="1178137" cy="522820"/>
          </a:xfrm>
          <a:prstGeom prst="rect">
            <a:avLst/>
          </a:prstGeom>
          <a:noFill/>
          <a:extLst>
            <a:ext uri="{909E8E84-426E-40DD-AFC4-6F175D3DCCD1}">
              <a14:hiddenFill xmlns:a14="http://schemas.microsoft.com/office/drawing/2010/main">
                <a:solidFill>
                  <a:srgbClr val="FFFFFF"/>
                </a:solidFill>
              </a14:hiddenFill>
            </a:ext>
          </a:extLst>
        </p:spPr>
      </p:pic>
      <p:sp>
        <p:nvSpPr>
          <p:cNvPr id="18" name="Slide Number Placeholder 5">
            <a:extLst>
              <a:ext uri="{FF2B5EF4-FFF2-40B4-BE49-F238E27FC236}">
                <a16:creationId xmlns:a16="http://schemas.microsoft.com/office/drawing/2014/main" id="{09E46FB2-ECD0-4E5F-BEBC-9CA109460D25}"/>
              </a:ext>
            </a:extLst>
          </p:cNvPr>
          <p:cNvSpPr txBox="1">
            <a:spLocks/>
          </p:cNvSpPr>
          <p:nvPr/>
        </p:nvSpPr>
        <p:spPr>
          <a:xfrm>
            <a:off x="11556090" y="6487513"/>
            <a:ext cx="294383" cy="187367"/>
          </a:xfrm>
          <a:prstGeom prst="rect">
            <a:avLst/>
          </a:prstGeom>
        </p:spPr>
        <p:txBody>
          <a:bodyPr vert="horz" lIns="0" tIns="0" rIns="0" bIns="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EC71654-96A5-4280-94F3-931C61A9F92C}" type="slidenum">
              <a:rPr lang="en-IN" sz="900" smtClean="0"/>
              <a:pPr/>
              <a:t>‹#›</a:t>
            </a:fld>
            <a:endParaRPr lang="en-IN" sz="900" dirty="0"/>
          </a:p>
        </p:txBody>
      </p:sp>
      <p:sp>
        <p:nvSpPr>
          <p:cNvPr id="19" name="Line 4">
            <a:extLst>
              <a:ext uri="{FF2B5EF4-FFF2-40B4-BE49-F238E27FC236}">
                <a16:creationId xmlns:a16="http://schemas.microsoft.com/office/drawing/2014/main" id="{9CAFD542-E0D8-4EC9-9981-9EC9B73F9888}"/>
              </a:ext>
            </a:extLst>
          </p:cNvPr>
          <p:cNvSpPr>
            <a:spLocks noChangeShapeType="1"/>
          </p:cNvSpPr>
          <p:nvPr/>
        </p:nvSpPr>
        <p:spPr bwMode="auto">
          <a:xfrm>
            <a:off x="261568" y="1219200"/>
            <a:ext cx="11588905" cy="0"/>
          </a:xfrm>
          <a:prstGeom prst="line">
            <a:avLst/>
          </a:prstGeom>
          <a:noFill/>
          <a:ln w="38100">
            <a:solidFill>
              <a:srgbClr val="FF0000"/>
            </a:solidFill>
            <a:round/>
            <a:headEnd/>
            <a:tailEnd/>
          </a:ln>
          <a:effectLst/>
        </p:spPr>
        <p:txBody>
          <a:bodyPr lIns="68568" tIns="34284" rIns="68568" bIns="34284"/>
          <a:lstStyle/>
          <a:p>
            <a:pPr>
              <a:defRPr/>
            </a:pPr>
            <a:endParaRPr lang="en-US" sz="1800"/>
          </a:p>
        </p:txBody>
      </p:sp>
      <p:sp>
        <p:nvSpPr>
          <p:cNvPr id="20" name="Line 4">
            <a:extLst>
              <a:ext uri="{FF2B5EF4-FFF2-40B4-BE49-F238E27FC236}">
                <a16:creationId xmlns:a16="http://schemas.microsoft.com/office/drawing/2014/main" id="{CA353EB7-9234-4495-BF6E-DAF1D400AD4C}"/>
              </a:ext>
            </a:extLst>
          </p:cNvPr>
          <p:cNvSpPr>
            <a:spLocks noChangeShapeType="1"/>
          </p:cNvSpPr>
          <p:nvPr/>
        </p:nvSpPr>
        <p:spPr bwMode="auto">
          <a:xfrm>
            <a:off x="304722" y="1219200"/>
            <a:ext cx="11588905" cy="0"/>
          </a:xfrm>
          <a:prstGeom prst="line">
            <a:avLst/>
          </a:prstGeom>
          <a:noFill/>
          <a:ln w="38100">
            <a:solidFill>
              <a:srgbClr val="FF0000"/>
            </a:solidFill>
            <a:round/>
            <a:headEnd/>
            <a:tailEnd/>
          </a:ln>
          <a:effectLst/>
        </p:spPr>
        <p:txBody>
          <a:bodyPr lIns="68568" tIns="34284" rIns="68568" bIns="34284"/>
          <a:lstStyle/>
          <a:p>
            <a:pPr>
              <a:defRPr/>
            </a:pPr>
            <a:endParaRPr lang="en-US" sz="1800"/>
          </a:p>
        </p:txBody>
      </p:sp>
    </p:spTree>
    <p:extLst>
      <p:ext uri="{BB962C8B-B14F-4D97-AF65-F5344CB8AC3E}">
        <p14:creationId xmlns:p14="http://schemas.microsoft.com/office/powerpoint/2010/main" val="299883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F3C3A-22D8-4B80-8C29-0D468E080943}"/>
              </a:ext>
            </a:extLst>
          </p:cNvPr>
          <p:cNvSpPr>
            <a:spLocks noGrp="1"/>
          </p:cNvSpPr>
          <p:nvPr>
            <p:ph type="title"/>
          </p:nvPr>
        </p:nvSpPr>
        <p:spPr>
          <a:xfrm>
            <a:off x="838200" y="365126"/>
            <a:ext cx="10515600" cy="915746"/>
          </a:xfrm>
        </p:spPr>
        <p:txBody>
          <a:bodyPr/>
          <a:lstStyle>
            <a:lvl1pPr>
              <a:defRPr b="1">
                <a:latin typeface="+mn-lt"/>
              </a:defRPr>
            </a:lvl1pPr>
          </a:lstStyle>
          <a:p>
            <a:r>
              <a:rPr lang="en-US"/>
              <a:t>Click to edit Master title style</a:t>
            </a:r>
            <a:endParaRPr lang="en-US" dirty="0"/>
          </a:p>
        </p:txBody>
      </p:sp>
      <p:sp>
        <p:nvSpPr>
          <p:cNvPr id="6" name="Oval 5">
            <a:extLst>
              <a:ext uri="{FF2B5EF4-FFF2-40B4-BE49-F238E27FC236}">
                <a16:creationId xmlns:a16="http://schemas.microsoft.com/office/drawing/2014/main" id="{8C409E69-3B55-4B66-88E3-3F4C737A1C9C}"/>
              </a:ext>
            </a:extLst>
          </p:cNvPr>
          <p:cNvSpPr>
            <a:spLocks noChangeAspect="1"/>
          </p:cNvSpPr>
          <p:nvPr/>
        </p:nvSpPr>
        <p:spPr>
          <a:xfrm>
            <a:off x="11512936" y="6390800"/>
            <a:ext cx="380691" cy="38079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IN" sz="1800" dirty="0"/>
          </a:p>
        </p:txBody>
      </p:sp>
      <p:sp>
        <p:nvSpPr>
          <p:cNvPr id="7" name="Rectangle 6">
            <a:extLst>
              <a:ext uri="{FF2B5EF4-FFF2-40B4-BE49-F238E27FC236}">
                <a16:creationId xmlns:a16="http://schemas.microsoft.com/office/drawing/2014/main" id="{807099AC-FA1F-4674-A973-EE763792A9A3}"/>
              </a:ext>
            </a:extLst>
          </p:cNvPr>
          <p:cNvSpPr/>
          <p:nvPr/>
        </p:nvSpPr>
        <p:spPr>
          <a:xfrm rot="10800000">
            <a:off x="304723" y="-16722"/>
            <a:ext cx="1258291" cy="11050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sz="1800" dirty="0">
              <a:solidFill>
                <a:schemeClr val="bg1"/>
              </a:solidFill>
            </a:endParaRPr>
          </a:p>
        </p:txBody>
      </p:sp>
      <p:sp>
        <p:nvSpPr>
          <p:cNvPr id="8" name="Line 4">
            <a:extLst>
              <a:ext uri="{FF2B5EF4-FFF2-40B4-BE49-F238E27FC236}">
                <a16:creationId xmlns:a16="http://schemas.microsoft.com/office/drawing/2014/main" id="{4B82D4D4-2EBE-4B2A-84E9-A5480884FE59}"/>
              </a:ext>
            </a:extLst>
          </p:cNvPr>
          <p:cNvSpPr>
            <a:spLocks noChangeShapeType="1"/>
          </p:cNvSpPr>
          <p:nvPr/>
        </p:nvSpPr>
        <p:spPr bwMode="auto">
          <a:xfrm>
            <a:off x="304722" y="1219200"/>
            <a:ext cx="11588905" cy="0"/>
          </a:xfrm>
          <a:prstGeom prst="line">
            <a:avLst/>
          </a:prstGeom>
          <a:noFill/>
          <a:ln w="38100">
            <a:solidFill>
              <a:srgbClr val="FF0000"/>
            </a:solidFill>
            <a:round/>
            <a:headEnd/>
            <a:tailEnd/>
          </a:ln>
          <a:effectLst/>
        </p:spPr>
        <p:txBody>
          <a:bodyPr lIns="68568" tIns="34284" rIns="68568" bIns="34284"/>
          <a:lstStyle/>
          <a:p>
            <a:pPr>
              <a:defRPr/>
            </a:pPr>
            <a:endParaRPr lang="en-US" sz="1800"/>
          </a:p>
        </p:txBody>
      </p:sp>
      <p:pic>
        <p:nvPicPr>
          <p:cNvPr id="9" name="Picture 8">
            <a:extLst>
              <a:ext uri="{FF2B5EF4-FFF2-40B4-BE49-F238E27FC236}">
                <a16:creationId xmlns:a16="http://schemas.microsoft.com/office/drawing/2014/main" id="{F8A58D22-950A-4B1B-9862-054D7AA9E4A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722" y="6390802"/>
            <a:ext cx="996049" cy="378247"/>
          </a:xfrm>
          <a:prstGeom prst="rect">
            <a:avLst/>
          </a:prstGeom>
        </p:spPr>
      </p:pic>
      <p:sp>
        <p:nvSpPr>
          <p:cNvPr id="10" name="Rectangle 9">
            <a:extLst>
              <a:ext uri="{FF2B5EF4-FFF2-40B4-BE49-F238E27FC236}">
                <a16:creationId xmlns:a16="http://schemas.microsoft.com/office/drawing/2014/main" id="{D85DD3C3-C413-4E30-B6B3-B363516D688B}"/>
              </a:ext>
            </a:extLst>
          </p:cNvPr>
          <p:cNvSpPr/>
          <p:nvPr/>
        </p:nvSpPr>
        <p:spPr>
          <a:xfrm>
            <a:off x="10528019" y="6410648"/>
            <a:ext cx="683649" cy="276999"/>
          </a:xfrm>
          <a:prstGeom prst="rect">
            <a:avLst/>
          </a:prstGeom>
        </p:spPr>
        <p:txBody>
          <a:bodyPr wrap="none">
            <a:spAutoFit/>
          </a:bodyPr>
          <a:lstStyle/>
          <a:p>
            <a:r>
              <a:rPr lang="en-US" sz="1200" b="1" dirty="0">
                <a:solidFill>
                  <a:srgbClr val="FF0000"/>
                </a:solidFill>
              </a:rPr>
              <a:t>J. Smith</a:t>
            </a:r>
          </a:p>
        </p:txBody>
      </p:sp>
      <p:pic>
        <p:nvPicPr>
          <p:cNvPr id="11" name="Picture 2" descr="https://www.utdallas.edu/brand/files/utd_print_orange_ecs_monogram.jpg">
            <a:extLst>
              <a:ext uri="{FF2B5EF4-FFF2-40B4-BE49-F238E27FC236}">
                <a16:creationId xmlns:a16="http://schemas.microsoft.com/office/drawing/2014/main" id="{0C7BF9F8-FE0B-41E5-88FB-7A70FDA076FA}"/>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5340" b="27772"/>
          <a:stretch/>
        </p:blipFill>
        <p:spPr bwMode="auto">
          <a:xfrm>
            <a:off x="1327722" y="6410648"/>
            <a:ext cx="4748305" cy="35840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C22A7EDE-7B89-4313-97C4-A833140550D0}"/>
              </a:ext>
            </a:extLst>
          </p:cNvPr>
          <p:cNvPicPr>
            <a:picLocks noChangeAspect="1"/>
          </p:cNvPicPr>
          <p:nvPr/>
        </p:nvPicPr>
        <p:blipFill>
          <a:blip r:embed="rId4"/>
          <a:stretch>
            <a:fillRect/>
          </a:stretch>
        </p:blipFill>
        <p:spPr>
          <a:xfrm>
            <a:off x="11092891" y="93786"/>
            <a:ext cx="800736" cy="799348"/>
          </a:xfrm>
          <a:prstGeom prst="rect">
            <a:avLst/>
          </a:prstGeom>
        </p:spPr>
      </p:pic>
      <p:pic>
        <p:nvPicPr>
          <p:cNvPr id="13" name="Picture 2" descr="Image result for txace logo">
            <a:extLst>
              <a:ext uri="{FF2B5EF4-FFF2-40B4-BE49-F238E27FC236}">
                <a16:creationId xmlns:a16="http://schemas.microsoft.com/office/drawing/2014/main" id="{3202B9CA-2CF6-4414-BCBF-D16D7EF6AD1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834953" y="195973"/>
            <a:ext cx="1178137" cy="52282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5">
            <a:extLst>
              <a:ext uri="{FF2B5EF4-FFF2-40B4-BE49-F238E27FC236}">
                <a16:creationId xmlns:a16="http://schemas.microsoft.com/office/drawing/2014/main" id="{8271882F-A3E3-4AFD-8538-3F8D3F5B972F}"/>
              </a:ext>
            </a:extLst>
          </p:cNvPr>
          <p:cNvSpPr txBox="1">
            <a:spLocks/>
          </p:cNvSpPr>
          <p:nvPr/>
        </p:nvSpPr>
        <p:spPr>
          <a:xfrm>
            <a:off x="11556090" y="6487513"/>
            <a:ext cx="294383" cy="187367"/>
          </a:xfrm>
          <a:prstGeom prst="rect">
            <a:avLst/>
          </a:prstGeom>
        </p:spPr>
        <p:txBody>
          <a:bodyPr vert="horz" lIns="0" tIns="0" rIns="0" bIns="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EC71654-96A5-4280-94F3-931C61A9F92C}" type="slidenum">
              <a:rPr lang="en-IN" sz="900" smtClean="0"/>
              <a:pPr/>
              <a:t>‹#›</a:t>
            </a:fld>
            <a:endParaRPr lang="en-IN" sz="900" dirty="0"/>
          </a:p>
        </p:txBody>
      </p:sp>
      <p:sp>
        <p:nvSpPr>
          <p:cNvPr id="15" name="Line 4">
            <a:extLst>
              <a:ext uri="{FF2B5EF4-FFF2-40B4-BE49-F238E27FC236}">
                <a16:creationId xmlns:a16="http://schemas.microsoft.com/office/drawing/2014/main" id="{E681A57A-A086-4623-ACCA-61EFFD97BF26}"/>
              </a:ext>
            </a:extLst>
          </p:cNvPr>
          <p:cNvSpPr>
            <a:spLocks noChangeShapeType="1"/>
          </p:cNvSpPr>
          <p:nvPr/>
        </p:nvSpPr>
        <p:spPr bwMode="auto">
          <a:xfrm>
            <a:off x="261568" y="1219200"/>
            <a:ext cx="11588905" cy="0"/>
          </a:xfrm>
          <a:prstGeom prst="line">
            <a:avLst/>
          </a:prstGeom>
          <a:noFill/>
          <a:ln w="38100">
            <a:solidFill>
              <a:srgbClr val="FF0000"/>
            </a:solidFill>
            <a:round/>
            <a:headEnd/>
            <a:tailEnd/>
          </a:ln>
          <a:effectLst/>
        </p:spPr>
        <p:txBody>
          <a:bodyPr lIns="68568" tIns="34284" rIns="68568" bIns="34284"/>
          <a:lstStyle/>
          <a:p>
            <a:pPr>
              <a:defRPr/>
            </a:pPr>
            <a:endParaRPr lang="en-US" sz="1800"/>
          </a:p>
        </p:txBody>
      </p:sp>
    </p:spTree>
    <p:extLst>
      <p:ext uri="{BB962C8B-B14F-4D97-AF65-F5344CB8AC3E}">
        <p14:creationId xmlns:p14="http://schemas.microsoft.com/office/powerpoint/2010/main" val="3534254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CA49F505-5B33-4080-9F12-0BD8E3E64065}"/>
              </a:ext>
            </a:extLst>
          </p:cNvPr>
          <p:cNvSpPr>
            <a:spLocks noChangeAspect="1"/>
          </p:cNvSpPr>
          <p:nvPr/>
        </p:nvSpPr>
        <p:spPr>
          <a:xfrm>
            <a:off x="11512936" y="6390800"/>
            <a:ext cx="380691" cy="38079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IN" sz="1800" dirty="0"/>
          </a:p>
        </p:txBody>
      </p:sp>
      <p:sp>
        <p:nvSpPr>
          <p:cNvPr id="6" name="Rectangle 5">
            <a:extLst>
              <a:ext uri="{FF2B5EF4-FFF2-40B4-BE49-F238E27FC236}">
                <a16:creationId xmlns:a16="http://schemas.microsoft.com/office/drawing/2014/main" id="{7303B68F-CDA3-467A-89A4-C8E1EAB35672}"/>
              </a:ext>
            </a:extLst>
          </p:cNvPr>
          <p:cNvSpPr/>
          <p:nvPr/>
        </p:nvSpPr>
        <p:spPr>
          <a:xfrm rot="10800000">
            <a:off x="304723" y="-16722"/>
            <a:ext cx="1258291" cy="11050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sz="1800" dirty="0">
              <a:solidFill>
                <a:schemeClr val="bg1"/>
              </a:solidFill>
            </a:endParaRPr>
          </a:p>
        </p:txBody>
      </p:sp>
      <p:sp>
        <p:nvSpPr>
          <p:cNvPr id="7" name="Line 4">
            <a:extLst>
              <a:ext uri="{FF2B5EF4-FFF2-40B4-BE49-F238E27FC236}">
                <a16:creationId xmlns:a16="http://schemas.microsoft.com/office/drawing/2014/main" id="{785B1DB1-AF2D-4AEA-9E28-668C97F122ED}"/>
              </a:ext>
            </a:extLst>
          </p:cNvPr>
          <p:cNvSpPr>
            <a:spLocks noChangeShapeType="1"/>
          </p:cNvSpPr>
          <p:nvPr/>
        </p:nvSpPr>
        <p:spPr bwMode="auto">
          <a:xfrm>
            <a:off x="261568" y="1219200"/>
            <a:ext cx="11588905" cy="0"/>
          </a:xfrm>
          <a:prstGeom prst="line">
            <a:avLst/>
          </a:prstGeom>
          <a:noFill/>
          <a:ln w="38100">
            <a:solidFill>
              <a:srgbClr val="FF0000"/>
            </a:solidFill>
            <a:round/>
            <a:headEnd/>
            <a:tailEnd/>
          </a:ln>
          <a:effectLst/>
        </p:spPr>
        <p:txBody>
          <a:bodyPr lIns="68568" tIns="34284" rIns="68568" bIns="34284"/>
          <a:lstStyle/>
          <a:p>
            <a:pPr>
              <a:defRPr/>
            </a:pPr>
            <a:endParaRPr lang="en-US" sz="1800"/>
          </a:p>
        </p:txBody>
      </p:sp>
      <p:pic>
        <p:nvPicPr>
          <p:cNvPr id="8" name="Picture 7">
            <a:extLst>
              <a:ext uri="{FF2B5EF4-FFF2-40B4-BE49-F238E27FC236}">
                <a16:creationId xmlns:a16="http://schemas.microsoft.com/office/drawing/2014/main" id="{F2952D66-8E7F-4918-9D0F-48A857DB9CF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722" y="6390802"/>
            <a:ext cx="996049" cy="378247"/>
          </a:xfrm>
          <a:prstGeom prst="rect">
            <a:avLst/>
          </a:prstGeom>
        </p:spPr>
      </p:pic>
      <p:sp>
        <p:nvSpPr>
          <p:cNvPr id="9" name="Rectangle 8">
            <a:extLst>
              <a:ext uri="{FF2B5EF4-FFF2-40B4-BE49-F238E27FC236}">
                <a16:creationId xmlns:a16="http://schemas.microsoft.com/office/drawing/2014/main" id="{8B728C11-FEEE-4FB5-8319-F3D0EEE7D39F}"/>
              </a:ext>
            </a:extLst>
          </p:cNvPr>
          <p:cNvSpPr/>
          <p:nvPr/>
        </p:nvSpPr>
        <p:spPr>
          <a:xfrm>
            <a:off x="10528019" y="6410648"/>
            <a:ext cx="683649" cy="276999"/>
          </a:xfrm>
          <a:prstGeom prst="rect">
            <a:avLst/>
          </a:prstGeom>
        </p:spPr>
        <p:txBody>
          <a:bodyPr wrap="none">
            <a:spAutoFit/>
          </a:bodyPr>
          <a:lstStyle/>
          <a:p>
            <a:r>
              <a:rPr lang="en-US" sz="1200" b="1" dirty="0">
                <a:solidFill>
                  <a:srgbClr val="FF0000"/>
                </a:solidFill>
              </a:rPr>
              <a:t>J. Smith</a:t>
            </a:r>
          </a:p>
        </p:txBody>
      </p:sp>
      <p:pic>
        <p:nvPicPr>
          <p:cNvPr id="10" name="Picture 2" descr="https://www.utdallas.edu/brand/files/utd_print_orange_ecs_monogram.jpg">
            <a:extLst>
              <a:ext uri="{FF2B5EF4-FFF2-40B4-BE49-F238E27FC236}">
                <a16:creationId xmlns:a16="http://schemas.microsoft.com/office/drawing/2014/main" id="{A556385B-BB9A-4781-B248-9660DB2C6FA2}"/>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5340" b="27772"/>
          <a:stretch/>
        </p:blipFill>
        <p:spPr bwMode="auto">
          <a:xfrm>
            <a:off x="1327722" y="6410648"/>
            <a:ext cx="4748305" cy="35840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43F2124A-0A79-4B21-B116-E2C901E99AB4}"/>
              </a:ext>
            </a:extLst>
          </p:cNvPr>
          <p:cNvPicPr>
            <a:picLocks noChangeAspect="1"/>
          </p:cNvPicPr>
          <p:nvPr/>
        </p:nvPicPr>
        <p:blipFill>
          <a:blip r:embed="rId4"/>
          <a:stretch>
            <a:fillRect/>
          </a:stretch>
        </p:blipFill>
        <p:spPr>
          <a:xfrm>
            <a:off x="11092891" y="93786"/>
            <a:ext cx="800736" cy="799348"/>
          </a:xfrm>
          <a:prstGeom prst="rect">
            <a:avLst/>
          </a:prstGeom>
        </p:spPr>
      </p:pic>
      <p:pic>
        <p:nvPicPr>
          <p:cNvPr id="12" name="Picture 2" descr="Image result for txace logo">
            <a:extLst>
              <a:ext uri="{FF2B5EF4-FFF2-40B4-BE49-F238E27FC236}">
                <a16:creationId xmlns:a16="http://schemas.microsoft.com/office/drawing/2014/main" id="{46223BCD-1053-4E04-B4AB-EBEFDD87010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834953" y="195973"/>
            <a:ext cx="1178137" cy="522820"/>
          </a:xfrm>
          <a:prstGeom prst="rect">
            <a:avLst/>
          </a:prstGeom>
          <a:noFill/>
          <a:extLst>
            <a:ext uri="{909E8E84-426E-40DD-AFC4-6F175D3DCCD1}">
              <a14:hiddenFill xmlns:a14="http://schemas.microsoft.com/office/drawing/2010/main">
                <a:solidFill>
                  <a:srgbClr val="FFFFFF"/>
                </a:solidFill>
              </a14:hiddenFill>
            </a:ext>
          </a:extLst>
        </p:spPr>
      </p:pic>
      <p:sp>
        <p:nvSpPr>
          <p:cNvPr id="13" name="Slide Number Placeholder 5">
            <a:extLst>
              <a:ext uri="{FF2B5EF4-FFF2-40B4-BE49-F238E27FC236}">
                <a16:creationId xmlns:a16="http://schemas.microsoft.com/office/drawing/2014/main" id="{DB614419-455F-469F-B83D-13A9E450991C}"/>
              </a:ext>
            </a:extLst>
          </p:cNvPr>
          <p:cNvSpPr txBox="1">
            <a:spLocks/>
          </p:cNvSpPr>
          <p:nvPr/>
        </p:nvSpPr>
        <p:spPr>
          <a:xfrm>
            <a:off x="11556090" y="6487513"/>
            <a:ext cx="294383" cy="187367"/>
          </a:xfrm>
          <a:prstGeom prst="rect">
            <a:avLst/>
          </a:prstGeom>
        </p:spPr>
        <p:txBody>
          <a:bodyPr vert="horz" lIns="0" tIns="0" rIns="0" bIns="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EC71654-96A5-4280-94F3-931C61A9F92C}" type="slidenum">
              <a:rPr lang="en-IN" sz="900" smtClean="0"/>
              <a:pPr/>
              <a:t>‹#›</a:t>
            </a:fld>
            <a:endParaRPr lang="en-IN" sz="900" dirty="0"/>
          </a:p>
        </p:txBody>
      </p:sp>
    </p:spTree>
    <p:extLst>
      <p:ext uri="{BB962C8B-B14F-4D97-AF65-F5344CB8AC3E}">
        <p14:creationId xmlns:p14="http://schemas.microsoft.com/office/powerpoint/2010/main" val="757850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F30A6-9E7D-49DC-8082-63ADC8200220}"/>
              </a:ext>
            </a:extLst>
          </p:cNvPr>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276A3747-2CFC-4CA5-BFC8-24F4E15CF0D9}"/>
              </a:ext>
            </a:extLst>
          </p:cNvPr>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E6BC7A2-0D79-4751-85EB-6EB93EB75CC0}"/>
              </a:ext>
            </a:extLst>
          </p:cNvPr>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Tree>
    <p:extLst>
      <p:ext uri="{BB962C8B-B14F-4D97-AF65-F5344CB8AC3E}">
        <p14:creationId xmlns:p14="http://schemas.microsoft.com/office/powerpoint/2010/main" val="3573290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42B07-5549-4AC5-9E77-88F25FF17BD6}"/>
              </a:ext>
            </a:extLst>
          </p:cNvPr>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A46EAEDB-FF9D-4A39-A513-B40AFF08B310}"/>
              </a:ext>
            </a:extLst>
          </p:cNvPr>
          <p:cNvSpPr>
            <a:spLocks noGrp="1"/>
          </p:cNvSpPr>
          <p:nvPr>
            <p:ph type="pic" idx="1"/>
          </p:nvPr>
        </p:nvSpPr>
        <p:spPr>
          <a:xfrm>
            <a:off x="5183188" y="987427"/>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a:extLst>
              <a:ext uri="{FF2B5EF4-FFF2-40B4-BE49-F238E27FC236}">
                <a16:creationId xmlns:a16="http://schemas.microsoft.com/office/drawing/2014/main" id="{C8091740-C92F-410A-BCD5-CBEB6E14444E}"/>
              </a:ext>
            </a:extLst>
          </p:cNvPr>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Tree>
    <p:extLst>
      <p:ext uri="{BB962C8B-B14F-4D97-AF65-F5344CB8AC3E}">
        <p14:creationId xmlns:p14="http://schemas.microsoft.com/office/powerpoint/2010/main" val="2350332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1A86D4-1905-4B50-BAC5-6C72C90841FF}"/>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F3DD9F-F11F-4EE5-8AF6-C21E4EE058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762094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80818-AA53-4DAC-A5D8-DFBC9868BF40}"/>
              </a:ext>
            </a:extLst>
          </p:cNvPr>
          <p:cNvSpPr>
            <a:spLocks noGrp="1"/>
          </p:cNvSpPr>
          <p:nvPr>
            <p:ph type="ctrTitle"/>
          </p:nvPr>
        </p:nvSpPr>
        <p:spPr/>
        <p:txBody>
          <a:bodyPr/>
          <a:lstStyle/>
          <a:p>
            <a:r>
              <a:rPr lang="en-US" dirty="0"/>
              <a:t>Near-Field MIMO-SAR FCNN Image Enhancement</a:t>
            </a:r>
          </a:p>
        </p:txBody>
      </p:sp>
      <p:sp>
        <p:nvSpPr>
          <p:cNvPr id="3" name="Subtitle 2">
            <a:extLst>
              <a:ext uri="{FF2B5EF4-FFF2-40B4-BE49-F238E27FC236}">
                <a16:creationId xmlns:a16="http://schemas.microsoft.com/office/drawing/2014/main" id="{F266D7DB-7535-45CB-B350-752F8B63F841}"/>
              </a:ext>
            </a:extLst>
          </p:cNvPr>
          <p:cNvSpPr>
            <a:spLocks noGrp="1"/>
          </p:cNvSpPr>
          <p:nvPr>
            <p:ph type="subTitle" idx="1"/>
          </p:nvPr>
        </p:nvSpPr>
        <p:spPr/>
        <p:txBody>
          <a:bodyPr/>
          <a:lstStyle/>
          <a:p>
            <a:r>
              <a:rPr lang="en-US" dirty="0"/>
              <a:t>Josiah Smith</a:t>
            </a:r>
          </a:p>
        </p:txBody>
      </p:sp>
    </p:spTree>
    <p:extLst>
      <p:ext uri="{BB962C8B-B14F-4D97-AF65-F5344CB8AC3E}">
        <p14:creationId xmlns:p14="http://schemas.microsoft.com/office/powerpoint/2010/main" val="439783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50B99-DE81-4FAC-ACF7-7346D7E97DD2}"/>
              </a:ext>
            </a:extLst>
          </p:cNvPr>
          <p:cNvSpPr>
            <a:spLocks noGrp="1"/>
          </p:cNvSpPr>
          <p:nvPr>
            <p:ph type="title"/>
          </p:nvPr>
        </p:nvSpPr>
        <p:spPr/>
        <p:txBody>
          <a:bodyPr/>
          <a:lstStyle/>
          <a:p>
            <a:r>
              <a:rPr lang="en-US" dirty="0"/>
              <a:t>Compare to Ideal Image</a:t>
            </a:r>
          </a:p>
        </p:txBody>
      </p:sp>
      <p:pic>
        <p:nvPicPr>
          <p:cNvPr id="5" name="Content Placeholder 4">
            <a:extLst>
              <a:ext uri="{FF2B5EF4-FFF2-40B4-BE49-F238E27FC236}">
                <a16:creationId xmlns:a16="http://schemas.microsoft.com/office/drawing/2014/main" id="{CEC5142C-A7D9-498F-A4B6-52C13F9332E4}"/>
              </a:ext>
            </a:extLst>
          </p:cNvPr>
          <p:cNvPicPr>
            <a:picLocks noGrp="1" noChangeAspect="1"/>
          </p:cNvPicPr>
          <p:nvPr>
            <p:ph sz="half" idx="1"/>
          </p:nvPr>
        </p:nvPicPr>
        <p:blipFill>
          <a:blip r:embed="rId2"/>
          <a:stretch>
            <a:fillRect/>
          </a:stretch>
        </p:blipFill>
        <p:spPr>
          <a:xfrm>
            <a:off x="838200" y="2479789"/>
            <a:ext cx="5181600" cy="3886200"/>
          </a:xfrm>
          <a:prstGeom prst="rect">
            <a:avLst/>
          </a:prstGeom>
        </p:spPr>
      </p:pic>
      <p:pic>
        <p:nvPicPr>
          <p:cNvPr id="6" name="Content Placeholder 5">
            <a:extLst>
              <a:ext uri="{FF2B5EF4-FFF2-40B4-BE49-F238E27FC236}">
                <a16:creationId xmlns:a16="http://schemas.microsoft.com/office/drawing/2014/main" id="{126BDDBB-9F82-4CBA-957C-02FC6789DA77}"/>
              </a:ext>
            </a:extLst>
          </p:cNvPr>
          <p:cNvPicPr>
            <a:picLocks noGrp="1" noChangeAspect="1"/>
          </p:cNvPicPr>
          <p:nvPr>
            <p:ph sz="half" idx="2"/>
          </p:nvPr>
        </p:nvPicPr>
        <p:blipFill>
          <a:blip r:embed="rId3"/>
          <a:stretch>
            <a:fillRect/>
          </a:stretch>
        </p:blipFill>
        <p:spPr>
          <a:xfrm>
            <a:off x="6172200" y="2474233"/>
            <a:ext cx="5181600" cy="3886200"/>
          </a:xfrm>
          <a:prstGeom prst="rect">
            <a:avLst/>
          </a:prstGeom>
        </p:spPr>
      </p:pic>
      <p:sp>
        <p:nvSpPr>
          <p:cNvPr id="7" name="Oval 6">
            <a:extLst>
              <a:ext uri="{FF2B5EF4-FFF2-40B4-BE49-F238E27FC236}">
                <a16:creationId xmlns:a16="http://schemas.microsoft.com/office/drawing/2014/main" id="{48C86BBF-F9A8-4317-891F-3842D249974A}"/>
              </a:ext>
            </a:extLst>
          </p:cNvPr>
          <p:cNvSpPr/>
          <p:nvPr/>
        </p:nvSpPr>
        <p:spPr>
          <a:xfrm>
            <a:off x="3343275" y="3339195"/>
            <a:ext cx="1204232" cy="104548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7EB26EA8-13EB-4E1F-BBA3-92CD6AE01157}"/>
              </a:ext>
            </a:extLst>
          </p:cNvPr>
          <p:cNvSpPr/>
          <p:nvPr/>
        </p:nvSpPr>
        <p:spPr>
          <a:xfrm>
            <a:off x="1558698" y="2988130"/>
            <a:ext cx="624568" cy="58011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3F18F791-5F82-490C-BDD3-0A2C36762F32}"/>
              </a:ext>
            </a:extLst>
          </p:cNvPr>
          <p:cNvSpPr/>
          <p:nvPr/>
        </p:nvSpPr>
        <p:spPr>
          <a:xfrm>
            <a:off x="3116716" y="4776107"/>
            <a:ext cx="828675" cy="75156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15AEB3E0-B535-4424-8278-68934DF54416}"/>
              </a:ext>
            </a:extLst>
          </p:cNvPr>
          <p:cNvSpPr/>
          <p:nvPr/>
        </p:nvSpPr>
        <p:spPr>
          <a:xfrm>
            <a:off x="4388303" y="2963411"/>
            <a:ext cx="828675" cy="7515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E1F418E9-A640-419E-B5DF-45FB05E20C4C}"/>
              </a:ext>
            </a:extLst>
          </p:cNvPr>
          <p:cNvSpPr/>
          <p:nvPr/>
        </p:nvSpPr>
        <p:spPr>
          <a:xfrm>
            <a:off x="4508046" y="3992790"/>
            <a:ext cx="994002" cy="8490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F80F8D2-91F2-4B6E-ADE2-7E450F0DFFB6}"/>
              </a:ext>
            </a:extLst>
          </p:cNvPr>
          <p:cNvSpPr/>
          <p:nvPr/>
        </p:nvSpPr>
        <p:spPr>
          <a:xfrm>
            <a:off x="1769949" y="4841875"/>
            <a:ext cx="602116" cy="56378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5E3B71F0-A076-4247-A42B-A925C73F9E1C}"/>
              </a:ext>
            </a:extLst>
          </p:cNvPr>
          <p:cNvSpPr/>
          <p:nvPr/>
        </p:nvSpPr>
        <p:spPr>
          <a:xfrm>
            <a:off x="8671833" y="3363914"/>
            <a:ext cx="1204232" cy="104548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EABBC6CB-4D22-4190-8EE1-98EF36E6E3E3}"/>
              </a:ext>
            </a:extLst>
          </p:cNvPr>
          <p:cNvSpPr/>
          <p:nvPr/>
        </p:nvSpPr>
        <p:spPr>
          <a:xfrm>
            <a:off x="6887256" y="3012849"/>
            <a:ext cx="624568" cy="58011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73B235CC-DBB7-4BDB-B14D-095126DAF97A}"/>
              </a:ext>
            </a:extLst>
          </p:cNvPr>
          <p:cNvSpPr/>
          <p:nvPr/>
        </p:nvSpPr>
        <p:spPr>
          <a:xfrm>
            <a:off x="8445274" y="4800826"/>
            <a:ext cx="828675" cy="75156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8C70C625-4561-41D7-918A-6C4EC0A086FE}"/>
              </a:ext>
            </a:extLst>
          </p:cNvPr>
          <p:cNvSpPr/>
          <p:nvPr/>
        </p:nvSpPr>
        <p:spPr>
          <a:xfrm>
            <a:off x="9716861" y="2988130"/>
            <a:ext cx="828675" cy="7515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DF604C0B-CE19-49DC-AF53-74ED394D7163}"/>
              </a:ext>
            </a:extLst>
          </p:cNvPr>
          <p:cNvSpPr/>
          <p:nvPr/>
        </p:nvSpPr>
        <p:spPr>
          <a:xfrm>
            <a:off x="9836604" y="4017509"/>
            <a:ext cx="994002" cy="8490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57475818-1D5A-4716-9541-5B7107D55CC6}"/>
              </a:ext>
            </a:extLst>
          </p:cNvPr>
          <p:cNvSpPr/>
          <p:nvPr/>
        </p:nvSpPr>
        <p:spPr>
          <a:xfrm>
            <a:off x="7098507" y="4866594"/>
            <a:ext cx="602116" cy="56378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ontent Placeholder 2">
            <a:extLst>
              <a:ext uri="{FF2B5EF4-FFF2-40B4-BE49-F238E27FC236}">
                <a16:creationId xmlns:a16="http://schemas.microsoft.com/office/drawing/2014/main" id="{B3348F2C-A332-4267-B8AC-1275C3100E82}"/>
              </a:ext>
            </a:extLst>
          </p:cNvPr>
          <p:cNvSpPr txBox="1">
            <a:spLocks/>
          </p:cNvSpPr>
          <p:nvPr/>
        </p:nvSpPr>
        <p:spPr>
          <a:xfrm>
            <a:off x="690336" y="1388158"/>
            <a:ext cx="10515599" cy="10860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dirty="0"/>
              <a:t>Again, we compare the enhanced image (left) to the ideal reflectivity image (right) and we can see some distortions, but a great improvement over the original SAR image</a:t>
            </a:r>
          </a:p>
        </p:txBody>
      </p:sp>
    </p:spTree>
    <p:extLst>
      <p:ext uri="{BB962C8B-B14F-4D97-AF65-F5344CB8AC3E}">
        <p14:creationId xmlns:p14="http://schemas.microsoft.com/office/powerpoint/2010/main" val="4260226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19FB0-3EBC-4092-8E40-3359CF1A9B13}"/>
              </a:ext>
            </a:extLst>
          </p:cNvPr>
          <p:cNvSpPr>
            <a:spLocks noGrp="1"/>
          </p:cNvSpPr>
          <p:nvPr>
            <p:ph type="title"/>
          </p:nvPr>
        </p:nvSpPr>
        <p:spPr/>
        <p:txBody>
          <a:bodyPr/>
          <a:lstStyle/>
          <a:p>
            <a:r>
              <a:rPr lang="en-US" dirty="0"/>
              <a:t>Some Examples Using the Network - PSF</a:t>
            </a:r>
          </a:p>
        </p:txBody>
      </p:sp>
      <p:pic>
        <p:nvPicPr>
          <p:cNvPr id="6" name="Content Placeholder 5">
            <a:extLst>
              <a:ext uri="{FF2B5EF4-FFF2-40B4-BE49-F238E27FC236}">
                <a16:creationId xmlns:a16="http://schemas.microsoft.com/office/drawing/2014/main" id="{F7C76D9A-C8B5-4965-A4F4-EB1C8B623261}"/>
              </a:ext>
            </a:extLst>
          </p:cNvPr>
          <p:cNvPicPr>
            <a:picLocks noGrp="1" noChangeAspect="1"/>
          </p:cNvPicPr>
          <p:nvPr>
            <p:ph sz="half" idx="1"/>
          </p:nvPr>
        </p:nvPicPr>
        <p:blipFill>
          <a:blip r:embed="rId2"/>
          <a:stretch>
            <a:fillRect/>
          </a:stretch>
        </p:blipFill>
        <p:spPr>
          <a:xfrm>
            <a:off x="838200" y="1793990"/>
            <a:ext cx="5181600" cy="3886200"/>
          </a:xfrm>
          <a:prstGeom prst="rect">
            <a:avLst/>
          </a:prstGeom>
        </p:spPr>
      </p:pic>
      <p:pic>
        <p:nvPicPr>
          <p:cNvPr id="5" name="Content Placeholder 4">
            <a:extLst>
              <a:ext uri="{FF2B5EF4-FFF2-40B4-BE49-F238E27FC236}">
                <a16:creationId xmlns:a16="http://schemas.microsoft.com/office/drawing/2014/main" id="{DFCA1D5A-708E-463D-9C36-1A38850E60B7}"/>
              </a:ext>
            </a:extLst>
          </p:cNvPr>
          <p:cNvPicPr>
            <a:picLocks noGrp="1" noChangeAspect="1"/>
          </p:cNvPicPr>
          <p:nvPr>
            <p:ph sz="half" idx="2"/>
          </p:nvPr>
        </p:nvPicPr>
        <p:blipFill>
          <a:blip r:embed="rId3"/>
          <a:stretch>
            <a:fillRect/>
          </a:stretch>
        </p:blipFill>
        <p:spPr>
          <a:xfrm>
            <a:off x="6172200" y="1788434"/>
            <a:ext cx="5181600" cy="3886200"/>
          </a:xfrm>
          <a:prstGeom prst="rect">
            <a:avLst/>
          </a:prstGeom>
        </p:spPr>
      </p:pic>
      <p:sp>
        <p:nvSpPr>
          <p:cNvPr id="7" name="Content Placeholder 2">
            <a:extLst>
              <a:ext uri="{FF2B5EF4-FFF2-40B4-BE49-F238E27FC236}">
                <a16:creationId xmlns:a16="http://schemas.microsoft.com/office/drawing/2014/main" id="{B638B2CC-266F-436B-8BDF-0931C133007D}"/>
              </a:ext>
            </a:extLst>
          </p:cNvPr>
          <p:cNvSpPr txBox="1">
            <a:spLocks/>
          </p:cNvSpPr>
          <p:nvPr/>
        </p:nvSpPr>
        <p:spPr>
          <a:xfrm>
            <a:off x="690336" y="1327229"/>
            <a:ext cx="10515599" cy="54284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dirty="0"/>
              <a:t>Now, let’s examine the PSF</a:t>
            </a:r>
          </a:p>
        </p:txBody>
      </p:sp>
      <p:sp>
        <p:nvSpPr>
          <p:cNvPr id="8" name="Content Placeholder 2">
            <a:extLst>
              <a:ext uri="{FF2B5EF4-FFF2-40B4-BE49-F238E27FC236}">
                <a16:creationId xmlns:a16="http://schemas.microsoft.com/office/drawing/2014/main" id="{C77791D0-DC3B-4740-A599-D7484620F4A4}"/>
              </a:ext>
            </a:extLst>
          </p:cNvPr>
          <p:cNvSpPr txBox="1">
            <a:spLocks/>
          </p:cNvSpPr>
          <p:nvPr/>
        </p:nvSpPr>
        <p:spPr>
          <a:xfrm>
            <a:off x="690335" y="5674635"/>
            <a:ext cx="10515599" cy="81824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dirty="0"/>
              <a:t>The SAR PSF (left) is much improved by the network (right). The resolution is greatly improved and the sidelobes are significantly reduced by this algorithm</a:t>
            </a:r>
          </a:p>
        </p:txBody>
      </p:sp>
    </p:spTree>
    <p:extLst>
      <p:ext uri="{BB962C8B-B14F-4D97-AF65-F5344CB8AC3E}">
        <p14:creationId xmlns:p14="http://schemas.microsoft.com/office/powerpoint/2010/main" val="1982664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77CF0-3DC4-488E-AA43-C5133B111807}"/>
              </a:ext>
            </a:extLst>
          </p:cNvPr>
          <p:cNvSpPr>
            <a:spLocks noGrp="1"/>
          </p:cNvSpPr>
          <p:nvPr>
            <p:ph type="title"/>
          </p:nvPr>
        </p:nvSpPr>
        <p:spPr/>
        <p:txBody>
          <a:bodyPr/>
          <a:lstStyle/>
          <a:p>
            <a:r>
              <a:rPr lang="en-US" dirty="0"/>
              <a:t>Diamond</a:t>
            </a:r>
          </a:p>
        </p:txBody>
      </p:sp>
      <p:pic>
        <p:nvPicPr>
          <p:cNvPr id="5" name="Content Placeholder 4">
            <a:extLst>
              <a:ext uri="{FF2B5EF4-FFF2-40B4-BE49-F238E27FC236}">
                <a16:creationId xmlns:a16="http://schemas.microsoft.com/office/drawing/2014/main" id="{7F3D80BA-68E7-4C3D-A5DF-97B9CDBA4E2A}"/>
              </a:ext>
            </a:extLst>
          </p:cNvPr>
          <p:cNvPicPr>
            <a:picLocks noGrp="1" noChangeAspect="1"/>
          </p:cNvPicPr>
          <p:nvPr>
            <p:ph sz="half" idx="1"/>
          </p:nvPr>
        </p:nvPicPr>
        <p:blipFill>
          <a:blip r:embed="rId2"/>
          <a:stretch>
            <a:fillRect/>
          </a:stretch>
        </p:blipFill>
        <p:spPr>
          <a:xfrm>
            <a:off x="838200" y="1875631"/>
            <a:ext cx="5181600" cy="3886200"/>
          </a:xfrm>
          <a:prstGeom prst="rect">
            <a:avLst/>
          </a:prstGeom>
        </p:spPr>
      </p:pic>
      <p:pic>
        <p:nvPicPr>
          <p:cNvPr id="6" name="Content Placeholder 5">
            <a:extLst>
              <a:ext uri="{FF2B5EF4-FFF2-40B4-BE49-F238E27FC236}">
                <a16:creationId xmlns:a16="http://schemas.microsoft.com/office/drawing/2014/main" id="{CB046C90-C6D3-4B58-BEF5-21D3992BE140}"/>
              </a:ext>
            </a:extLst>
          </p:cNvPr>
          <p:cNvPicPr>
            <a:picLocks noGrp="1" noChangeAspect="1"/>
          </p:cNvPicPr>
          <p:nvPr>
            <p:ph sz="half" idx="2"/>
          </p:nvPr>
        </p:nvPicPr>
        <p:blipFill>
          <a:blip r:embed="rId3"/>
          <a:stretch>
            <a:fillRect/>
          </a:stretch>
        </p:blipFill>
        <p:spPr>
          <a:xfrm>
            <a:off x="6172200" y="1870075"/>
            <a:ext cx="5181600" cy="3886200"/>
          </a:xfrm>
          <a:prstGeom prst="rect">
            <a:avLst/>
          </a:prstGeom>
        </p:spPr>
      </p:pic>
      <p:sp>
        <p:nvSpPr>
          <p:cNvPr id="7" name="Content Placeholder 2">
            <a:extLst>
              <a:ext uri="{FF2B5EF4-FFF2-40B4-BE49-F238E27FC236}">
                <a16:creationId xmlns:a16="http://schemas.microsoft.com/office/drawing/2014/main" id="{AC19F7D0-E7E7-4433-BEC5-1023AF9887CF}"/>
              </a:ext>
            </a:extLst>
          </p:cNvPr>
          <p:cNvSpPr txBox="1">
            <a:spLocks/>
          </p:cNvSpPr>
          <p:nvPr/>
        </p:nvSpPr>
        <p:spPr>
          <a:xfrm>
            <a:off x="690336" y="1327229"/>
            <a:ext cx="10515599" cy="54284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dirty="0"/>
              <a:t>A diamond pattern is simulated, and you can see a similar result with highly resolved points</a:t>
            </a:r>
          </a:p>
        </p:txBody>
      </p:sp>
    </p:spTree>
    <p:extLst>
      <p:ext uri="{BB962C8B-B14F-4D97-AF65-F5344CB8AC3E}">
        <p14:creationId xmlns:p14="http://schemas.microsoft.com/office/powerpoint/2010/main" val="3253240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81372-713A-45F9-BB9F-B3300525B84A}"/>
              </a:ext>
            </a:extLst>
          </p:cNvPr>
          <p:cNvSpPr>
            <a:spLocks noGrp="1"/>
          </p:cNvSpPr>
          <p:nvPr>
            <p:ph type="title"/>
          </p:nvPr>
        </p:nvSpPr>
        <p:spPr/>
        <p:txBody>
          <a:bodyPr/>
          <a:lstStyle/>
          <a:p>
            <a:r>
              <a:rPr lang="en-US" dirty="0"/>
              <a:t>UTD</a:t>
            </a:r>
          </a:p>
        </p:txBody>
      </p:sp>
      <p:pic>
        <p:nvPicPr>
          <p:cNvPr id="5" name="Content Placeholder 4">
            <a:extLst>
              <a:ext uri="{FF2B5EF4-FFF2-40B4-BE49-F238E27FC236}">
                <a16:creationId xmlns:a16="http://schemas.microsoft.com/office/drawing/2014/main" id="{513ED157-3B9B-48C2-ABCB-907FE4B06625}"/>
              </a:ext>
            </a:extLst>
          </p:cNvPr>
          <p:cNvPicPr>
            <a:picLocks noGrp="1" noChangeAspect="1"/>
          </p:cNvPicPr>
          <p:nvPr>
            <p:ph sz="half" idx="1"/>
          </p:nvPr>
        </p:nvPicPr>
        <p:blipFill>
          <a:blip r:embed="rId2"/>
          <a:stretch>
            <a:fillRect/>
          </a:stretch>
        </p:blipFill>
        <p:spPr>
          <a:xfrm>
            <a:off x="838200" y="2349159"/>
            <a:ext cx="5181600" cy="3886200"/>
          </a:xfrm>
          <a:prstGeom prst="rect">
            <a:avLst/>
          </a:prstGeom>
        </p:spPr>
      </p:pic>
      <p:pic>
        <p:nvPicPr>
          <p:cNvPr id="6" name="Content Placeholder 5">
            <a:extLst>
              <a:ext uri="{FF2B5EF4-FFF2-40B4-BE49-F238E27FC236}">
                <a16:creationId xmlns:a16="http://schemas.microsoft.com/office/drawing/2014/main" id="{632F3283-0DC3-45E1-9690-152E4A801380}"/>
              </a:ext>
            </a:extLst>
          </p:cNvPr>
          <p:cNvPicPr>
            <a:picLocks noGrp="1" noChangeAspect="1"/>
          </p:cNvPicPr>
          <p:nvPr>
            <p:ph sz="half" idx="2"/>
          </p:nvPr>
        </p:nvPicPr>
        <p:blipFill>
          <a:blip r:embed="rId3"/>
          <a:stretch>
            <a:fillRect/>
          </a:stretch>
        </p:blipFill>
        <p:spPr>
          <a:xfrm>
            <a:off x="6172200" y="2343603"/>
            <a:ext cx="5181600" cy="3886200"/>
          </a:xfrm>
          <a:prstGeom prst="rect">
            <a:avLst/>
          </a:prstGeom>
        </p:spPr>
      </p:pic>
      <p:sp>
        <p:nvSpPr>
          <p:cNvPr id="7" name="Content Placeholder 2">
            <a:extLst>
              <a:ext uri="{FF2B5EF4-FFF2-40B4-BE49-F238E27FC236}">
                <a16:creationId xmlns:a16="http://schemas.microsoft.com/office/drawing/2014/main" id="{E6E393F9-5E58-4B00-939B-3723694252DD}"/>
              </a:ext>
            </a:extLst>
          </p:cNvPr>
          <p:cNvSpPr txBox="1">
            <a:spLocks/>
          </p:cNvSpPr>
          <p:nvPr/>
        </p:nvSpPr>
        <p:spPr>
          <a:xfrm>
            <a:off x="690336" y="1427857"/>
            <a:ext cx="10515599" cy="91574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dirty="0"/>
              <a:t>Here are points in the pattern of the letters UTD. The SAR image (left) is much improved by the network yielding the image on the right.</a:t>
            </a:r>
          </a:p>
        </p:txBody>
      </p:sp>
    </p:spTree>
    <p:extLst>
      <p:ext uri="{BB962C8B-B14F-4D97-AF65-F5344CB8AC3E}">
        <p14:creationId xmlns:p14="http://schemas.microsoft.com/office/powerpoint/2010/main" val="2434133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6867A-9D3D-4D04-A8AD-70468067091E}"/>
              </a:ext>
            </a:extLst>
          </p:cNvPr>
          <p:cNvSpPr>
            <a:spLocks noGrp="1"/>
          </p:cNvSpPr>
          <p:nvPr>
            <p:ph type="title"/>
          </p:nvPr>
        </p:nvSpPr>
        <p:spPr/>
        <p:txBody>
          <a:bodyPr/>
          <a:lstStyle/>
          <a:p>
            <a:r>
              <a:rPr lang="en-US" dirty="0"/>
              <a:t>Future Work/Ideas</a:t>
            </a:r>
          </a:p>
        </p:txBody>
      </p:sp>
      <p:sp>
        <p:nvSpPr>
          <p:cNvPr id="3" name="Content Placeholder 2">
            <a:extLst>
              <a:ext uri="{FF2B5EF4-FFF2-40B4-BE49-F238E27FC236}">
                <a16:creationId xmlns:a16="http://schemas.microsoft.com/office/drawing/2014/main" id="{A2031343-EA14-4329-9615-981A478D60FA}"/>
              </a:ext>
            </a:extLst>
          </p:cNvPr>
          <p:cNvSpPr>
            <a:spLocks noGrp="1"/>
          </p:cNvSpPr>
          <p:nvPr>
            <p:ph idx="1"/>
          </p:nvPr>
        </p:nvSpPr>
        <p:spPr/>
        <p:txBody>
          <a:bodyPr/>
          <a:lstStyle/>
          <a:p>
            <a:r>
              <a:rPr lang="en-US" dirty="0"/>
              <a:t>Use more shapes (I just added this functionality and made it easy. I will retrain the network including shapes randomly throughout the scene)</a:t>
            </a:r>
          </a:p>
          <a:p>
            <a:r>
              <a:rPr lang="en-US" dirty="0"/>
              <a:t>Generate data with defects</a:t>
            </a:r>
          </a:p>
          <a:p>
            <a:pPr lvl="1"/>
            <a:r>
              <a:rPr lang="en-US" dirty="0"/>
              <a:t>Multipath effects</a:t>
            </a:r>
          </a:p>
          <a:p>
            <a:pPr lvl="1"/>
            <a:r>
              <a:rPr lang="en-US" dirty="0"/>
              <a:t>MIMO artifacts</a:t>
            </a:r>
          </a:p>
          <a:p>
            <a:r>
              <a:rPr lang="en-US" dirty="0"/>
              <a:t>Generate data with different parameters</a:t>
            </a:r>
          </a:p>
          <a:p>
            <a:pPr lvl="1"/>
            <a:r>
              <a:rPr lang="en-US" dirty="0"/>
              <a:t>Create “Parameter Agnostic Network”</a:t>
            </a:r>
          </a:p>
          <a:p>
            <a:pPr lvl="2"/>
            <a:r>
              <a:rPr lang="en-US" dirty="0"/>
              <a:t>(i.e. use different array sizes, number Tx/Rx, different chirp parameters)</a:t>
            </a:r>
          </a:p>
          <a:p>
            <a:pPr lvl="1"/>
            <a:r>
              <a:rPr lang="en-US" b="1" dirty="0"/>
              <a:t>Can a network still enhance images regardless of the parameters?</a:t>
            </a:r>
          </a:p>
          <a:p>
            <a:r>
              <a:rPr lang="en-US" dirty="0"/>
              <a:t>Generate data from different regimes</a:t>
            </a:r>
          </a:p>
          <a:p>
            <a:pPr lvl="1"/>
            <a:r>
              <a:rPr lang="en-US" dirty="0"/>
              <a:t>Rectilinear SAR SISO</a:t>
            </a:r>
          </a:p>
          <a:p>
            <a:pPr lvl="1"/>
            <a:r>
              <a:rPr lang="en-US" dirty="0"/>
              <a:t>Rectilinear SAR MIMO</a:t>
            </a:r>
          </a:p>
          <a:p>
            <a:pPr lvl="1"/>
            <a:r>
              <a:rPr lang="en-US" dirty="0"/>
              <a:t>Circular SAR SISO</a:t>
            </a:r>
          </a:p>
          <a:p>
            <a:pPr lvl="1"/>
            <a:r>
              <a:rPr lang="en-US" b="1" dirty="0"/>
              <a:t>Can a network be trained using all these regimes and still work?</a:t>
            </a:r>
          </a:p>
        </p:txBody>
      </p:sp>
    </p:spTree>
    <p:extLst>
      <p:ext uri="{BB962C8B-B14F-4D97-AF65-F5344CB8AC3E}">
        <p14:creationId xmlns:p14="http://schemas.microsoft.com/office/powerpoint/2010/main" val="826326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1929B-1083-405E-8DAA-56E5310598C5}"/>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69E6A2E-4F92-45DE-8BA7-001CC11ADDD5}"/>
              </a:ext>
            </a:extLst>
          </p:cNvPr>
          <p:cNvSpPr>
            <a:spLocks noGrp="1"/>
          </p:cNvSpPr>
          <p:nvPr>
            <p:ph idx="1"/>
          </p:nvPr>
        </p:nvSpPr>
        <p:spPr/>
        <p:txBody>
          <a:bodyPr/>
          <a:lstStyle/>
          <a:p>
            <a:pPr marL="0" indent="0">
              <a:buNone/>
            </a:pPr>
            <a:r>
              <a:rPr lang="en-US" dirty="0"/>
              <a:t>The “enhancement FCNN” can be trained to learn the distortions introduced by SAR imaging techniques and can be used to enhance SAR images. It also can be shown to outperform the back-projection algorithm with less computational cost (although it is more application specific and requires lots of data. The good thing is that we can just simulate infinite amounts of training data). </a:t>
            </a:r>
          </a:p>
          <a:p>
            <a:pPr marL="0" indent="0">
              <a:buNone/>
            </a:pPr>
            <a:endParaRPr lang="en-US" dirty="0"/>
          </a:p>
          <a:p>
            <a:pPr marL="0" indent="0">
              <a:buNone/>
            </a:pPr>
            <a:r>
              <a:rPr lang="en-US" dirty="0"/>
              <a:t>With the results shown in this presentation, I believe we essentially have good enough results to publish. (We could scan some objects with the scanner and show the image improvement with this approach over the traditional methods. This is also a super-resolution technique.)</a:t>
            </a:r>
          </a:p>
          <a:p>
            <a:pPr marL="0" indent="0">
              <a:buNone/>
            </a:pPr>
            <a:endParaRPr lang="en-US" dirty="0"/>
          </a:p>
          <a:p>
            <a:pPr marL="0" indent="0">
              <a:buNone/>
            </a:pPr>
            <a:r>
              <a:rPr lang="en-US" dirty="0"/>
              <a:t>There are only a couple places in literature that have done things somewhat similar, but we would be the first to apply this to the near-field and MIMO cases. Also, we would be the first to apply this to the 3-D case once we do.</a:t>
            </a:r>
          </a:p>
        </p:txBody>
      </p:sp>
    </p:spTree>
    <p:extLst>
      <p:ext uri="{BB962C8B-B14F-4D97-AF65-F5344CB8AC3E}">
        <p14:creationId xmlns:p14="http://schemas.microsoft.com/office/powerpoint/2010/main" val="26486855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95BCD-EA77-4252-B86C-8C076EAB5661}"/>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77048C6D-B3EE-4634-AE3E-4AA4A0B79512}"/>
              </a:ext>
            </a:extLst>
          </p:cNvPr>
          <p:cNvSpPr>
            <a:spLocks noGrp="1"/>
          </p:cNvSpPr>
          <p:nvPr>
            <p:ph idx="1"/>
          </p:nvPr>
        </p:nvSpPr>
        <p:spPr/>
        <p:txBody>
          <a:bodyPr/>
          <a:lstStyle/>
          <a:p>
            <a:r>
              <a:rPr lang="en-US" dirty="0"/>
              <a:t>Since we want to publish this material as soon as possible, I think we should pursue the 2-D scanning 2-D image case that Muhammet worked on for so long. We will scan a 2-D metal cutout and reconstruct the 2-D image, but we will use this FCNN idea to enhance the image. This will be a good application and we can even publish the paper specifically on concealed item detection or something similar. From the work I’ve already done, I think this is a very easily publishable novelty that would be very meaningful to the literature.</a:t>
            </a:r>
          </a:p>
          <a:p>
            <a:endParaRPr lang="en-US" dirty="0"/>
          </a:p>
          <a:p>
            <a:r>
              <a:rPr lang="en-US" dirty="0"/>
              <a:t>Also, similar to what I did in the Radar Musical Instrument paper, I can simulate data with noise collected from the radar to better simulate random phase errors introduced by the device and ambient noise etc. That way, the network also can fit to the device noise and improve for the real case.</a:t>
            </a:r>
          </a:p>
          <a:p>
            <a:endParaRPr lang="en-US" dirty="0"/>
          </a:p>
          <a:p>
            <a:r>
              <a:rPr lang="en-US" dirty="0"/>
              <a:t>I am also going to extend this to the 3-D case, but it takes much longer since the datasets are so large, so I am going to focus on the 2-D case for now. </a:t>
            </a:r>
          </a:p>
          <a:p>
            <a:pPr marL="0" indent="0">
              <a:buNone/>
            </a:pPr>
            <a:endParaRPr lang="en-US" dirty="0"/>
          </a:p>
        </p:txBody>
      </p:sp>
    </p:spTree>
    <p:extLst>
      <p:ext uri="{BB962C8B-B14F-4D97-AF65-F5344CB8AC3E}">
        <p14:creationId xmlns:p14="http://schemas.microsoft.com/office/powerpoint/2010/main" val="38517124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51E75-7A3E-43F8-97E5-8A36C2A253AB}"/>
              </a:ext>
            </a:extLst>
          </p:cNvPr>
          <p:cNvSpPr>
            <a:spLocks noGrp="1"/>
          </p:cNvSpPr>
          <p:nvPr>
            <p:ph type="title"/>
          </p:nvPr>
        </p:nvSpPr>
        <p:spPr/>
        <p:txBody>
          <a:bodyPr/>
          <a:lstStyle/>
          <a:p>
            <a:r>
              <a:rPr lang="en-US" dirty="0"/>
              <a:t>Stretch Idea</a:t>
            </a:r>
          </a:p>
        </p:txBody>
      </p:sp>
      <p:sp>
        <p:nvSpPr>
          <p:cNvPr id="3" name="Content Placeholder 2">
            <a:extLst>
              <a:ext uri="{FF2B5EF4-FFF2-40B4-BE49-F238E27FC236}">
                <a16:creationId xmlns:a16="http://schemas.microsoft.com/office/drawing/2014/main" id="{F2C3D64F-D84A-46D0-8799-68C9C51CD25D}"/>
              </a:ext>
            </a:extLst>
          </p:cNvPr>
          <p:cNvSpPr>
            <a:spLocks noGrp="1"/>
          </p:cNvSpPr>
          <p:nvPr>
            <p:ph idx="1"/>
          </p:nvPr>
        </p:nvSpPr>
        <p:spPr/>
        <p:txBody>
          <a:bodyPr/>
          <a:lstStyle/>
          <a:p>
            <a:r>
              <a:rPr lang="en-US" dirty="0"/>
              <a:t>Ultimately, we may be able to bypass the RMA imaging algorithm, or parts of it, by using this FCNN idea, but that is far down the road. However, if we can do so, we would improve the imaging speed significantly even over the fastest methods, and have a huge contribution to this area of research</a:t>
            </a:r>
          </a:p>
        </p:txBody>
      </p:sp>
    </p:spTree>
    <p:extLst>
      <p:ext uri="{BB962C8B-B14F-4D97-AF65-F5344CB8AC3E}">
        <p14:creationId xmlns:p14="http://schemas.microsoft.com/office/powerpoint/2010/main" val="38904890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8431F-879A-4B55-8EF6-CEA5A638CA0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D8AF0B6-2D70-45AB-83CD-2C6672A193E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388265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3FC956-D15D-4B01-A0EC-69396BE4016B}"/>
              </a:ext>
            </a:extLst>
          </p:cNvPr>
          <p:cNvSpPr>
            <a:spLocks noGrp="1"/>
          </p:cNvSpPr>
          <p:nvPr>
            <p:ph type="title"/>
          </p:nvPr>
        </p:nvSpPr>
        <p:spPr>
          <a:xfrm>
            <a:off x="838200" y="365126"/>
            <a:ext cx="10515600" cy="915746"/>
          </a:xfrm>
        </p:spPr>
        <p:txBody>
          <a:bodyPr/>
          <a:lstStyle/>
          <a:p>
            <a:r>
              <a:rPr lang="en-US" dirty="0"/>
              <a:t>2-D SAR 2-D Imaging</a:t>
            </a:r>
          </a:p>
        </p:txBody>
      </p:sp>
      <mc:AlternateContent xmlns:mc="http://schemas.openxmlformats.org/markup-compatibility/2006">
        <mc:Choice xmlns:a14="http://schemas.microsoft.com/office/drawing/2010/main" Requires="a14">
          <p:sp>
            <p:nvSpPr>
              <p:cNvPr id="11" name="Content Placeholder 2">
                <a:extLst>
                  <a:ext uri="{FF2B5EF4-FFF2-40B4-BE49-F238E27FC236}">
                    <a16:creationId xmlns:a16="http://schemas.microsoft.com/office/drawing/2014/main" id="{CB0FF647-F937-4F67-BF60-7981A9AFF09E}"/>
                  </a:ext>
                </a:extLst>
              </p:cNvPr>
              <p:cNvSpPr>
                <a:spLocks noGrp="1"/>
              </p:cNvSpPr>
              <p:nvPr>
                <p:ph sz="half" idx="1"/>
              </p:nvPr>
            </p:nvSpPr>
            <p:spPr>
              <a:xfrm>
                <a:off x="838200" y="1460259"/>
                <a:ext cx="5181600" cy="4716704"/>
              </a:xfrm>
            </p:spPr>
            <p:txBody>
              <a:bodyPr/>
              <a:lstStyle/>
              <a:p>
                <a:r>
                  <a:rPr lang="en-US" dirty="0"/>
                  <a:t>MIMO sensor scanned across the x and y-axes</a:t>
                </a:r>
              </a:p>
              <a:p>
                <a:r>
                  <a:rPr lang="en-US" dirty="0"/>
                  <a:t>Target is 2-D in cross range x and y-axes</a:t>
                </a:r>
              </a:p>
              <a:p>
                <a:r>
                  <a:rPr lang="en-US" dirty="0"/>
                  <a:t>Echo signal is of the form </a:t>
                </a:r>
                <a14:m>
                  <m:oMath xmlns:m="http://schemas.openxmlformats.org/officeDocument/2006/math">
                    <m:r>
                      <a:rPr lang="en-US" b="0" i="1" smtClean="0">
                        <a:latin typeface="Cambria Math" panose="02040503050406030204" pitchFamily="18" charset="0"/>
                      </a:rPr>
                      <m:t>𝑠</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𝑇</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𝑅</m:t>
                            </m:r>
                          </m:sub>
                        </m:sSub>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𝑘</m:t>
                        </m:r>
                      </m:e>
                    </m:d>
                  </m:oMath>
                </a14:m>
                <a:endParaRPr lang="en-US" b="0" dirty="0"/>
              </a:p>
              <a:p>
                <a:r>
                  <a:rPr lang="en-US" dirty="0"/>
                  <a:t>Image can be reconstructed using Fourier techniques easily</a:t>
                </a:r>
              </a:p>
            </p:txBody>
          </p:sp>
        </mc:Choice>
        <mc:Fallback>
          <p:sp>
            <p:nvSpPr>
              <p:cNvPr id="11" name="Content Placeholder 2">
                <a:extLst>
                  <a:ext uri="{FF2B5EF4-FFF2-40B4-BE49-F238E27FC236}">
                    <a16:creationId xmlns:a16="http://schemas.microsoft.com/office/drawing/2014/main" id="{CB0FF647-F937-4F67-BF60-7981A9AFF09E}"/>
                  </a:ext>
                </a:extLst>
              </p:cNvPr>
              <p:cNvSpPr>
                <a:spLocks noGrp="1" noRot="1" noChangeAspect="1" noMove="1" noResize="1" noEditPoints="1" noAdjustHandles="1" noChangeArrowheads="1" noChangeShapeType="1" noTextEdit="1"/>
              </p:cNvSpPr>
              <p:nvPr>
                <p:ph sz="half" idx="1"/>
              </p:nvPr>
            </p:nvSpPr>
            <p:spPr>
              <a:xfrm>
                <a:off x="838200" y="1460259"/>
                <a:ext cx="5181600" cy="4716704"/>
              </a:xfrm>
              <a:blipFill>
                <a:blip r:embed="rId2"/>
                <a:stretch>
                  <a:fillRect l="-1176" t="-1552"/>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F8BA9324-7BFF-4EB1-84F3-F68250764CFE}"/>
              </a:ext>
            </a:extLst>
          </p:cNvPr>
          <p:cNvPicPr>
            <a:picLocks noChangeAspect="1"/>
          </p:cNvPicPr>
          <p:nvPr/>
        </p:nvPicPr>
        <p:blipFill>
          <a:blip r:embed="rId3"/>
          <a:stretch>
            <a:fillRect/>
          </a:stretch>
        </p:blipFill>
        <p:spPr>
          <a:xfrm>
            <a:off x="6172200" y="1624268"/>
            <a:ext cx="5181600" cy="4378451"/>
          </a:xfrm>
          <a:prstGeom prst="rect">
            <a:avLst/>
          </a:prstGeom>
          <a:noFill/>
        </p:spPr>
      </p:pic>
    </p:spTree>
    <p:extLst>
      <p:ext uri="{BB962C8B-B14F-4D97-AF65-F5344CB8AC3E}">
        <p14:creationId xmlns:p14="http://schemas.microsoft.com/office/powerpoint/2010/main" val="2540230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80F39-DA3A-4859-9C9A-71EEA855E4BA}"/>
              </a:ext>
            </a:extLst>
          </p:cNvPr>
          <p:cNvSpPr>
            <a:spLocks noGrp="1"/>
          </p:cNvSpPr>
          <p:nvPr>
            <p:ph type="title"/>
          </p:nvPr>
        </p:nvSpPr>
        <p:spPr>
          <a:xfrm>
            <a:off x="838200" y="365126"/>
            <a:ext cx="10515600" cy="915746"/>
          </a:xfrm>
        </p:spPr>
        <p:txBody>
          <a:bodyPr anchor="ctr">
            <a:normAutofit/>
          </a:bodyPr>
          <a:lstStyle/>
          <a:p>
            <a:r>
              <a:rPr lang="en-US" dirty="0"/>
              <a:t>SAR Scenario</a:t>
            </a:r>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C8683232-E6B9-4F34-983D-29557E7C2B29}"/>
                  </a:ext>
                </a:extLst>
              </p:cNvPr>
              <p:cNvSpPr>
                <a:spLocks noGrp="1"/>
              </p:cNvSpPr>
              <p:nvPr>
                <p:ph sz="half" idx="1"/>
              </p:nvPr>
            </p:nvSpPr>
            <p:spPr>
              <a:xfrm>
                <a:off x="838200" y="1460259"/>
                <a:ext cx="5181600" cy="4716704"/>
              </a:xfrm>
            </p:spPr>
            <p:txBody>
              <a:bodyPr/>
              <a:lstStyle/>
              <a:p>
                <a:r>
                  <a:rPr lang="en-US" dirty="0"/>
                  <a:t>A MIMO sensor is scanned along the x-axis.</a:t>
                </a:r>
              </a:p>
              <a:p>
                <a:r>
                  <a:rPr lang="en-US" dirty="0"/>
                  <a:t>The target is a 2-D target in the range (z) and cross-range (x) domains</a:t>
                </a:r>
              </a:p>
              <a:p>
                <a:r>
                  <a:rPr lang="en-US" dirty="0"/>
                  <a:t>The echo signal is of the form </a:t>
                </a:r>
                <a14:m>
                  <m:oMath xmlns:m="http://schemas.openxmlformats.org/officeDocument/2006/math">
                    <m:r>
                      <a:rPr lang="en-US" b="0" i="1" smtClean="0">
                        <a:latin typeface="Cambria Math" panose="02040503050406030204" pitchFamily="18" charset="0"/>
                      </a:rPr>
                      <m:t>𝑠</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𝑇</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𝑅</m:t>
                            </m:r>
                          </m:sub>
                        </m:sSub>
                        <m:r>
                          <a:rPr lang="en-US" b="0" i="1" smtClean="0">
                            <a:latin typeface="Cambria Math" panose="02040503050406030204" pitchFamily="18" charset="0"/>
                          </a:rPr>
                          <m:t>,</m:t>
                        </m:r>
                        <m:r>
                          <a:rPr lang="en-US" b="0" i="1" smtClean="0">
                            <a:latin typeface="Cambria Math" panose="02040503050406030204" pitchFamily="18" charset="0"/>
                          </a:rPr>
                          <m:t>𝑘</m:t>
                        </m:r>
                      </m:e>
                    </m:d>
                  </m:oMath>
                </a14:m>
                <a:endParaRPr lang="en-US" b="0" dirty="0"/>
              </a:p>
              <a:p>
                <a:r>
                  <a:rPr lang="en-US" dirty="0"/>
                  <a:t>The SAR image can be reconstructed using the range migration algorithm (RMA) </a:t>
                </a:r>
              </a:p>
            </p:txBody>
          </p:sp>
        </mc:Choice>
        <mc:Fallback xmlns="">
          <p:sp>
            <p:nvSpPr>
              <p:cNvPr id="9" name="Content Placeholder 2">
                <a:extLst>
                  <a:ext uri="{FF2B5EF4-FFF2-40B4-BE49-F238E27FC236}">
                    <a16:creationId xmlns:a16="http://schemas.microsoft.com/office/drawing/2014/main" id="{C8683232-E6B9-4F34-983D-29557E7C2B29}"/>
                  </a:ext>
                </a:extLst>
              </p:cNvPr>
              <p:cNvSpPr>
                <a:spLocks noGrp="1" noRot="1" noChangeAspect="1" noMove="1" noResize="1" noEditPoints="1" noAdjustHandles="1" noChangeArrowheads="1" noChangeShapeType="1" noTextEdit="1"/>
              </p:cNvSpPr>
              <p:nvPr>
                <p:ph sz="half" idx="1"/>
              </p:nvPr>
            </p:nvSpPr>
            <p:spPr>
              <a:xfrm>
                <a:off x="838200" y="1460259"/>
                <a:ext cx="5181600" cy="4716704"/>
              </a:xfrm>
              <a:blipFill>
                <a:blip r:embed="rId2"/>
                <a:stretch>
                  <a:fillRect l="-1176" t="-1552" r="-2353"/>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7E18F00C-1B4B-4C5A-A354-3609040944B4}"/>
              </a:ext>
            </a:extLst>
          </p:cNvPr>
          <p:cNvPicPr>
            <a:picLocks noChangeAspect="1"/>
          </p:cNvPicPr>
          <p:nvPr/>
        </p:nvPicPr>
        <p:blipFill>
          <a:blip r:embed="rId3"/>
          <a:stretch>
            <a:fillRect/>
          </a:stretch>
        </p:blipFill>
        <p:spPr>
          <a:xfrm>
            <a:off x="6172200" y="1553021"/>
            <a:ext cx="5181600" cy="4520945"/>
          </a:xfrm>
          <a:prstGeom prst="rect">
            <a:avLst/>
          </a:prstGeom>
          <a:noFill/>
        </p:spPr>
      </p:pic>
    </p:spTree>
    <p:extLst>
      <p:ext uri="{BB962C8B-B14F-4D97-AF65-F5344CB8AC3E}">
        <p14:creationId xmlns:p14="http://schemas.microsoft.com/office/powerpoint/2010/main" val="30133707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180DD-04E2-4190-A32D-73A15313B482}"/>
              </a:ext>
            </a:extLst>
          </p:cNvPr>
          <p:cNvSpPr>
            <a:spLocks noGrp="1"/>
          </p:cNvSpPr>
          <p:nvPr>
            <p:ph type="title"/>
          </p:nvPr>
        </p:nvSpPr>
        <p:spPr/>
        <p:txBody>
          <a:bodyPr/>
          <a:lstStyle/>
          <a:p>
            <a:r>
              <a:rPr lang="en-US" dirty="0"/>
              <a:t>New Complete SAR Simulation GUI</a:t>
            </a:r>
          </a:p>
        </p:txBody>
      </p:sp>
      <p:sp>
        <p:nvSpPr>
          <p:cNvPr id="3" name="Content Placeholder 2">
            <a:extLst>
              <a:ext uri="{FF2B5EF4-FFF2-40B4-BE49-F238E27FC236}">
                <a16:creationId xmlns:a16="http://schemas.microsoft.com/office/drawing/2014/main" id="{B4DFD63F-2609-4991-B703-2E336AAA89E0}"/>
              </a:ext>
            </a:extLst>
          </p:cNvPr>
          <p:cNvSpPr>
            <a:spLocks noGrp="1"/>
          </p:cNvSpPr>
          <p:nvPr>
            <p:ph sz="half" idx="1"/>
          </p:nvPr>
        </p:nvSpPr>
        <p:spPr>
          <a:xfrm>
            <a:off x="838199" y="1460259"/>
            <a:ext cx="3954236" cy="4714797"/>
          </a:xfrm>
        </p:spPr>
        <p:txBody>
          <a:bodyPr>
            <a:normAutofit lnSpcReduction="10000"/>
          </a:bodyPr>
          <a:lstStyle/>
          <a:p>
            <a:pPr marL="0" indent="0">
              <a:buNone/>
            </a:pPr>
            <a:r>
              <a:rPr lang="en-US" u="sng" dirty="0"/>
              <a:t>First of its kind</a:t>
            </a:r>
          </a:p>
          <a:p>
            <a:r>
              <a:rPr lang="en-US" dirty="0"/>
              <a:t>Complete control over antenna placement and scanning pattern</a:t>
            </a:r>
          </a:p>
          <a:p>
            <a:r>
              <a:rPr lang="en-US" dirty="0"/>
              <a:t>Arbitrary element placement</a:t>
            </a:r>
          </a:p>
          <a:p>
            <a:r>
              <a:rPr lang="en-US" dirty="0"/>
              <a:t>Import chirp parameters and MIMO arrays</a:t>
            </a:r>
          </a:p>
          <a:p>
            <a:r>
              <a:rPr lang="en-US" dirty="0"/>
              <a:t>Import 2-D targets from image files</a:t>
            </a:r>
          </a:p>
          <a:p>
            <a:r>
              <a:rPr lang="en-US" dirty="0"/>
              <a:t>Import 3-D targets from </a:t>
            </a:r>
            <a:r>
              <a:rPr lang="en-US" dirty="0" err="1"/>
              <a:t>stl</a:t>
            </a:r>
            <a:r>
              <a:rPr lang="en-US" dirty="0"/>
              <a:t> files</a:t>
            </a:r>
          </a:p>
          <a:p>
            <a:r>
              <a:rPr lang="en-US" dirty="0"/>
              <a:t>Virtual prototyping for scanners</a:t>
            </a:r>
          </a:p>
          <a:p>
            <a:r>
              <a:rPr lang="en-US" dirty="0"/>
              <a:t>Easily implement/verify new reconstruction algorithms</a:t>
            </a:r>
          </a:p>
          <a:p>
            <a:r>
              <a:rPr lang="en-US" dirty="0"/>
              <a:t>High-efficiency echo signal generation (500x improvement)</a:t>
            </a:r>
          </a:p>
        </p:txBody>
      </p:sp>
      <p:pic>
        <p:nvPicPr>
          <p:cNvPr id="5" name="Content Placeholder 4">
            <a:extLst>
              <a:ext uri="{FF2B5EF4-FFF2-40B4-BE49-F238E27FC236}">
                <a16:creationId xmlns:a16="http://schemas.microsoft.com/office/drawing/2014/main" id="{A3F28633-81AD-4B94-9295-CD3801C1B1BF}"/>
              </a:ext>
            </a:extLst>
          </p:cNvPr>
          <p:cNvPicPr>
            <a:picLocks noGrp="1" noChangeAspect="1"/>
          </p:cNvPicPr>
          <p:nvPr>
            <p:ph sz="half" idx="2"/>
          </p:nvPr>
        </p:nvPicPr>
        <p:blipFill>
          <a:blip r:embed="rId2"/>
          <a:stretch>
            <a:fillRect/>
          </a:stretch>
        </p:blipFill>
        <p:spPr>
          <a:xfrm>
            <a:off x="4792435" y="1460259"/>
            <a:ext cx="6678385" cy="4714797"/>
          </a:xfrm>
          <a:prstGeom prst="rect">
            <a:avLst/>
          </a:prstGeom>
        </p:spPr>
      </p:pic>
    </p:spTree>
    <p:extLst>
      <p:ext uri="{BB962C8B-B14F-4D97-AF65-F5344CB8AC3E}">
        <p14:creationId xmlns:p14="http://schemas.microsoft.com/office/powerpoint/2010/main" val="25637239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AAA16-8256-450F-B615-CFF027097387}"/>
              </a:ext>
            </a:extLst>
          </p:cNvPr>
          <p:cNvSpPr>
            <a:spLocks noGrp="1"/>
          </p:cNvSpPr>
          <p:nvPr>
            <p:ph type="title"/>
          </p:nvPr>
        </p:nvSpPr>
        <p:spPr/>
        <p:txBody>
          <a:bodyPr/>
          <a:lstStyle/>
          <a:p>
            <a:r>
              <a:rPr lang="en-US" dirty="0"/>
              <a:t>New High-Efficiency Algorithms</a:t>
            </a:r>
          </a:p>
        </p:txBody>
      </p:sp>
      <p:pic>
        <p:nvPicPr>
          <p:cNvPr id="5" name="Content Placeholder 4">
            <a:extLst>
              <a:ext uri="{FF2B5EF4-FFF2-40B4-BE49-F238E27FC236}">
                <a16:creationId xmlns:a16="http://schemas.microsoft.com/office/drawing/2014/main" id="{A03AB394-1A15-4088-8472-9D39710FB8F5}"/>
              </a:ext>
            </a:extLst>
          </p:cNvPr>
          <p:cNvPicPr>
            <a:picLocks noGrp="1" noChangeAspect="1"/>
          </p:cNvPicPr>
          <p:nvPr>
            <p:ph sz="half" idx="1"/>
          </p:nvPr>
        </p:nvPicPr>
        <p:blipFill>
          <a:blip r:embed="rId2"/>
          <a:stretch>
            <a:fillRect/>
          </a:stretch>
        </p:blipFill>
        <p:spPr>
          <a:xfrm>
            <a:off x="1045466" y="1460500"/>
            <a:ext cx="4767068" cy="4716463"/>
          </a:xfrm>
          <a:prstGeom prst="rect">
            <a:avLst/>
          </a:prstGeom>
        </p:spPr>
      </p:pic>
      <p:pic>
        <p:nvPicPr>
          <p:cNvPr id="6" name="Content Placeholder 5">
            <a:extLst>
              <a:ext uri="{FF2B5EF4-FFF2-40B4-BE49-F238E27FC236}">
                <a16:creationId xmlns:a16="http://schemas.microsoft.com/office/drawing/2014/main" id="{D0D21309-9E84-4FD4-B109-71898ADFFB2A}"/>
              </a:ext>
            </a:extLst>
          </p:cNvPr>
          <p:cNvPicPr>
            <a:picLocks noGrp="1" noChangeAspect="1"/>
          </p:cNvPicPr>
          <p:nvPr>
            <p:ph sz="half" idx="2"/>
          </p:nvPr>
        </p:nvPicPr>
        <p:blipFill>
          <a:blip r:embed="rId3"/>
          <a:stretch>
            <a:fillRect/>
          </a:stretch>
        </p:blipFill>
        <p:spPr>
          <a:xfrm>
            <a:off x="6373850" y="1449388"/>
            <a:ext cx="4778300" cy="4727575"/>
          </a:xfrm>
          <a:prstGeom prst="rect">
            <a:avLst/>
          </a:prstGeom>
        </p:spPr>
      </p:pic>
    </p:spTree>
    <p:extLst>
      <p:ext uri="{BB962C8B-B14F-4D97-AF65-F5344CB8AC3E}">
        <p14:creationId xmlns:p14="http://schemas.microsoft.com/office/powerpoint/2010/main" val="37984976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EC1C2-60AD-4A00-9D7A-576C9E94780C}"/>
              </a:ext>
            </a:extLst>
          </p:cNvPr>
          <p:cNvSpPr>
            <a:spLocks noGrp="1"/>
          </p:cNvSpPr>
          <p:nvPr>
            <p:ph type="title"/>
          </p:nvPr>
        </p:nvSpPr>
        <p:spPr/>
        <p:txBody>
          <a:bodyPr/>
          <a:lstStyle/>
          <a:p>
            <a:r>
              <a:rPr lang="en-US" dirty="0"/>
              <a:t>Images are Different From Previous Scenario</a:t>
            </a:r>
          </a:p>
        </p:txBody>
      </p:sp>
      <p:pic>
        <p:nvPicPr>
          <p:cNvPr id="5" name="Content Placeholder 4">
            <a:extLst>
              <a:ext uri="{FF2B5EF4-FFF2-40B4-BE49-F238E27FC236}">
                <a16:creationId xmlns:a16="http://schemas.microsoft.com/office/drawing/2014/main" id="{BEE4B72E-7E87-4C92-B112-CAE4FDD6497D}"/>
              </a:ext>
            </a:extLst>
          </p:cNvPr>
          <p:cNvPicPr>
            <a:picLocks noGrp="1" noChangeAspect="1"/>
          </p:cNvPicPr>
          <p:nvPr>
            <p:ph sz="half" idx="1"/>
          </p:nvPr>
        </p:nvPicPr>
        <p:blipFill>
          <a:blip r:embed="rId2"/>
          <a:stretch>
            <a:fillRect/>
          </a:stretch>
        </p:blipFill>
        <p:spPr>
          <a:xfrm>
            <a:off x="1045466" y="1460500"/>
            <a:ext cx="4767068" cy="4716463"/>
          </a:xfrm>
          <a:prstGeom prst="rect">
            <a:avLst/>
          </a:prstGeom>
        </p:spPr>
      </p:pic>
      <p:pic>
        <p:nvPicPr>
          <p:cNvPr id="6" name="Content Placeholder 5">
            <a:extLst>
              <a:ext uri="{FF2B5EF4-FFF2-40B4-BE49-F238E27FC236}">
                <a16:creationId xmlns:a16="http://schemas.microsoft.com/office/drawing/2014/main" id="{E1655086-2DF9-4F36-93E1-AA6D52FD3BC5}"/>
              </a:ext>
            </a:extLst>
          </p:cNvPr>
          <p:cNvPicPr>
            <a:picLocks noGrp="1" noChangeAspect="1"/>
          </p:cNvPicPr>
          <p:nvPr>
            <p:ph sz="half" idx="2"/>
          </p:nvPr>
        </p:nvPicPr>
        <p:blipFill>
          <a:blip r:embed="rId3"/>
          <a:stretch>
            <a:fillRect/>
          </a:stretch>
        </p:blipFill>
        <p:spPr>
          <a:xfrm>
            <a:off x="6373850" y="1449388"/>
            <a:ext cx="4778300" cy="4727575"/>
          </a:xfrm>
          <a:prstGeom prst="rect">
            <a:avLst/>
          </a:prstGeom>
        </p:spPr>
      </p:pic>
      <p:sp>
        <p:nvSpPr>
          <p:cNvPr id="7" name="TextBox 6">
            <a:extLst>
              <a:ext uri="{FF2B5EF4-FFF2-40B4-BE49-F238E27FC236}">
                <a16:creationId xmlns:a16="http://schemas.microsoft.com/office/drawing/2014/main" id="{C5E64FFB-FE74-42BD-93A5-9AEE4635D33C}"/>
              </a:ext>
            </a:extLst>
          </p:cNvPr>
          <p:cNvSpPr txBox="1"/>
          <p:nvPr/>
        </p:nvSpPr>
        <p:spPr>
          <a:xfrm>
            <a:off x="11005193" y="4501030"/>
            <a:ext cx="1110607" cy="954107"/>
          </a:xfrm>
          <a:prstGeom prst="rect">
            <a:avLst/>
          </a:prstGeom>
          <a:noFill/>
        </p:spPr>
        <p:txBody>
          <a:bodyPr wrap="square" rtlCol="0">
            <a:spAutoFit/>
          </a:bodyPr>
          <a:lstStyle/>
          <a:p>
            <a:r>
              <a:rPr lang="en-US" sz="1400" dirty="0"/>
              <a:t>Distortion caused by real noise added</a:t>
            </a:r>
          </a:p>
        </p:txBody>
      </p:sp>
      <p:cxnSp>
        <p:nvCxnSpPr>
          <p:cNvPr id="9" name="Straight Arrow Connector 8">
            <a:extLst>
              <a:ext uri="{FF2B5EF4-FFF2-40B4-BE49-F238E27FC236}">
                <a16:creationId xmlns:a16="http://schemas.microsoft.com/office/drawing/2014/main" id="{ED842D96-AF5E-4934-9C66-077C7CC266AB}"/>
              </a:ext>
            </a:extLst>
          </p:cNvPr>
          <p:cNvCxnSpPr>
            <a:cxnSpLocks/>
            <a:stCxn id="7" idx="1"/>
          </p:cNvCxnSpPr>
          <p:nvPr/>
        </p:nvCxnSpPr>
        <p:spPr>
          <a:xfrm flipH="1" flipV="1">
            <a:off x="10531929" y="4425044"/>
            <a:ext cx="473264" cy="5530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6A814A39-97B4-468D-BF9A-D9A69DF174D8}"/>
              </a:ext>
            </a:extLst>
          </p:cNvPr>
          <p:cNvCxnSpPr>
            <a:cxnSpLocks/>
          </p:cNvCxnSpPr>
          <p:nvPr/>
        </p:nvCxnSpPr>
        <p:spPr>
          <a:xfrm flipH="1" flipV="1">
            <a:off x="10531929" y="4577444"/>
            <a:ext cx="473264" cy="4006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974345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4275B-61E1-451B-B1CE-EE4889AC8F9A}"/>
              </a:ext>
            </a:extLst>
          </p:cNvPr>
          <p:cNvSpPr>
            <a:spLocks noGrp="1"/>
          </p:cNvSpPr>
          <p:nvPr>
            <p:ph type="title"/>
          </p:nvPr>
        </p:nvSpPr>
        <p:spPr/>
        <p:txBody>
          <a:bodyPr/>
          <a:lstStyle/>
          <a:p>
            <a:r>
              <a:rPr lang="en-US" dirty="0"/>
              <a:t>Implementation Issues</a:t>
            </a:r>
          </a:p>
        </p:txBody>
      </p:sp>
      <p:sp>
        <p:nvSpPr>
          <p:cNvPr id="3" name="Content Placeholder 2">
            <a:extLst>
              <a:ext uri="{FF2B5EF4-FFF2-40B4-BE49-F238E27FC236}">
                <a16:creationId xmlns:a16="http://schemas.microsoft.com/office/drawing/2014/main" id="{4B6A73AD-F872-4FDA-BE40-43D08CAC07AF}"/>
              </a:ext>
            </a:extLst>
          </p:cNvPr>
          <p:cNvSpPr>
            <a:spLocks noGrp="1"/>
          </p:cNvSpPr>
          <p:nvPr>
            <p:ph idx="1"/>
          </p:nvPr>
        </p:nvSpPr>
        <p:spPr/>
        <p:txBody>
          <a:bodyPr/>
          <a:lstStyle/>
          <a:p>
            <a:r>
              <a:rPr lang="en-US" dirty="0"/>
              <a:t>Can we implement complex shapes?</a:t>
            </a:r>
          </a:p>
          <a:p>
            <a:pPr lvl="1"/>
            <a:r>
              <a:rPr lang="en-US" dirty="0"/>
              <a:t>Yes, but at an increased computational cost</a:t>
            </a:r>
          </a:p>
          <a:p>
            <a:pPr lvl="1"/>
            <a:r>
              <a:rPr lang="en-US" dirty="0"/>
              <a:t>Example: 256x256 virtual elements, ~3000 ideal reflectors</a:t>
            </a:r>
          </a:p>
          <a:p>
            <a:pPr lvl="2"/>
            <a:r>
              <a:rPr lang="en-US" dirty="0"/>
              <a:t>On the CPU, one echo simulation takes about </a:t>
            </a:r>
            <a:r>
              <a:rPr lang="en-US" dirty="0">
                <a:solidFill>
                  <a:srgbClr val="FF0000"/>
                </a:solidFill>
              </a:rPr>
              <a:t>17min</a:t>
            </a:r>
          </a:p>
          <a:p>
            <a:pPr lvl="2"/>
            <a:r>
              <a:rPr lang="en-US" dirty="0"/>
              <a:t>On the GPU, echo simulation time is reduced to </a:t>
            </a:r>
            <a:r>
              <a:rPr lang="en-US" dirty="0">
                <a:solidFill>
                  <a:srgbClr val="FF0000"/>
                </a:solidFill>
              </a:rPr>
              <a:t>2s</a:t>
            </a:r>
          </a:p>
          <a:p>
            <a:pPr lvl="1"/>
            <a:r>
              <a:rPr lang="en-US" dirty="0"/>
              <a:t>Now, we can efficiently generate large amounts of data for training</a:t>
            </a:r>
          </a:p>
          <a:p>
            <a:pPr lvl="2"/>
            <a:r>
              <a:rPr lang="en-US" dirty="0"/>
              <a:t>Including real shapes like triangle, square, star, circle, diamond</a:t>
            </a:r>
          </a:p>
          <a:p>
            <a:pPr lvl="2"/>
            <a:r>
              <a:rPr lang="en-US" dirty="0">
                <a:solidFill>
                  <a:srgbClr val="FF0000"/>
                </a:solidFill>
              </a:rPr>
              <a:t>IN PROGRESS</a:t>
            </a:r>
          </a:p>
          <a:p>
            <a:r>
              <a:rPr lang="en-US" dirty="0"/>
              <a:t>The echo signals are so large</a:t>
            </a:r>
          </a:p>
          <a:p>
            <a:pPr lvl="1"/>
            <a:r>
              <a:rPr lang="en-US" dirty="0"/>
              <a:t>For the above example, the echo signal is 256x256x79</a:t>
            </a:r>
          </a:p>
          <a:p>
            <a:pPr lvl="2"/>
            <a:r>
              <a:rPr lang="en-US" dirty="0"/>
              <a:t>For large datasets, this adds up too quickly</a:t>
            </a:r>
          </a:p>
        </p:txBody>
      </p:sp>
    </p:spTree>
    <p:extLst>
      <p:ext uri="{BB962C8B-B14F-4D97-AF65-F5344CB8AC3E}">
        <p14:creationId xmlns:p14="http://schemas.microsoft.com/office/powerpoint/2010/main" val="3371017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14C8F-6316-4A8F-BBDD-8A2D79C449CF}"/>
              </a:ext>
            </a:extLst>
          </p:cNvPr>
          <p:cNvSpPr>
            <a:spLocks noGrp="1"/>
          </p:cNvSpPr>
          <p:nvPr>
            <p:ph type="title"/>
          </p:nvPr>
        </p:nvSpPr>
        <p:spPr/>
        <p:txBody>
          <a:bodyPr/>
          <a:lstStyle/>
          <a:p>
            <a:r>
              <a:rPr lang="en-US" dirty="0"/>
              <a:t>SAR-RMA Images are MESSY</a:t>
            </a:r>
          </a:p>
        </p:txBody>
      </p:sp>
      <p:pic>
        <p:nvPicPr>
          <p:cNvPr id="5" name="Content Placeholder 4">
            <a:extLst>
              <a:ext uri="{FF2B5EF4-FFF2-40B4-BE49-F238E27FC236}">
                <a16:creationId xmlns:a16="http://schemas.microsoft.com/office/drawing/2014/main" id="{04A7C0C2-4B1E-4B0B-8CE8-508C8A1ECDDA}"/>
              </a:ext>
            </a:extLst>
          </p:cNvPr>
          <p:cNvPicPr>
            <a:picLocks noGrp="1" noChangeAspect="1"/>
          </p:cNvPicPr>
          <p:nvPr>
            <p:ph sz="half" idx="1"/>
          </p:nvPr>
        </p:nvPicPr>
        <p:blipFill>
          <a:blip r:embed="rId2"/>
          <a:stretch>
            <a:fillRect/>
          </a:stretch>
        </p:blipFill>
        <p:spPr>
          <a:xfrm>
            <a:off x="838200" y="1875631"/>
            <a:ext cx="5181600" cy="3886200"/>
          </a:xfrm>
          <a:prstGeom prst="rect">
            <a:avLst/>
          </a:prstGeom>
        </p:spPr>
      </p:pic>
      <p:pic>
        <p:nvPicPr>
          <p:cNvPr id="6" name="Content Placeholder 5">
            <a:extLst>
              <a:ext uri="{FF2B5EF4-FFF2-40B4-BE49-F238E27FC236}">
                <a16:creationId xmlns:a16="http://schemas.microsoft.com/office/drawing/2014/main" id="{A815B50C-3B17-43A9-81C5-80704DD0B52D}"/>
              </a:ext>
            </a:extLst>
          </p:cNvPr>
          <p:cNvPicPr>
            <a:picLocks noGrp="1" noChangeAspect="1"/>
          </p:cNvPicPr>
          <p:nvPr>
            <p:ph sz="half" idx="2"/>
          </p:nvPr>
        </p:nvPicPr>
        <p:blipFill>
          <a:blip r:embed="rId3"/>
          <a:stretch>
            <a:fillRect/>
          </a:stretch>
        </p:blipFill>
        <p:spPr>
          <a:xfrm>
            <a:off x="6172200" y="1870075"/>
            <a:ext cx="5181600" cy="3886200"/>
          </a:xfrm>
          <a:prstGeom prst="rect">
            <a:avLst/>
          </a:prstGeom>
        </p:spPr>
      </p:pic>
      <p:sp>
        <p:nvSpPr>
          <p:cNvPr id="3" name="TextBox 2">
            <a:extLst>
              <a:ext uri="{FF2B5EF4-FFF2-40B4-BE49-F238E27FC236}">
                <a16:creationId xmlns:a16="http://schemas.microsoft.com/office/drawing/2014/main" id="{1A68A49C-72EE-4F2C-9D28-49144EE94973}"/>
              </a:ext>
            </a:extLst>
          </p:cNvPr>
          <p:cNvSpPr txBox="1"/>
          <p:nvPr/>
        </p:nvSpPr>
        <p:spPr>
          <a:xfrm>
            <a:off x="938893" y="1280872"/>
            <a:ext cx="5080907" cy="646331"/>
          </a:xfrm>
          <a:prstGeom prst="rect">
            <a:avLst/>
          </a:prstGeom>
          <a:noFill/>
        </p:spPr>
        <p:txBody>
          <a:bodyPr wrap="square" rtlCol="0">
            <a:spAutoFit/>
          </a:bodyPr>
          <a:lstStyle/>
          <a:p>
            <a:r>
              <a:rPr lang="en-US" dirty="0"/>
              <a:t>The image reconstructed from the simulated echo signal</a:t>
            </a:r>
          </a:p>
        </p:txBody>
      </p:sp>
      <p:sp>
        <p:nvSpPr>
          <p:cNvPr id="7" name="TextBox 6">
            <a:extLst>
              <a:ext uri="{FF2B5EF4-FFF2-40B4-BE49-F238E27FC236}">
                <a16:creationId xmlns:a16="http://schemas.microsoft.com/office/drawing/2014/main" id="{DEF7F48F-E0C4-4A22-A9D8-B0B91588AA6D}"/>
              </a:ext>
            </a:extLst>
          </p:cNvPr>
          <p:cNvSpPr txBox="1"/>
          <p:nvPr/>
        </p:nvSpPr>
        <p:spPr>
          <a:xfrm>
            <a:off x="6525986" y="1280871"/>
            <a:ext cx="5080907" cy="646331"/>
          </a:xfrm>
          <a:prstGeom prst="rect">
            <a:avLst/>
          </a:prstGeom>
          <a:noFill/>
        </p:spPr>
        <p:txBody>
          <a:bodyPr wrap="square" rtlCol="0">
            <a:spAutoFit/>
          </a:bodyPr>
          <a:lstStyle/>
          <a:p>
            <a:r>
              <a:rPr lang="en-US" dirty="0"/>
              <a:t>The original reflectivity function that consists of ideal point reflectors with varying amplitudes</a:t>
            </a:r>
          </a:p>
        </p:txBody>
      </p:sp>
    </p:spTree>
    <p:extLst>
      <p:ext uri="{BB962C8B-B14F-4D97-AF65-F5344CB8AC3E}">
        <p14:creationId xmlns:p14="http://schemas.microsoft.com/office/powerpoint/2010/main" val="2540981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45D9D-F2E5-4665-B409-349EB5A3953A}"/>
              </a:ext>
            </a:extLst>
          </p:cNvPr>
          <p:cNvSpPr>
            <a:spLocks noGrp="1"/>
          </p:cNvSpPr>
          <p:nvPr>
            <p:ph type="title"/>
          </p:nvPr>
        </p:nvSpPr>
        <p:spPr/>
        <p:txBody>
          <a:bodyPr/>
          <a:lstStyle/>
          <a:p>
            <a:r>
              <a:rPr lang="en-US" dirty="0"/>
              <a:t>Idea</a:t>
            </a:r>
          </a:p>
        </p:txBody>
      </p:sp>
      <p:sp>
        <p:nvSpPr>
          <p:cNvPr id="3" name="Content Placeholder 2">
            <a:extLst>
              <a:ext uri="{FF2B5EF4-FFF2-40B4-BE49-F238E27FC236}">
                <a16:creationId xmlns:a16="http://schemas.microsoft.com/office/drawing/2014/main" id="{77A7A3C9-F174-4B01-9D63-4D86693E1BA5}"/>
              </a:ext>
            </a:extLst>
          </p:cNvPr>
          <p:cNvSpPr>
            <a:spLocks noGrp="1"/>
          </p:cNvSpPr>
          <p:nvPr>
            <p:ph sz="half" idx="1"/>
          </p:nvPr>
        </p:nvSpPr>
        <p:spPr>
          <a:xfrm>
            <a:off x="838199" y="1460259"/>
            <a:ext cx="10515599" cy="1617673"/>
          </a:xfrm>
        </p:spPr>
        <p:txBody>
          <a:bodyPr/>
          <a:lstStyle/>
          <a:p>
            <a:r>
              <a:rPr lang="en-US" dirty="0"/>
              <a:t>The “Enhancement FCNN” will improve the image quality, subsequently the resolution</a:t>
            </a:r>
          </a:p>
          <a:p>
            <a:r>
              <a:rPr lang="en-US" dirty="0"/>
              <a:t>Input: noisy SAR images from the range migration algorithm (RMA) </a:t>
            </a:r>
          </a:p>
          <a:p>
            <a:r>
              <a:rPr lang="en-US" dirty="0"/>
              <a:t>Output: an improved image</a:t>
            </a:r>
          </a:p>
          <a:p>
            <a:pPr marL="0" indent="0">
              <a:buNone/>
            </a:pPr>
            <a:r>
              <a:rPr lang="en-US" b="1" dirty="0"/>
              <a:t>BIG QUESTION: </a:t>
            </a:r>
            <a:r>
              <a:rPr lang="en-US" dirty="0"/>
              <a:t>can we train a network to “learn” the SAR image deformities and fix them??</a:t>
            </a:r>
            <a:endParaRPr lang="en-US" b="1" dirty="0"/>
          </a:p>
        </p:txBody>
      </p:sp>
      <p:sp>
        <p:nvSpPr>
          <p:cNvPr id="5" name="Rectangle 4">
            <a:extLst>
              <a:ext uri="{FF2B5EF4-FFF2-40B4-BE49-F238E27FC236}">
                <a16:creationId xmlns:a16="http://schemas.microsoft.com/office/drawing/2014/main" id="{4176D363-17B2-417B-A42E-779CE6F12DAE}"/>
              </a:ext>
            </a:extLst>
          </p:cNvPr>
          <p:cNvSpPr/>
          <p:nvPr/>
        </p:nvSpPr>
        <p:spPr>
          <a:xfrm>
            <a:off x="838200" y="3449411"/>
            <a:ext cx="1733550" cy="98787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MIMO Echo Signal</a:t>
            </a:r>
          </a:p>
        </p:txBody>
      </p:sp>
      <p:sp>
        <p:nvSpPr>
          <p:cNvPr id="6" name="Rectangle 5">
            <a:extLst>
              <a:ext uri="{FF2B5EF4-FFF2-40B4-BE49-F238E27FC236}">
                <a16:creationId xmlns:a16="http://schemas.microsoft.com/office/drawing/2014/main" id="{483353F1-89F9-4E27-A0C8-683D5AEEDC96}"/>
              </a:ext>
            </a:extLst>
          </p:cNvPr>
          <p:cNvSpPr/>
          <p:nvPr/>
        </p:nvSpPr>
        <p:spPr>
          <a:xfrm>
            <a:off x="2966357" y="3449411"/>
            <a:ext cx="1733550" cy="98787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Reconstruction Algorithm</a:t>
            </a:r>
          </a:p>
        </p:txBody>
      </p:sp>
      <p:sp>
        <p:nvSpPr>
          <p:cNvPr id="7" name="Rectangle 6">
            <a:extLst>
              <a:ext uri="{FF2B5EF4-FFF2-40B4-BE49-F238E27FC236}">
                <a16:creationId xmlns:a16="http://schemas.microsoft.com/office/drawing/2014/main" id="{2FA4BF93-E30F-4721-86A9-6B1AECCAD9FB}"/>
              </a:ext>
            </a:extLst>
          </p:cNvPr>
          <p:cNvSpPr/>
          <p:nvPr/>
        </p:nvSpPr>
        <p:spPr>
          <a:xfrm>
            <a:off x="5570766" y="3188154"/>
            <a:ext cx="2650669" cy="20206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Enhancement FCNN</a:t>
            </a:r>
          </a:p>
        </p:txBody>
      </p:sp>
      <p:sp>
        <p:nvSpPr>
          <p:cNvPr id="8" name="Rectangle 7">
            <a:extLst>
              <a:ext uri="{FF2B5EF4-FFF2-40B4-BE49-F238E27FC236}">
                <a16:creationId xmlns:a16="http://schemas.microsoft.com/office/drawing/2014/main" id="{365C9AB1-3FAB-4F1A-A585-A91EA6EEF2B2}"/>
              </a:ext>
            </a:extLst>
          </p:cNvPr>
          <p:cNvSpPr/>
          <p:nvPr/>
        </p:nvSpPr>
        <p:spPr>
          <a:xfrm>
            <a:off x="9334500" y="3449411"/>
            <a:ext cx="1733550" cy="98787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Better Image!</a:t>
            </a:r>
          </a:p>
        </p:txBody>
      </p:sp>
      <p:cxnSp>
        <p:nvCxnSpPr>
          <p:cNvPr id="10" name="Straight Arrow Connector 9">
            <a:extLst>
              <a:ext uri="{FF2B5EF4-FFF2-40B4-BE49-F238E27FC236}">
                <a16:creationId xmlns:a16="http://schemas.microsoft.com/office/drawing/2014/main" id="{1F6CED31-45E6-4646-A83F-9DEA5A3C8FF0}"/>
              </a:ext>
            </a:extLst>
          </p:cNvPr>
          <p:cNvCxnSpPr>
            <a:stCxn id="5" idx="3"/>
            <a:endCxn id="6" idx="1"/>
          </p:cNvCxnSpPr>
          <p:nvPr/>
        </p:nvCxnSpPr>
        <p:spPr>
          <a:xfrm>
            <a:off x="2571750" y="3943351"/>
            <a:ext cx="39460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BDF4DFD1-0DC7-4C86-8A95-717FA59F4465}"/>
              </a:ext>
            </a:extLst>
          </p:cNvPr>
          <p:cNvCxnSpPr>
            <a:cxnSpLocks/>
            <a:endCxn id="8" idx="1"/>
          </p:cNvCxnSpPr>
          <p:nvPr/>
        </p:nvCxnSpPr>
        <p:spPr>
          <a:xfrm>
            <a:off x="8221435" y="3943350"/>
            <a:ext cx="111306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10721EED-9039-4E37-9916-6EC4D2A79299}"/>
              </a:ext>
            </a:extLst>
          </p:cNvPr>
          <p:cNvCxnSpPr>
            <a:cxnSpLocks/>
            <a:stCxn id="6" idx="3"/>
          </p:cNvCxnSpPr>
          <p:nvPr/>
        </p:nvCxnSpPr>
        <p:spPr>
          <a:xfrm flipV="1">
            <a:off x="4699907" y="3943350"/>
            <a:ext cx="87085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72140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45D9D-F2E5-4665-B409-349EB5A3953A}"/>
              </a:ext>
            </a:extLst>
          </p:cNvPr>
          <p:cNvSpPr>
            <a:spLocks noGrp="1"/>
          </p:cNvSpPr>
          <p:nvPr>
            <p:ph type="title"/>
          </p:nvPr>
        </p:nvSpPr>
        <p:spPr/>
        <p:txBody>
          <a:bodyPr/>
          <a:lstStyle/>
          <a:p>
            <a:r>
              <a:rPr lang="en-US" dirty="0"/>
              <a:t>Training</a:t>
            </a:r>
          </a:p>
        </p:txBody>
      </p:sp>
      <p:sp>
        <p:nvSpPr>
          <p:cNvPr id="3" name="Content Placeholder 2">
            <a:extLst>
              <a:ext uri="{FF2B5EF4-FFF2-40B4-BE49-F238E27FC236}">
                <a16:creationId xmlns:a16="http://schemas.microsoft.com/office/drawing/2014/main" id="{77A7A3C9-F174-4B01-9D63-4D86693E1BA5}"/>
              </a:ext>
            </a:extLst>
          </p:cNvPr>
          <p:cNvSpPr>
            <a:spLocks noGrp="1"/>
          </p:cNvSpPr>
          <p:nvPr>
            <p:ph sz="half" idx="1"/>
          </p:nvPr>
        </p:nvSpPr>
        <p:spPr>
          <a:xfrm>
            <a:off x="838199" y="1460259"/>
            <a:ext cx="10515599" cy="4720105"/>
          </a:xfrm>
        </p:spPr>
        <p:txBody>
          <a:bodyPr>
            <a:normAutofit lnSpcReduction="10000"/>
          </a:bodyPr>
          <a:lstStyle/>
          <a:p>
            <a:r>
              <a:rPr lang="en-US" sz="3200" dirty="0"/>
              <a:t>We need to first train our network with a bunch of data</a:t>
            </a:r>
          </a:p>
          <a:p>
            <a:pPr lvl="1"/>
            <a:r>
              <a:rPr lang="en-US" sz="2800" dirty="0"/>
              <a:t>We will train on simulated data</a:t>
            </a:r>
          </a:p>
          <a:p>
            <a:pPr lvl="1"/>
            <a:r>
              <a:rPr lang="en-US" sz="2800" dirty="0"/>
              <a:t>Then later, we can test using real data from our scanner</a:t>
            </a:r>
          </a:p>
          <a:p>
            <a:endParaRPr lang="en-US" sz="3200" dirty="0"/>
          </a:p>
          <a:p>
            <a:r>
              <a:rPr lang="en-US" sz="3200" dirty="0"/>
              <a:t>Data generation:</a:t>
            </a:r>
          </a:p>
          <a:p>
            <a:pPr lvl="1"/>
            <a:r>
              <a:rPr lang="en-US" sz="2800" dirty="0"/>
              <a:t>Input Data</a:t>
            </a:r>
          </a:p>
          <a:p>
            <a:pPr lvl="2"/>
            <a:r>
              <a:rPr lang="en-US" sz="2000" dirty="0"/>
              <a:t>Randomly place point targets and shapes (square, circle, triangle, etc.) throughout the expected area</a:t>
            </a:r>
          </a:p>
          <a:p>
            <a:pPr lvl="2"/>
            <a:r>
              <a:rPr lang="en-US" sz="2000" dirty="0"/>
              <a:t>Simulate echo signal from MIMO array</a:t>
            </a:r>
          </a:p>
          <a:p>
            <a:pPr lvl="2"/>
            <a:r>
              <a:rPr lang="en-US" sz="2000" dirty="0"/>
              <a:t>Reconstruct image</a:t>
            </a:r>
          </a:p>
          <a:p>
            <a:pPr lvl="1"/>
            <a:r>
              <a:rPr lang="en-US" sz="2800" dirty="0"/>
              <a:t>Output Data</a:t>
            </a:r>
          </a:p>
          <a:p>
            <a:pPr lvl="2"/>
            <a:r>
              <a:rPr lang="en-US" sz="2000" dirty="0"/>
              <a:t>The ideal input reflectivity image</a:t>
            </a:r>
          </a:p>
        </p:txBody>
      </p:sp>
    </p:spTree>
    <p:extLst>
      <p:ext uri="{BB962C8B-B14F-4D97-AF65-F5344CB8AC3E}">
        <p14:creationId xmlns:p14="http://schemas.microsoft.com/office/powerpoint/2010/main" val="1828149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CA5F3-B028-4C8C-A9B9-FAB0DA00F620}"/>
              </a:ext>
            </a:extLst>
          </p:cNvPr>
          <p:cNvSpPr>
            <a:spLocks noGrp="1"/>
          </p:cNvSpPr>
          <p:nvPr>
            <p:ph type="title"/>
          </p:nvPr>
        </p:nvSpPr>
        <p:spPr/>
        <p:txBody>
          <a:bodyPr/>
          <a:lstStyle/>
          <a:p>
            <a:r>
              <a:rPr lang="en-US" dirty="0"/>
              <a:t>Training</a:t>
            </a:r>
          </a:p>
        </p:txBody>
      </p:sp>
      <p:sp>
        <p:nvSpPr>
          <p:cNvPr id="5" name="Rectangle 4">
            <a:extLst>
              <a:ext uri="{FF2B5EF4-FFF2-40B4-BE49-F238E27FC236}">
                <a16:creationId xmlns:a16="http://schemas.microsoft.com/office/drawing/2014/main" id="{A5EEAAF9-D7DE-445C-91F1-8AA809F3AE06}"/>
              </a:ext>
            </a:extLst>
          </p:cNvPr>
          <p:cNvSpPr/>
          <p:nvPr/>
        </p:nvSpPr>
        <p:spPr>
          <a:xfrm>
            <a:off x="571500" y="1968742"/>
            <a:ext cx="3173186" cy="2954324"/>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en-US" dirty="0"/>
              <a:t>Input Data: Noisy SAR Images</a:t>
            </a:r>
          </a:p>
        </p:txBody>
      </p:sp>
      <p:sp>
        <p:nvSpPr>
          <p:cNvPr id="6" name="Rectangle 5">
            <a:extLst>
              <a:ext uri="{FF2B5EF4-FFF2-40B4-BE49-F238E27FC236}">
                <a16:creationId xmlns:a16="http://schemas.microsoft.com/office/drawing/2014/main" id="{5FB97A90-F7BF-42C5-A175-7C0839A14CA4}"/>
              </a:ext>
            </a:extLst>
          </p:cNvPr>
          <p:cNvSpPr/>
          <p:nvPr/>
        </p:nvSpPr>
        <p:spPr>
          <a:xfrm>
            <a:off x="4615545" y="1707484"/>
            <a:ext cx="2650669" cy="20206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Enhancement FCNN</a:t>
            </a:r>
          </a:p>
        </p:txBody>
      </p:sp>
      <p:cxnSp>
        <p:nvCxnSpPr>
          <p:cNvPr id="8" name="Straight Arrow Connector 7">
            <a:extLst>
              <a:ext uri="{FF2B5EF4-FFF2-40B4-BE49-F238E27FC236}">
                <a16:creationId xmlns:a16="http://schemas.microsoft.com/office/drawing/2014/main" id="{40A72223-577B-4E57-A62B-C5973454B6C6}"/>
              </a:ext>
            </a:extLst>
          </p:cNvPr>
          <p:cNvCxnSpPr>
            <a:cxnSpLocks/>
          </p:cNvCxnSpPr>
          <p:nvPr/>
        </p:nvCxnSpPr>
        <p:spPr>
          <a:xfrm>
            <a:off x="7266214" y="2462680"/>
            <a:ext cx="111306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1337C32C-23E0-43B2-B0C0-AF5301323149}"/>
              </a:ext>
            </a:extLst>
          </p:cNvPr>
          <p:cNvCxnSpPr>
            <a:cxnSpLocks/>
          </p:cNvCxnSpPr>
          <p:nvPr/>
        </p:nvCxnSpPr>
        <p:spPr>
          <a:xfrm>
            <a:off x="3744686" y="2462681"/>
            <a:ext cx="87085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Rectangle 11">
            <a:extLst>
              <a:ext uri="{FF2B5EF4-FFF2-40B4-BE49-F238E27FC236}">
                <a16:creationId xmlns:a16="http://schemas.microsoft.com/office/drawing/2014/main" id="{6496389A-A494-4E53-9F3A-7A2ED0E9EF31}"/>
              </a:ext>
            </a:extLst>
          </p:cNvPr>
          <p:cNvSpPr/>
          <p:nvPr/>
        </p:nvSpPr>
        <p:spPr>
          <a:xfrm>
            <a:off x="8379279" y="1968741"/>
            <a:ext cx="3173186" cy="2954324"/>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en-US" dirty="0"/>
              <a:t>Output Data: Original Reflectivity functions</a:t>
            </a:r>
          </a:p>
        </p:txBody>
      </p:sp>
      <p:pic>
        <p:nvPicPr>
          <p:cNvPr id="13" name="Content Placeholder 4">
            <a:extLst>
              <a:ext uri="{FF2B5EF4-FFF2-40B4-BE49-F238E27FC236}">
                <a16:creationId xmlns:a16="http://schemas.microsoft.com/office/drawing/2014/main" id="{5A75B530-64B6-4C85-8CAC-F69BA156F42D}"/>
              </a:ext>
            </a:extLst>
          </p:cNvPr>
          <p:cNvPicPr>
            <a:picLocks noGrp="1" noChangeAspect="1"/>
          </p:cNvPicPr>
          <p:nvPr>
            <p:ph sz="half" idx="1"/>
          </p:nvPr>
        </p:nvPicPr>
        <p:blipFill>
          <a:blip r:embed="rId2"/>
          <a:stretch>
            <a:fillRect/>
          </a:stretch>
        </p:blipFill>
        <p:spPr>
          <a:xfrm flipH="1">
            <a:off x="723900" y="2596938"/>
            <a:ext cx="1132719" cy="849539"/>
          </a:xfrm>
          <a:prstGeom prst="rect">
            <a:avLst/>
          </a:prstGeom>
        </p:spPr>
      </p:pic>
      <p:pic>
        <p:nvPicPr>
          <p:cNvPr id="14" name="Content Placeholder 5">
            <a:extLst>
              <a:ext uri="{FF2B5EF4-FFF2-40B4-BE49-F238E27FC236}">
                <a16:creationId xmlns:a16="http://schemas.microsoft.com/office/drawing/2014/main" id="{E6659F5D-E823-4FEA-9D23-84D7C4B384F9}"/>
              </a:ext>
            </a:extLst>
          </p:cNvPr>
          <p:cNvPicPr>
            <a:picLocks noGrp="1" noChangeAspect="1"/>
          </p:cNvPicPr>
          <p:nvPr>
            <p:ph sz="half" idx="2"/>
          </p:nvPr>
        </p:nvPicPr>
        <p:blipFill>
          <a:blip r:embed="rId3"/>
          <a:stretch>
            <a:fillRect/>
          </a:stretch>
        </p:blipFill>
        <p:spPr>
          <a:xfrm flipH="1">
            <a:off x="8499022" y="2596938"/>
            <a:ext cx="1132719" cy="849539"/>
          </a:xfrm>
          <a:prstGeom prst="rect">
            <a:avLst/>
          </a:prstGeom>
        </p:spPr>
      </p:pic>
      <p:pic>
        <p:nvPicPr>
          <p:cNvPr id="15" name="Content Placeholder 4">
            <a:extLst>
              <a:ext uri="{FF2B5EF4-FFF2-40B4-BE49-F238E27FC236}">
                <a16:creationId xmlns:a16="http://schemas.microsoft.com/office/drawing/2014/main" id="{6454D3AF-6E97-4AE6-AEBB-1F69BD32D5E8}"/>
              </a:ext>
            </a:extLst>
          </p:cNvPr>
          <p:cNvPicPr>
            <a:picLocks noChangeAspect="1"/>
          </p:cNvPicPr>
          <p:nvPr/>
        </p:nvPicPr>
        <p:blipFill>
          <a:blip r:embed="rId2"/>
          <a:stretch>
            <a:fillRect/>
          </a:stretch>
        </p:blipFill>
        <p:spPr>
          <a:xfrm flipH="1">
            <a:off x="1227364" y="3053046"/>
            <a:ext cx="1132719" cy="849539"/>
          </a:xfrm>
          <a:prstGeom prst="rect">
            <a:avLst/>
          </a:prstGeom>
        </p:spPr>
      </p:pic>
      <p:pic>
        <p:nvPicPr>
          <p:cNvPr id="16" name="Content Placeholder 5">
            <a:extLst>
              <a:ext uri="{FF2B5EF4-FFF2-40B4-BE49-F238E27FC236}">
                <a16:creationId xmlns:a16="http://schemas.microsoft.com/office/drawing/2014/main" id="{02B1A388-1DFE-4130-ABD7-05210A75CED5}"/>
              </a:ext>
            </a:extLst>
          </p:cNvPr>
          <p:cNvPicPr>
            <a:picLocks noChangeAspect="1"/>
          </p:cNvPicPr>
          <p:nvPr/>
        </p:nvPicPr>
        <p:blipFill>
          <a:blip r:embed="rId3"/>
          <a:stretch>
            <a:fillRect/>
          </a:stretch>
        </p:blipFill>
        <p:spPr>
          <a:xfrm flipH="1">
            <a:off x="9002486" y="3053046"/>
            <a:ext cx="1132719" cy="849539"/>
          </a:xfrm>
          <a:prstGeom prst="rect">
            <a:avLst/>
          </a:prstGeom>
        </p:spPr>
      </p:pic>
      <p:pic>
        <p:nvPicPr>
          <p:cNvPr id="37" name="Content Placeholder 4">
            <a:extLst>
              <a:ext uri="{FF2B5EF4-FFF2-40B4-BE49-F238E27FC236}">
                <a16:creationId xmlns:a16="http://schemas.microsoft.com/office/drawing/2014/main" id="{FC867F39-FE4B-4868-8B3F-08FADEFD612F}"/>
              </a:ext>
            </a:extLst>
          </p:cNvPr>
          <p:cNvPicPr>
            <a:picLocks noChangeAspect="1"/>
          </p:cNvPicPr>
          <p:nvPr/>
        </p:nvPicPr>
        <p:blipFill>
          <a:blip r:embed="rId2"/>
          <a:stretch>
            <a:fillRect/>
          </a:stretch>
        </p:blipFill>
        <p:spPr>
          <a:xfrm flipH="1">
            <a:off x="1856014" y="3481961"/>
            <a:ext cx="1132719" cy="849539"/>
          </a:xfrm>
          <a:prstGeom prst="rect">
            <a:avLst/>
          </a:prstGeom>
        </p:spPr>
      </p:pic>
      <p:pic>
        <p:nvPicPr>
          <p:cNvPr id="38" name="Content Placeholder 5">
            <a:extLst>
              <a:ext uri="{FF2B5EF4-FFF2-40B4-BE49-F238E27FC236}">
                <a16:creationId xmlns:a16="http://schemas.microsoft.com/office/drawing/2014/main" id="{56B1B32F-EA4C-4C95-A53A-8E4B1103EF4C}"/>
              </a:ext>
            </a:extLst>
          </p:cNvPr>
          <p:cNvPicPr>
            <a:picLocks noChangeAspect="1"/>
          </p:cNvPicPr>
          <p:nvPr/>
        </p:nvPicPr>
        <p:blipFill>
          <a:blip r:embed="rId3"/>
          <a:stretch>
            <a:fillRect/>
          </a:stretch>
        </p:blipFill>
        <p:spPr>
          <a:xfrm flipH="1">
            <a:off x="9631136" y="3481961"/>
            <a:ext cx="1132719" cy="849539"/>
          </a:xfrm>
          <a:prstGeom prst="rect">
            <a:avLst/>
          </a:prstGeom>
        </p:spPr>
      </p:pic>
      <p:pic>
        <p:nvPicPr>
          <p:cNvPr id="39" name="Content Placeholder 4">
            <a:extLst>
              <a:ext uri="{FF2B5EF4-FFF2-40B4-BE49-F238E27FC236}">
                <a16:creationId xmlns:a16="http://schemas.microsoft.com/office/drawing/2014/main" id="{BEACD4CC-7D93-4AE2-A15B-EA39215C1B21}"/>
              </a:ext>
            </a:extLst>
          </p:cNvPr>
          <p:cNvPicPr>
            <a:picLocks noChangeAspect="1"/>
          </p:cNvPicPr>
          <p:nvPr/>
        </p:nvPicPr>
        <p:blipFill>
          <a:blip r:embed="rId2"/>
          <a:stretch>
            <a:fillRect/>
          </a:stretch>
        </p:blipFill>
        <p:spPr>
          <a:xfrm flipH="1">
            <a:off x="2422373" y="3833454"/>
            <a:ext cx="1132719" cy="849539"/>
          </a:xfrm>
          <a:prstGeom prst="rect">
            <a:avLst/>
          </a:prstGeom>
        </p:spPr>
      </p:pic>
      <p:pic>
        <p:nvPicPr>
          <p:cNvPr id="40" name="Content Placeholder 5">
            <a:extLst>
              <a:ext uri="{FF2B5EF4-FFF2-40B4-BE49-F238E27FC236}">
                <a16:creationId xmlns:a16="http://schemas.microsoft.com/office/drawing/2014/main" id="{AF500AB1-F1A4-4A2C-95D5-CA345DC9EF37}"/>
              </a:ext>
            </a:extLst>
          </p:cNvPr>
          <p:cNvPicPr>
            <a:picLocks noChangeAspect="1"/>
          </p:cNvPicPr>
          <p:nvPr/>
        </p:nvPicPr>
        <p:blipFill>
          <a:blip r:embed="rId3"/>
          <a:stretch>
            <a:fillRect/>
          </a:stretch>
        </p:blipFill>
        <p:spPr>
          <a:xfrm flipH="1">
            <a:off x="10197495" y="3833454"/>
            <a:ext cx="1132719" cy="849539"/>
          </a:xfrm>
          <a:prstGeom prst="rect">
            <a:avLst/>
          </a:prstGeom>
        </p:spPr>
      </p:pic>
      <p:sp>
        <p:nvSpPr>
          <p:cNvPr id="41" name="Content Placeholder 2">
            <a:extLst>
              <a:ext uri="{FF2B5EF4-FFF2-40B4-BE49-F238E27FC236}">
                <a16:creationId xmlns:a16="http://schemas.microsoft.com/office/drawing/2014/main" id="{4D1B6B2C-120E-4BFC-A127-45E64FB218F3}"/>
              </a:ext>
            </a:extLst>
          </p:cNvPr>
          <p:cNvSpPr txBox="1">
            <a:spLocks/>
          </p:cNvSpPr>
          <p:nvPr/>
        </p:nvSpPr>
        <p:spPr>
          <a:xfrm>
            <a:off x="861786" y="5150516"/>
            <a:ext cx="10515599" cy="1085692"/>
          </a:xfrm>
          <a:prstGeom prst="rect">
            <a:avLst/>
          </a:prstGeom>
        </p:spPr>
        <p:txBody>
          <a:bodyPr vert="horz" lIns="91440" tIns="45720" rIns="91440" bIns="45720" rtlCol="0">
            <a:normAutofit fontScale="925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dirty="0"/>
              <a:t>The network will learn to match each SAR image to its corresponding ideal reflectivity function (the one used to simulate the echo signal)</a:t>
            </a:r>
          </a:p>
          <a:p>
            <a:pPr marL="0" indent="0">
              <a:buNone/>
            </a:pPr>
            <a:r>
              <a:rPr lang="en-US" dirty="0"/>
              <a:t>In this way, the network learns the “distortions” introduced by the limited aperture effects, limited bandwidth, etc.</a:t>
            </a:r>
          </a:p>
        </p:txBody>
      </p:sp>
    </p:spTree>
    <p:extLst>
      <p:ext uri="{BB962C8B-B14F-4D97-AF65-F5344CB8AC3E}">
        <p14:creationId xmlns:p14="http://schemas.microsoft.com/office/powerpoint/2010/main" val="1470550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B0ADD-7E3F-47CE-8915-A6BEAF479FA1}"/>
              </a:ext>
            </a:extLst>
          </p:cNvPr>
          <p:cNvSpPr>
            <a:spLocks noGrp="1"/>
          </p:cNvSpPr>
          <p:nvPr>
            <p:ph type="title"/>
          </p:nvPr>
        </p:nvSpPr>
        <p:spPr/>
        <p:txBody>
          <a:bodyPr/>
          <a:lstStyle/>
          <a:p>
            <a:r>
              <a:rPr lang="en-US" dirty="0"/>
              <a:t>Results</a:t>
            </a:r>
          </a:p>
        </p:txBody>
      </p:sp>
      <p:pic>
        <p:nvPicPr>
          <p:cNvPr id="16" name="Content Placeholder 15">
            <a:extLst>
              <a:ext uri="{FF2B5EF4-FFF2-40B4-BE49-F238E27FC236}">
                <a16:creationId xmlns:a16="http://schemas.microsoft.com/office/drawing/2014/main" id="{A9151D02-C8FA-41A4-AC85-65B3B5C3B751}"/>
              </a:ext>
            </a:extLst>
          </p:cNvPr>
          <p:cNvPicPr>
            <a:picLocks noGrp="1" noChangeAspect="1"/>
          </p:cNvPicPr>
          <p:nvPr>
            <p:ph sz="half" idx="2"/>
          </p:nvPr>
        </p:nvPicPr>
        <p:blipFill>
          <a:blip r:embed="rId2"/>
          <a:stretch>
            <a:fillRect/>
          </a:stretch>
        </p:blipFill>
        <p:spPr>
          <a:xfrm>
            <a:off x="6172200" y="1870075"/>
            <a:ext cx="5181600" cy="3886200"/>
          </a:xfrm>
          <a:prstGeom prst="rect">
            <a:avLst/>
          </a:prstGeom>
        </p:spPr>
      </p:pic>
      <p:pic>
        <p:nvPicPr>
          <p:cNvPr id="15" name="Content Placeholder 14">
            <a:extLst>
              <a:ext uri="{FF2B5EF4-FFF2-40B4-BE49-F238E27FC236}">
                <a16:creationId xmlns:a16="http://schemas.microsoft.com/office/drawing/2014/main" id="{1C55E8B6-F661-4C7B-B728-4B2CF46E30CF}"/>
              </a:ext>
            </a:extLst>
          </p:cNvPr>
          <p:cNvPicPr>
            <a:picLocks noGrp="1" noChangeAspect="1"/>
          </p:cNvPicPr>
          <p:nvPr>
            <p:ph sz="half" idx="1"/>
          </p:nvPr>
        </p:nvPicPr>
        <p:blipFill>
          <a:blip r:embed="rId3"/>
          <a:stretch>
            <a:fillRect/>
          </a:stretch>
        </p:blipFill>
        <p:spPr>
          <a:xfrm>
            <a:off x="838200" y="1875631"/>
            <a:ext cx="5181600" cy="3886200"/>
          </a:xfrm>
          <a:prstGeom prst="rect">
            <a:avLst/>
          </a:prstGeom>
        </p:spPr>
      </p:pic>
      <p:sp>
        <p:nvSpPr>
          <p:cNvPr id="7" name="Arrow: Right 6">
            <a:extLst>
              <a:ext uri="{FF2B5EF4-FFF2-40B4-BE49-F238E27FC236}">
                <a16:creationId xmlns:a16="http://schemas.microsoft.com/office/drawing/2014/main" id="{2B84AF16-434C-41C4-B809-F83DF89F0D89}"/>
              </a:ext>
            </a:extLst>
          </p:cNvPr>
          <p:cNvSpPr/>
          <p:nvPr/>
        </p:nvSpPr>
        <p:spPr>
          <a:xfrm>
            <a:off x="5713639" y="3416980"/>
            <a:ext cx="612321" cy="72662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a16="http://schemas.microsoft.com/office/drawing/2014/main" id="{ADC4D314-2433-4406-87AE-15D66A9589EE}"/>
              </a:ext>
            </a:extLst>
          </p:cNvPr>
          <p:cNvSpPr txBox="1">
            <a:spLocks/>
          </p:cNvSpPr>
          <p:nvPr/>
        </p:nvSpPr>
        <p:spPr>
          <a:xfrm>
            <a:off x="690336" y="1327229"/>
            <a:ext cx="10515599" cy="54284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dirty="0"/>
              <a:t>I trained a network with 65536 samples and here are some results</a:t>
            </a:r>
          </a:p>
        </p:txBody>
      </p:sp>
      <p:sp>
        <p:nvSpPr>
          <p:cNvPr id="8" name="Content Placeholder 2">
            <a:extLst>
              <a:ext uri="{FF2B5EF4-FFF2-40B4-BE49-F238E27FC236}">
                <a16:creationId xmlns:a16="http://schemas.microsoft.com/office/drawing/2014/main" id="{8653D347-5920-4BF0-BE49-A6BE4CA3BBC8}"/>
              </a:ext>
            </a:extLst>
          </p:cNvPr>
          <p:cNvSpPr txBox="1">
            <a:spLocks/>
          </p:cNvSpPr>
          <p:nvPr/>
        </p:nvSpPr>
        <p:spPr>
          <a:xfrm>
            <a:off x="690335" y="5888343"/>
            <a:ext cx="10515599" cy="542846"/>
          </a:xfrm>
          <a:prstGeom prst="rect">
            <a:avLst/>
          </a:prstGeom>
        </p:spPr>
        <p:txBody>
          <a:bodyPr vert="horz" lIns="91440" tIns="45720" rIns="91440" bIns="45720" rtlCol="0">
            <a:normAutofit fontScale="925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dirty="0"/>
              <a:t>Here you see how the network enhanced a SAR image (left) and yielded the “denoised”/enhanced image (right). The enhanced image is </a:t>
            </a:r>
            <a:r>
              <a:rPr lang="en-US" u="sng" dirty="0"/>
              <a:t>much improved</a:t>
            </a:r>
          </a:p>
        </p:txBody>
      </p:sp>
    </p:spTree>
    <p:extLst>
      <p:ext uri="{BB962C8B-B14F-4D97-AF65-F5344CB8AC3E}">
        <p14:creationId xmlns:p14="http://schemas.microsoft.com/office/powerpoint/2010/main" val="824452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FAF35-3555-40BA-8B68-4BFD4E1F7138}"/>
              </a:ext>
            </a:extLst>
          </p:cNvPr>
          <p:cNvSpPr>
            <a:spLocks noGrp="1"/>
          </p:cNvSpPr>
          <p:nvPr>
            <p:ph type="title"/>
          </p:nvPr>
        </p:nvSpPr>
        <p:spPr/>
        <p:txBody>
          <a:bodyPr/>
          <a:lstStyle/>
          <a:p>
            <a:r>
              <a:rPr lang="en-US" dirty="0"/>
              <a:t>Compare to the Ideal Image</a:t>
            </a:r>
          </a:p>
        </p:txBody>
      </p:sp>
      <p:pic>
        <p:nvPicPr>
          <p:cNvPr id="5" name="Content Placeholder 4">
            <a:extLst>
              <a:ext uri="{FF2B5EF4-FFF2-40B4-BE49-F238E27FC236}">
                <a16:creationId xmlns:a16="http://schemas.microsoft.com/office/drawing/2014/main" id="{6C85B439-825C-4095-BE10-2936F0842955}"/>
              </a:ext>
            </a:extLst>
          </p:cNvPr>
          <p:cNvPicPr>
            <a:picLocks noGrp="1" noChangeAspect="1"/>
          </p:cNvPicPr>
          <p:nvPr>
            <p:ph sz="half" idx="1"/>
          </p:nvPr>
        </p:nvPicPr>
        <p:blipFill>
          <a:blip r:embed="rId2"/>
          <a:stretch>
            <a:fillRect/>
          </a:stretch>
        </p:blipFill>
        <p:spPr>
          <a:xfrm>
            <a:off x="838200" y="1875631"/>
            <a:ext cx="5181600" cy="3886200"/>
          </a:xfrm>
          <a:prstGeom prst="rect">
            <a:avLst/>
          </a:prstGeom>
        </p:spPr>
      </p:pic>
      <p:pic>
        <p:nvPicPr>
          <p:cNvPr id="6" name="Content Placeholder 5">
            <a:extLst>
              <a:ext uri="{FF2B5EF4-FFF2-40B4-BE49-F238E27FC236}">
                <a16:creationId xmlns:a16="http://schemas.microsoft.com/office/drawing/2014/main" id="{28E3388C-6DCA-4E1A-97C5-5F9FEA9DFE7E}"/>
              </a:ext>
            </a:extLst>
          </p:cNvPr>
          <p:cNvPicPr>
            <a:picLocks noGrp="1" noChangeAspect="1"/>
          </p:cNvPicPr>
          <p:nvPr>
            <p:ph sz="half" idx="2"/>
          </p:nvPr>
        </p:nvPicPr>
        <p:blipFill>
          <a:blip r:embed="rId3"/>
          <a:stretch>
            <a:fillRect/>
          </a:stretch>
        </p:blipFill>
        <p:spPr>
          <a:xfrm>
            <a:off x="6172200" y="1870075"/>
            <a:ext cx="5181600" cy="3886200"/>
          </a:xfrm>
          <a:prstGeom prst="rect">
            <a:avLst/>
          </a:prstGeom>
        </p:spPr>
      </p:pic>
      <p:sp>
        <p:nvSpPr>
          <p:cNvPr id="8" name="Oval 7">
            <a:extLst>
              <a:ext uri="{FF2B5EF4-FFF2-40B4-BE49-F238E27FC236}">
                <a16:creationId xmlns:a16="http://schemas.microsoft.com/office/drawing/2014/main" id="{5992F50B-0C24-43AC-AC1A-73BBC237D7B4}"/>
              </a:ext>
            </a:extLst>
          </p:cNvPr>
          <p:cNvSpPr/>
          <p:nvPr/>
        </p:nvSpPr>
        <p:spPr>
          <a:xfrm>
            <a:off x="2951389" y="3613150"/>
            <a:ext cx="208190" cy="2000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8EA23D8-0A65-4819-B57D-08ADFDFF7047}"/>
              </a:ext>
            </a:extLst>
          </p:cNvPr>
          <p:cNvSpPr/>
          <p:nvPr/>
        </p:nvSpPr>
        <p:spPr>
          <a:xfrm>
            <a:off x="2284639" y="5162550"/>
            <a:ext cx="208190" cy="2000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84B79CFA-2B6B-4728-8BA8-78D456D46F5E}"/>
              </a:ext>
            </a:extLst>
          </p:cNvPr>
          <p:cNvSpPr/>
          <p:nvPr/>
        </p:nvSpPr>
        <p:spPr>
          <a:xfrm>
            <a:off x="7638369" y="5162550"/>
            <a:ext cx="208190" cy="2000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34B7E0F-CD9A-4A83-B85E-CC5D301A552F}"/>
              </a:ext>
            </a:extLst>
          </p:cNvPr>
          <p:cNvSpPr/>
          <p:nvPr/>
        </p:nvSpPr>
        <p:spPr>
          <a:xfrm>
            <a:off x="8240939" y="3613149"/>
            <a:ext cx="208190" cy="2000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F8252B03-D224-47C6-B873-485E9F335606}"/>
              </a:ext>
            </a:extLst>
          </p:cNvPr>
          <p:cNvSpPr txBox="1">
            <a:spLocks/>
          </p:cNvSpPr>
          <p:nvPr/>
        </p:nvSpPr>
        <p:spPr>
          <a:xfrm>
            <a:off x="690336" y="1327229"/>
            <a:ext cx="10515599" cy="542846"/>
          </a:xfrm>
          <a:prstGeom prst="rect">
            <a:avLst/>
          </a:prstGeom>
        </p:spPr>
        <p:txBody>
          <a:bodyPr vert="horz" lIns="91440" tIns="45720" rIns="91440" bIns="45720" rtlCol="0">
            <a:normAutofit fontScale="925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dirty="0"/>
              <a:t>Here is a comparison between the output of the FCNN (left) and the corresponding ideal image (right)</a:t>
            </a:r>
          </a:p>
        </p:txBody>
      </p:sp>
      <p:sp>
        <p:nvSpPr>
          <p:cNvPr id="10" name="Content Placeholder 2">
            <a:extLst>
              <a:ext uri="{FF2B5EF4-FFF2-40B4-BE49-F238E27FC236}">
                <a16:creationId xmlns:a16="http://schemas.microsoft.com/office/drawing/2014/main" id="{7C93327F-EA1D-4369-B4A8-B68DABEC5D3F}"/>
              </a:ext>
            </a:extLst>
          </p:cNvPr>
          <p:cNvSpPr txBox="1">
            <a:spLocks/>
          </p:cNvSpPr>
          <p:nvPr/>
        </p:nvSpPr>
        <p:spPr>
          <a:xfrm>
            <a:off x="597807" y="5802632"/>
            <a:ext cx="10515599" cy="542846"/>
          </a:xfrm>
          <a:prstGeom prst="rect">
            <a:avLst/>
          </a:prstGeom>
        </p:spPr>
        <p:txBody>
          <a:bodyPr vert="horz" lIns="91440" tIns="45720" rIns="91440" bIns="45720" rtlCol="0">
            <a:normAutofit fontScale="925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dirty="0"/>
              <a:t>As you can see, there are some small deformities in the enhanced image, which means the network is not ideal, but the image is, indeed, much better than the original SAR image</a:t>
            </a:r>
          </a:p>
        </p:txBody>
      </p:sp>
    </p:spTree>
    <p:extLst>
      <p:ext uri="{BB962C8B-B14F-4D97-AF65-F5344CB8AC3E}">
        <p14:creationId xmlns:p14="http://schemas.microsoft.com/office/powerpoint/2010/main" val="1498018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F0A86-1ED1-4CF9-8A25-FAD64A424545}"/>
              </a:ext>
            </a:extLst>
          </p:cNvPr>
          <p:cNvSpPr>
            <a:spLocks noGrp="1"/>
          </p:cNvSpPr>
          <p:nvPr>
            <p:ph type="title"/>
          </p:nvPr>
        </p:nvSpPr>
        <p:spPr/>
        <p:txBody>
          <a:bodyPr/>
          <a:lstStyle/>
          <a:p>
            <a:r>
              <a:rPr lang="en-US" dirty="0"/>
              <a:t>Again with more targets</a:t>
            </a:r>
          </a:p>
        </p:txBody>
      </p:sp>
      <p:pic>
        <p:nvPicPr>
          <p:cNvPr id="5" name="Content Placeholder 4">
            <a:extLst>
              <a:ext uri="{FF2B5EF4-FFF2-40B4-BE49-F238E27FC236}">
                <a16:creationId xmlns:a16="http://schemas.microsoft.com/office/drawing/2014/main" id="{1EE44E10-A3E0-437F-8512-146DA757A8E4}"/>
              </a:ext>
            </a:extLst>
          </p:cNvPr>
          <p:cNvPicPr>
            <a:picLocks noGrp="1" noChangeAspect="1"/>
          </p:cNvPicPr>
          <p:nvPr>
            <p:ph sz="half" idx="1"/>
          </p:nvPr>
        </p:nvPicPr>
        <p:blipFill>
          <a:blip r:embed="rId2"/>
          <a:stretch>
            <a:fillRect/>
          </a:stretch>
        </p:blipFill>
        <p:spPr>
          <a:xfrm>
            <a:off x="838200" y="2365487"/>
            <a:ext cx="5181600" cy="3886200"/>
          </a:xfrm>
          <a:prstGeom prst="rect">
            <a:avLst/>
          </a:prstGeom>
        </p:spPr>
      </p:pic>
      <p:pic>
        <p:nvPicPr>
          <p:cNvPr id="6" name="Content Placeholder 5">
            <a:extLst>
              <a:ext uri="{FF2B5EF4-FFF2-40B4-BE49-F238E27FC236}">
                <a16:creationId xmlns:a16="http://schemas.microsoft.com/office/drawing/2014/main" id="{5B5C7ECA-9CAA-47A9-931F-1AF7BD968038}"/>
              </a:ext>
            </a:extLst>
          </p:cNvPr>
          <p:cNvPicPr>
            <a:picLocks noGrp="1" noChangeAspect="1"/>
          </p:cNvPicPr>
          <p:nvPr>
            <p:ph sz="half" idx="2"/>
          </p:nvPr>
        </p:nvPicPr>
        <p:blipFill>
          <a:blip r:embed="rId3"/>
          <a:stretch>
            <a:fillRect/>
          </a:stretch>
        </p:blipFill>
        <p:spPr>
          <a:xfrm>
            <a:off x="6172200" y="2359931"/>
            <a:ext cx="5181600" cy="3886200"/>
          </a:xfrm>
          <a:prstGeom prst="rect">
            <a:avLst/>
          </a:prstGeom>
        </p:spPr>
      </p:pic>
      <p:sp>
        <p:nvSpPr>
          <p:cNvPr id="7" name="Arrow: Right 6">
            <a:extLst>
              <a:ext uri="{FF2B5EF4-FFF2-40B4-BE49-F238E27FC236}">
                <a16:creationId xmlns:a16="http://schemas.microsoft.com/office/drawing/2014/main" id="{D024557A-24DA-4B50-A9F4-BA0EF3962F4D}"/>
              </a:ext>
            </a:extLst>
          </p:cNvPr>
          <p:cNvSpPr/>
          <p:nvPr/>
        </p:nvSpPr>
        <p:spPr>
          <a:xfrm>
            <a:off x="5713639" y="3906836"/>
            <a:ext cx="612321" cy="72662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C6DE5427-87A0-44C3-AA15-5BCEBCF4A068}"/>
              </a:ext>
            </a:extLst>
          </p:cNvPr>
          <p:cNvSpPr txBox="1">
            <a:spLocks/>
          </p:cNvSpPr>
          <p:nvPr/>
        </p:nvSpPr>
        <p:spPr>
          <a:xfrm>
            <a:off x="690336" y="1327229"/>
            <a:ext cx="10515599" cy="109756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dirty="0"/>
              <a:t>Here is another example with many more points. As you can see, the SAR image (left) is enhanced to yield the image on the right. You can see there are still some areas of the enhanced image that are imperfect, but overall, the image is improved </a:t>
            </a:r>
          </a:p>
        </p:txBody>
      </p:sp>
    </p:spTree>
    <p:extLst>
      <p:ext uri="{BB962C8B-B14F-4D97-AF65-F5344CB8AC3E}">
        <p14:creationId xmlns:p14="http://schemas.microsoft.com/office/powerpoint/2010/main" val="3264960450"/>
      </p:ext>
    </p:extLst>
  </p:cSld>
  <p:clrMapOvr>
    <a:masterClrMapping/>
  </p:clrMapOvr>
</p:sld>
</file>

<file path=ppt/theme/theme1.xml><?xml version="1.0" encoding="utf-8"?>
<a:theme xmlns:a="http://schemas.openxmlformats.org/drawingml/2006/main" name="UTDJosiahResearch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TDJosiahResearchTheme" id="{4567C3A1-8B75-4F87-B37A-A6DAF8B6D093}" vid="{240E8531-7B8D-400D-8EAE-C05824A02B7F}"/>
    </a:ext>
  </a:extLst>
</a:theme>
</file>

<file path=docProps/app.xml><?xml version="1.0" encoding="utf-8"?>
<Properties xmlns="http://schemas.openxmlformats.org/officeDocument/2006/extended-properties" xmlns:vt="http://schemas.openxmlformats.org/officeDocument/2006/docPropsVTypes">
  <TotalTime>29</TotalTime>
  <Words>1317</Words>
  <Application>Microsoft Office PowerPoint</Application>
  <PresentationFormat>Widescreen</PresentationFormat>
  <Paragraphs>112</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Cambria Math</vt:lpstr>
      <vt:lpstr>UTDJosiahResearchTheme</vt:lpstr>
      <vt:lpstr>Near-Field MIMO-SAR FCNN Image Enhancement</vt:lpstr>
      <vt:lpstr>SAR Scenario</vt:lpstr>
      <vt:lpstr>SAR-RMA Images are MESSY</vt:lpstr>
      <vt:lpstr>Idea</vt:lpstr>
      <vt:lpstr>Training</vt:lpstr>
      <vt:lpstr>Training</vt:lpstr>
      <vt:lpstr>Results</vt:lpstr>
      <vt:lpstr>Compare to the Ideal Image</vt:lpstr>
      <vt:lpstr>Again with more targets</vt:lpstr>
      <vt:lpstr>Compare to Ideal Image</vt:lpstr>
      <vt:lpstr>Some Examples Using the Network - PSF</vt:lpstr>
      <vt:lpstr>Diamond</vt:lpstr>
      <vt:lpstr>UTD</vt:lpstr>
      <vt:lpstr>Future Work/Ideas</vt:lpstr>
      <vt:lpstr>Conclusion</vt:lpstr>
      <vt:lpstr>Next Steps</vt:lpstr>
      <vt:lpstr>Stretch Idea</vt:lpstr>
      <vt:lpstr>PowerPoint Presentation</vt:lpstr>
      <vt:lpstr>2-D SAR 2-D Imaging</vt:lpstr>
      <vt:lpstr>New Complete SAR Simulation GUI</vt:lpstr>
      <vt:lpstr>New High-Efficiency Algorithms</vt:lpstr>
      <vt:lpstr>Images are Different From Previous Scenario</vt:lpstr>
      <vt:lpstr>Implementation Issues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Near-Field MIMO-SAR FCNN Image Enhancement</dc:title>
  <dc:creator>Josiah Smith</dc:creator>
  <cp:lastModifiedBy>Josiah Smith</cp:lastModifiedBy>
  <cp:revision>19</cp:revision>
  <dcterms:created xsi:type="dcterms:W3CDTF">2020-09-25T19:17:17Z</dcterms:created>
  <dcterms:modified xsi:type="dcterms:W3CDTF">2020-09-25T19:46:17Z</dcterms:modified>
</cp:coreProperties>
</file>