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65" r:id="rId5"/>
    <p:sldId id="266" r:id="rId6"/>
    <p:sldId id="269" r:id="rId7"/>
    <p:sldId id="270" r:id="rId8"/>
    <p:sldId id="267" r:id="rId9"/>
    <p:sldId id="268" r:id="rId10"/>
    <p:sldId id="762" r:id="rId11"/>
    <p:sldId id="763" r:id="rId12"/>
    <p:sldId id="285" r:id="rId13"/>
    <p:sldId id="7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20" y="7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6EF3-20EC-4B40-8C52-B02E51BBC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E6A56-A711-4EFB-9008-12A190DBD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1C6E8E-1935-4F55-80D3-8677033FF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891" y="93786"/>
            <a:ext cx="800736" cy="799348"/>
          </a:xfrm>
          <a:prstGeom prst="rect">
            <a:avLst/>
          </a:prstGeom>
        </p:spPr>
      </p:pic>
      <p:pic>
        <p:nvPicPr>
          <p:cNvPr id="11" name="Picture 2" descr="Image result for txace logo">
            <a:extLst>
              <a:ext uri="{FF2B5EF4-FFF2-40B4-BE49-F238E27FC236}">
                <a16:creationId xmlns:a16="http://schemas.microsoft.com/office/drawing/2014/main" id="{F670D7AB-27B3-48B7-851E-EB59DFF15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953" y="195973"/>
            <a:ext cx="1178137" cy="52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www.utdallas.edu/brand/files/utd_print_orange_ecs_monogram.jpg">
            <a:extLst>
              <a:ext uri="{FF2B5EF4-FFF2-40B4-BE49-F238E27FC236}">
                <a16:creationId xmlns:a16="http://schemas.microsoft.com/office/drawing/2014/main" id="{CDB75AD7-846F-46EC-85E8-01AA68903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0" b="27772"/>
          <a:stretch/>
        </p:blipFill>
        <p:spPr bwMode="auto">
          <a:xfrm>
            <a:off x="101601" y="6372235"/>
            <a:ext cx="4748305" cy="35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ine 4">
            <a:extLst>
              <a:ext uri="{FF2B5EF4-FFF2-40B4-BE49-F238E27FC236}">
                <a16:creationId xmlns:a16="http://schemas.microsoft.com/office/drawing/2014/main" id="{5E10CE43-D217-4301-BE1E-29355B134C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5735637"/>
            <a:ext cx="10972800" cy="2611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68568" tIns="34284" rIns="68568" bIns="34284"/>
          <a:lstStyle/>
          <a:p>
            <a:pPr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0958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521C-DC99-46E3-94A6-CF7CD053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5746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3B0BF-0281-4161-86DB-2D0C88E43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50025"/>
            <a:ext cx="10515600" cy="4726938"/>
          </a:xfrm>
        </p:spPr>
        <p:txBody>
          <a:bodyPr vert="eaVer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CD8349-6711-4678-8928-EA1495F4AFE8}"/>
              </a:ext>
            </a:extLst>
          </p:cNvPr>
          <p:cNvSpPr>
            <a:spLocks noChangeAspect="1"/>
          </p:cNvSpPr>
          <p:nvPr/>
        </p:nvSpPr>
        <p:spPr>
          <a:xfrm>
            <a:off x="11512936" y="6390800"/>
            <a:ext cx="380691" cy="3807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IN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E935D1-CEA8-4C45-8298-4380C8A6B442}"/>
              </a:ext>
            </a:extLst>
          </p:cNvPr>
          <p:cNvSpPr/>
          <p:nvPr/>
        </p:nvSpPr>
        <p:spPr>
          <a:xfrm rot="10800000">
            <a:off x="304723" y="-16722"/>
            <a:ext cx="1258291" cy="11050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AD548-CDAB-42FB-A022-8BED401A31E7}"/>
              </a:ext>
            </a:extLst>
          </p:cNvPr>
          <p:cNvSpPr/>
          <p:nvPr/>
        </p:nvSpPr>
        <p:spPr>
          <a:xfrm>
            <a:off x="10528020" y="6410648"/>
            <a:ext cx="6836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J. Smith</a:t>
            </a:r>
          </a:p>
        </p:txBody>
      </p:sp>
      <p:pic>
        <p:nvPicPr>
          <p:cNvPr id="12" name="Picture 2" descr="https://www.utdallas.edu/brand/files/utd_print_orange_ecs_monogram.jpg">
            <a:extLst>
              <a:ext uri="{FF2B5EF4-FFF2-40B4-BE49-F238E27FC236}">
                <a16:creationId xmlns:a16="http://schemas.microsoft.com/office/drawing/2014/main" id="{E8942FB2-C42B-433A-814C-78919B3EB8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0" b="27772"/>
          <a:stretch/>
        </p:blipFill>
        <p:spPr bwMode="auto">
          <a:xfrm>
            <a:off x="101601" y="6372235"/>
            <a:ext cx="4748305" cy="35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36F1D2-A57C-4AA4-BFD9-8FB9855ED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2891" y="93786"/>
            <a:ext cx="800736" cy="799348"/>
          </a:xfrm>
          <a:prstGeom prst="rect">
            <a:avLst/>
          </a:prstGeom>
        </p:spPr>
      </p:pic>
      <p:pic>
        <p:nvPicPr>
          <p:cNvPr id="14" name="Picture 2" descr="Image result for txace logo">
            <a:extLst>
              <a:ext uri="{FF2B5EF4-FFF2-40B4-BE49-F238E27FC236}">
                <a16:creationId xmlns:a16="http://schemas.microsoft.com/office/drawing/2014/main" id="{4094FB86-CBD3-4857-B21C-94D127738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953" y="195973"/>
            <a:ext cx="1178137" cy="52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55B5118-639C-42E0-9C23-4DCB5EFD350C}"/>
              </a:ext>
            </a:extLst>
          </p:cNvPr>
          <p:cNvSpPr txBox="1">
            <a:spLocks/>
          </p:cNvSpPr>
          <p:nvPr/>
        </p:nvSpPr>
        <p:spPr>
          <a:xfrm>
            <a:off x="11556090" y="6487513"/>
            <a:ext cx="294383" cy="1873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C71654-96A5-4280-94F3-931C61A9F92C}" type="slidenum">
              <a:rPr lang="en-IN" sz="900" smtClean="0"/>
              <a:pPr/>
              <a:t>‹#›</a:t>
            </a:fld>
            <a:endParaRPr lang="en-IN" sz="900" dirty="0"/>
          </a:p>
        </p:txBody>
      </p:sp>
      <p:sp>
        <p:nvSpPr>
          <p:cNvPr id="16" name="Line 4">
            <a:extLst>
              <a:ext uri="{FF2B5EF4-FFF2-40B4-BE49-F238E27FC236}">
                <a16:creationId xmlns:a16="http://schemas.microsoft.com/office/drawing/2014/main" id="{B51D1A35-78EA-43E6-862E-AEC06BA4E8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1126819"/>
            <a:ext cx="10972800" cy="2611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68568" tIns="34284" rIns="68568" bIns="34284"/>
          <a:lstStyle/>
          <a:p>
            <a:pPr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9408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4AA156-600E-47CB-836B-9B6B1E1A2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1FC7E-89B7-4135-AB88-ECE04D4D1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763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B9216F02-A344-4E41-ABFD-362E34D86E4D}"/>
              </a:ext>
            </a:extLst>
          </p:cNvPr>
          <p:cNvSpPr>
            <a:spLocks noChangeAspect="1"/>
          </p:cNvSpPr>
          <p:nvPr/>
        </p:nvSpPr>
        <p:spPr>
          <a:xfrm>
            <a:off x="11512936" y="6390800"/>
            <a:ext cx="380691" cy="3807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IN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96122-A4B1-405D-9517-6430D102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8578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BB46-450F-4966-A32E-3E7251454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857"/>
            <a:ext cx="10515600" cy="473410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F70BAF-60FE-4388-A0E9-A6B275AE6919}"/>
              </a:ext>
            </a:extLst>
          </p:cNvPr>
          <p:cNvSpPr/>
          <p:nvPr/>
        </p:nvSpPr>
        <p:spPr>
          <a:xfrm rot="10800000">
            <a:off x="304723" y="-16722"/>
            <a:ext cx="1258291" cy="11050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5" name="Line 4">
            <a:extLst>
              <a:ext uri="{FF2B5EF4-FFF2-40B4-BE49-F238E27FC236}">
                <a16:creationId xmlns:a16="http://schemas.microsoft.com/office/drawing/2014/main" id="{8396DAE8-625F-482E-9121-4AA3A0AFE7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1126819"/>
            <a:ext cx="10972800" cy="2611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68568" tIns="34284" rIns="68568" bIns="34284"/>
          <a:lstStyle/>
          <a:p>
            <a:pPr>
              <a:defRPr/>
            </a:pPr>
            <a:endParaRPr lang="en-US" sz="1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D62E13-8474-45A5-8EA8-564E4FF82775}"/>
              </a:ext>
            </a:extLst>
          </p:cNvPr>
          <p:cNvSpPr/>
          <p:nvPr/>
        </p:nvSpPr>
        <p:spPr>
          <a:xfrm>
            <a:off x="10528019" y="6410648"/>
            <a:ext cx="6836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J. Smith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EC4C260-DBB5-4408-A5D2-713CD4630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891" y="93786"/>
            <a:ext cx="800736" cy="799348"/>
          </a:xfrm>
          <a:prstGeom prst="rect">
            <a:avLst/>
          </a:prstGeom>
        </p:spPr>
      </p:pic>
      <p:pic>
        <p:nvPicPr>
          <p:cNvPr id="20" name="Picture 2" descr="Image result for txace logo">
            <a:extLst>
              <a:ext uri="{FF2B5EF4-FFF2-40B4-BE49-F238E27FC236}">
                <a16:creationId xmlns:a16="http://schemas.microsoft.com/office/drawing/2014/main" id="{AC1E6C25-E820-4C52-8A9B-62B39DAA8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953" y="195973"/>
            <a:ext cx="1178137" cy="52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70879C8-FD1A-48AA-9613-1B98F4BBC337}"/>
              </a:ext>
            </a:extLst>
          </p:cNvPr>
          <p:cNvSpPr txBox="1">
            <a:spLocks/>
          </p:cNvSpPr>
          <p:nvPr/>
        </p:nvSpPr>
        <p:spPr>
          <a:xfrm>
            <a:off x="11556090" y="6487513"/>
            <a:ext cx="294383" cy="1873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C71654-96A5-4280-94F3-931C61A9F92C}" type="slidenum">
              <a:rPr lang="en-IN" sz="900" smtClean="0"/>
              <a:pPr/>
              <a:t>‹#›</a:t>
            </a:fld>
            <a:endParaRPr lang="en-IN" sz="900" dirty="0"/>
          </a:p>
        </p:txBody>
      </p:sp>
      <p:pic>
        <p:nvPicPr>
          <p:cNvPr id="21" name="Picture 2" descr="https://www.utdallas.edu/brand/files/utd_print_orange_ecs_monogram.jpg">
            <a:extLst>
              <a:ext uri="{FF2B5EF4-FFF2-40B4-BE49-F238E27FC236}">
                <a16:creationId xmlns:a16="http://schemas.microsoft.com/office/drawing/2014/main" id="{764F227E-885D-48DE-BAF5-46787A631B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0" b="27772"/>
          <a:stretch/>
        </p:blipFill>
        <p:spPr bwMode="auto">
          <a:xfrm>
            <a:off x="101601" y="6372235"/>
            <a:ext cx="4748305" cy="35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18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1D04-A2AB-424F-B7ED-9C245BECE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20C6F-1901-4367-8744-4FCF50704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876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8786-BC4B-4BE9-A749-2CFC6EF3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5746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9BA94-F55A-48E1-9E53-92D36B9D8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60259"/>
            <a:ext cx="5181600" cy="471670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5D3B5-9A2E-491C-98BA-03DA3815C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0025"/>
            <a:ext cx="5181600" cy="47269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7F909E-2673-4BFC-976A-78A5AB015726}"/>
              </a:ext>
            </a:extLst>
          </p:cNvPr>
          <p:cNvSpPr>
            <a:spLocks noChangeAspect="1"/>
          </p:cNvSpPr>
          <p:nvPr/>
        </p:nvSpPr>
        <p:spPr>
          <a:xfrm>
            <a:off x="11512936" y="6390800"/>
            <a:ext cx="380691" cy="3807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CEA8D-FD52-444B-9803-8FFB0EA35C65}"/>
              </a:ext>
            </a:extLst>
          </p:cNvPr>
          <p:cNvSpPr/>
          <p:nvPr/>
        </p:nvSpPr>
        <p:spPr>
          <a:xfrm rot="10800000">
            <a:off x="304723" y="-16722"/>
            <a:ext cx="1258291" cy="11050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874D91-B98C-4B05-85A3-F2EA3913432A}"/>
              </a:ext>
            </a:extLst>
          </p:cNvPr>
          <p:cNvSpPr/>
          <p:nvPr/>
        </p:nvSpPr>
        <p:spPr>
          <a:xfrm>
            <a:off x="10528020" y="6410648"/>
            <a:ext cx="6836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J. Smith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75CEA8-E8F1-4D9D-A23D-71CDEAE26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891" y="93786"/>
            <a:ext cx="800736" cy="799348"/>
          </a:xfrm>
          <a:prstGeom prst="rect">
            <a:avLst/>
          </a:prstGeom>
        </p:spPr>
      </p:pic>
      <p:pic>
        <p:nvPicPr>
          <p:cNvPr id="15" name="Picture 2" descr="Image result for txace logo">
            <a:extLst>
              <a:ext uri="{FF2B5EF4-FFF2-40B4-BE49-F238E27FC236}">
                <a16:creationId xmlns:a16="http://schemas.microsoft.com/office/drawing/2014/main" id="{C617A837-1BDC-42B2-B477-FD75423B6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953" y="195973"/>
            <a:ext cx="1178137" cy="52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909B1B4-9FBB-40D9-8FD8-103FC9AEB11B}"/>
              </a:ext>
            </a:extLst>
          </p:cNvPr>
          <p:cNvSpPr txBox="1">
            <a:spLocks/>
          </p:cNvSpPr>
          <p:nvPr/>
        </p:nvSpPr>
        <p:spPr>
          <a:xfrm>
            <a:off x="11556090" y="6487513"/>
            <a:ext cx="294383" cy="1873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C71654-96A5-4280-94F3-931C61A9F92C}" type="slidenum">
              <a:rPr lang="en-IN" sz="900" smtClean="0"/>
              <a:pPr/>
              <a:t>‹#›</a:t>
            </a:fld>
            <a:endParaRPr lang="en-IN" sz="900" dirty="0"/>
          </a:p>
        </p:txBody>
      </p:sp>
      <p:pic>
        <p:nvPicPr>
          <p:cNvPr id="17" name="Picture 2" descr="https://www.utdallas.edu/brand/files/utd_print_orange_ecs_monogram.jpg">
            <a:extLst>
              <a:ext uri="{FF2B5EF4-FFF2-40B4-BE49-F238E27FC236}">
                <a16:creationId xmlns:a16="http://schemas.microsoft.com/office/drawing/2014/main" id="{C3429786-728A-44A8-8C50-79C5316C0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0" b="27772"/>
          <a:stretch/>
        </p:blipFill>
        <p:spPr bwMode="auto">
          <a:xfrm>
            <a:off x="101601" y="6372235"/>
            <a:ext cx="4748305" cy="35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4">
            <a:extLst>
              <a:ext uri="{FF2B5EF4-FFF2-40B4-BE49-F238E27FC236}">
                <a16:creationId xmlns:a16="http://schemas.microsoft.com/office/drawing/2014/main" id="{E927C54E-9594-43B9-ACFF-1A3592A828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1126819"/>
            <a:ext cx="10972800" cy="2611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68568" tIns="34284" rIns="68568" bIns="34284"/>
          <a:lstStyle/>
          <a:p>
            <a:pPr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8688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EC37E-0304-41EA-8271-C25BD5EEE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283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F3EDA-E21E-4418-82BD-ED66C5D8E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447559"/>
            <a:ext cx="5157787" cy="105751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4C930-09FB-488D-A3A2-112E15B8A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66EF8-14CB-4361-99A7-D90268F31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447559"/>
            <a:ext cx="5183188" cy="105751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DA151-6D0E-4281-83AC-405FC26D4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20D8A0-9CD6-45CF-B0E2-1FBE9F39EA69}"/>
              </a:ext>
            </a:extLst>
          </p:cNvPr>
          <p:cNvSpPr>
            <a:spLocks noChangeAspect="1"/>
          </p:cNvSpPr>
          <p:nvPr/>
        </p:nvSpPr>
        <p:spPr>
          <a:xfrm>
            <a:off x="11512936" y="6390800"/>
            <a:ext cx="380691" cy="3807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634156-A1A3-428F-A636-021FF48A1725}"/>
              </a:ext>
            </a:extLst>
          </p:cNvPr>
          <p:cNvSpPr/>
          <p:nvPr/>
        </p:nvSpPr>
        <p:spPr>
          <a:xfrm rot="10800000">
            <a:off x="304723" y="-16722"/>
            <a:ext cx="1258291" cy="11050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DD8CCF-F74D-46D4-AB5D-27A9BF78E68F}"/>
              </a:ext>
            </a:extLst>
          </p:cNvPr>
          <p:cNvSpPr/>
          <p:nvPr/>
        </p:nvSpPr>
        <p:spPr>
          <a:xfrm>
            <a:off x="10528020" y="6410648"/>
            <a:ext cx="6836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J. Smith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0F7B73-4F2A-4096-96F1-9B8A35C43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891" y="93786"/>
            <a:ext cx="800736" cy="799348"/>
          </a:xfrm>
          <a:prstGeom prst="rect">
            <a:avLst/>
          </a:prstGeom>
        </p:spPr>
      </p:pic>
      <p:pic>
        <p:nvPicPr>
          <p:cNvPr id="17" name="Picture 2" descr="Image result for txace logo">
            <a:extLst>
              <a:ext uri="{FF2B5EF4-FFF2-40B4-BE49-F238E27FC236}">
                <a16:creationId xmlns:a16="http://schemas.microsoft.com/office/drawing/2014/main" id="{8E7CCF3D-39B7-4217-9834-1AD3A710D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953" y="195973"/>
            <a:ext cx="1178137" cy="52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09E46FB2-ECD0-4E5F-BEBC-9CA109460D25}"/>
              </a:ext>
            </a:extLst>
          </p:cNvPr>
          <p:cNvSpPr txBox="1">
            <a:spLocks/>
          </p:cNvSpPr>
          <p:nvPr/>
        </p:nvSpPr>
        <p:spPr>
          <a:xfrm>
            <a:off x="11556090" y="6487513"/>
            <a:ext cx="294383" cy="1873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C71654-96A5-4280-94F3-931C61A9F92C}" type="slidenum">
              <a:rPr lang="en-IN" sz="900" smtClean="0"/>
              <a:pPr/>
              <a:t>‹#›</a:t>
            </a:fld>
            <a:endParaRPr lang="en-IN" sz="900" dirty="0"/>
          </a:p>
        </p:txBody>
      </p:sp>
      <p:pic>
        <p:nvPicPr>
          <p:cNvPr id="19" name="Picture 2" descr="https://www.utdallas.edu/brand/files/utd_print_orange_ecs_monogram.jpg">
            <a:extLst>
              <a:ext uri="{FF2B5EF4-FFF2-40B4-BE49-F238E27FC236}">
                <a16:creationId xmlns:a16="http://schemas.microsoft.com/office/drawing/2014/main" id="{FC17B6FF-6501-463A-8C4C-2738D1F4C4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0" b="27772"/>
          <a:stretch/>
        </p:blipFill>
        <p:spPr bwMode="auto">
          <a:xfrm>
            <a:off x="101601" y="6372235"/>
            <a:ext cx="4748305" cy="35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Line 4">
            <a:extLst>
              <a:ext uri="{FF2B5EF4-FFF2-40B4-BE49-F238E27FC236}">
                <a16:creationId xmlns:a16="http://schemas.microsoft.com/office/drawing/2014/main" id="{DA82CB24-50D5-48F8-A2A0-F7DAD25D47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1126819"/>
            <a:ext cx="10972800" cy="2611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68568" tIns="34284" rIns="68568" bIns="34284"/>
          <a:lstStyle/>
          <a:p>
            <a:pPr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5358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F3C3A-22D8-4B80-8C29-0D468E08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5746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409E69-3B55-4B66-88E3-3F4C737A1C9C}"/>
              </a:ext>
            </a:extLst>
          </p:cNvPr>
          <p:cNvSpPr>
            <a:spLocks noChangeAspect="1"/>
          </p:cNvSpPr>
          <p:nvPr/>
        </p:nvSpPr>
        <p:spPr>
          <a:xfrm>
            <a:off x="11512936" y="6390800"/>
            <a:ext cx="380691" cy="3807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IN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7099AC-FA1F-4674-A973-EE763792A9A3}"/>
              </a:ext>
            </a:extLst>
          </p:cNvPr>
          <p:cNvSpPr/>
          <p:nvPr/>
        </p:nvSpPr>
        <p:spPr>
          <a:xfrm rot="10800000">
            <a:off x="304723" y="-16722"/>
            <a:ext cx="1258291" cy="11050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5DD3C3-C413-4E30-B6B3-B363516D688B}"/>
              </a:ext>
            </a:extLst>
          </p:cNvPr>
          <p:cNvSpPr/>
          <p:nvPr/>
        </p:nvSpPr>
        <p:spPr>
          <a:xfrm>
            <a:off x="10528020" y="6410648"/>
            <a:ext cx="6836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J. Smith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2A7EDE-7B89-4313-97C4-A83314055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891" y="93786"/>
            <a:ext cx="800736" cy="799348"/>
          </a:xfrm>
          <a:prstGeom prst="rect">
            <a:avLst/>
          </a:prstGeom>
        </p:spPr>
      </p:pic>
      <p:pic>
        <p:nvPicPr>
          <p:cNvPr id="13" name="Picture 2" descr="Image result for txace logo">
            <a:extLst>
              <a:ext uri="{FF2B5EF4-FFF2-40B4-BE49-F238E27FC236}">
                <a16:creationId xmlns:a16="http://schemas.microsoft.com/office/drawing/2014/main" id="{3202B9CA-2CF6-4414-BCBF-D16D7EF6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953" y="195973"/>
            <a:ext cx="1178137" cy="52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271882F-A3E3-4AFD-8538-3F8D3F5B972F}"/>
              </a:ext>
            </a:extLst>
          </p:cNvPr>
          <p:cNvSpPr txBox="1">
            <a:spLocks/>
          </p:cNvSpPr>
          <p:nvPr/>
        </p:nvSpPr>
        <p:spPr>
          <a:xfrm>
            <a:off x="11556090" y="6487513"/>
            <a:ext cx="294383" cy="1873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C71654-96A5-4280-94F3-931C61A9F92C}" type="slidenum">
              <a:rPr lang="en-IN" sz="900" smtClean="0"/>
              <a:pPr/>
              <a:t>‹#›</a:t>
            </a:fld>
            <a:endParaRPr lang="en-IN" sz="900" dirty="0"/>
          </a:p>
        </p:txBody>
      </p:sp>
      <p:pic>
        <p:nvPicPr>
          <p:cNvPr id="15" name="Picture 2" descr="https://www.utdallas.edu/brand/files/utd_print_orange_ecs_monogram.jpg">
            <a:extLst>
              <a:ext uri="{FF2B5EF4-FFF2-40B4-BE49-F238E27FC236}">
                <a16:creationId xmlns:a16="http://schemas.microsoft.com/office/drawing/2014/main" id="{6537299E-5A2C-4164-82E8-E05A25DAC5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0" b="27772"/>
          <a:stretch/>
        </p:blipFill>
        <p:spPr bwMode="auto">
          <a:xfrm>
            <a:off x="101601" y="6372235"/>
            <a:ext cx="4748305" cy="35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Line 4">
            <a:extLst>
              <a:ext uri="{FF2B5EF4-FFF2-40B4-BE49-F238E27FC236}">
                <a16:creationId xmlns:a16="http://schemas.microsoft.com/office/drawing/2014/main" id="{CA79651E-BE90-4485-8E1B-0665CA8629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1126819"/>
            <a:ext cx="10972800" cy="2611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68568" tIns="34284" rIns="68568" bIns="34284"/>
          <a:lstStyle/>
          <a:p>
            <a:pPr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5195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A49F505-5B33-4080-9F12-0BD8E3E64065}"/>
              </a:ext>
            </a:extLst>
          </p:cNvPr>
          <p:cNvSpPr>
            <a:spLocks noChangeAspect="1"/>
          </p:cNvSpPr>
          <p:nvPr/>
        </p:nvSpPr>
        <p:spPr>
          <a:xfrm>
            <a:off x="11512936" y="6390800"/>
            <a:ext cx="380691" cy="3807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IN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03B68F-CDA3-467A-89A4-C8E1EAB35672}"/>
              </a:ext>
            </a:extLst>
          </p:cNvPr>
          <p:cNvSpPr/>
          <p:nvPr/>
        </p:nvSpPr>
        <p:spPr>
          <a:xfrm rot="10800000">
            <a:off x="304723" y="-16722"/>
            <a:ext cx="1258291" cy="11050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728C11-FEEE-4FB5-8319-F3D0EEE7D39F}"/>
              </a:ext>
            </a:extLst>
          </p:cNvPr>
          <p:cNvSpPr/>
          <p:nvPr/>
        </p:nvSpPr>
        <p:spPr>
          <a:xfrm>
            <a:off x="10528020" y="6410648"/>
            <a:ext cx="6836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J. Smith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F2124A-0A79-4B21-B116-E2C901E99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891" y="93786"/>
            <a:ext cx="800736" cy="799348"/>
          </a:xfrm>
          <a:prstGeom prst="rect">
            <a:avLst/>
          </a:prstGeom>
        </p:spPr>
      </p:pic>
      <p:pic>
        <p:nvPicPr>
          <p:cNvPr id="12" name="Picture 2" descr="Image result for txace logo">
            <a:extLst>
              <a:ext uri="{FF2B5EF4-FFF2-40B4-BE49-F238E27FC236}">
                <a16:creationId xmlns:a16="http://schemas.microsoft.com/office/drawing/2014/main" id="{46223BCD-1053-4E04-B4AB-EBEFDD870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953" y="195973"/>
            <a:ext cx="1178137" cy="52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614419-455F-469F-B83D-13A9E450991C}"/>
              </a:ext>
            </a:extLst>
          </p:cNvPr>
          <p:cNvSpPr txBox="1">
            <a:spLocks/>
          </p:cNvSpPr>
          <p:nvPr/>
        </p:nvSpPr>
        <p:spPr>
          <a:xfrm>
            <a:off x="11556090" y="6487513"/>
            <a:ext cx="294383" cy="1873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C71654-96A5-4280-94F3-931C61A9F92C}" type="slidenum">
              <a:rPr lang="en-IN" sz="900" smtClean="0"/>
              <a:pPr/>
              <a:t>‹#›</a:t>
            </a:fld>
            <a:endParaRPr lang="en-IN" sz="900" dirty="0"/>
          </a:p>
        </p:txBody>
      </p:sp>
      <p:pic>
        <p:nvPicPr>
          <p:cNvPr id="14" name="Picture 2" descr="https://www.utdallas.edu/brand/files/utd_print_orange_ecs_monogram.jpg">
            <a:extLst>
              <a:ext uri="{FF2B5EF4-FFF2-40B4-BE49-F238E27FC236}">
                <a16:creationId xmlns:a16="http://schemas.microsoft.com/office/drawing/2014/main" id="{BFACAB19-EC38-4ED2-ACF0-F61CC5A7ED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0" b="27772"/>
          <a:stretch/>
        </p:blipFill>
        <p:spPr bwMode="auto">
          <a:xfrm>
            <a:off x="101601" y="6372235"/>
            <a:ext cx="4748305" cy="35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ine 4">
            <a:extLst>
              <a:ext uri="{FF2B5EF4-FFF2-40B4-BE49-F238E27FC236}">
                <a16:creationId xmlns:a16="http://schemas.microsoft.com/office/drawing/2014/main" id="{601937F0-62F7-4960-A6A0-DE111392CB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1126819"/>
            <a:ext cx="10972800" cy="2611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68568" tIns="34284" rIns="68568" bIns="34284"/>
          <a:lstStyle/>
          <a:p>
            <a:pPr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5393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F30A6-9E7D-49DC-8082-63ADC8200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A3747-2CFC-4CA5-BFC8-24F4E15CF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BC7A2-0D79-4751-85EB-6EB93EB75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172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2B07-5549-4AC5-9E77-88F25FF17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EAEDB-FF9D-4A39-A513-B40AFF08B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91740-C92F-410A-BCD5-CBEB6E144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137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A86D4-1905-4B50-BAC5-6C72C908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3DD9F-F11F-4EE5-8AF6-C21E4EE05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5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1128-E948-4643-BC77-D5D617EF5F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SAR Image Enhancement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6B933-9C15-4CE7-84D4-DDCC15A88F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Josiah W. Smith</a:t>
            </a:r>
          </a:p>
        </p:txBody>
      </p:sp>
    </p:spTree>
    <p:extLst>
      <p:ext uri="{BB962C8B-B14F-4D97-AF65-F5344CB8AC3E}">
        <p14:creationId xmlns:p14="http://schemas.microsoft.com/office/powerpoint/2010/main" val="23830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AACED-DCE4-4D77-8268-85C7EA54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Triangle Simulation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00F172-2353-43F0-9A27-791E20351C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3525" y="1449388"/>
            <a:ext cx="4938949" cy="472757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3819D97-828D-469F-AA11-EE32ABE841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65330" y="1460500"/>
            <a:ext cx="4927340" cy="471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64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A36A-5015-40F4-B9F8-8D8A3339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Cutout Simulation (Needs Improvement)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CB6577-9F55-41C1-AFB7-5C9B142CEE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5330" y="1460500"/>
            <a:ext cx="4927340" cy="4716463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9BBE0C-1D53-4558-9A47-66AC2D8AB0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93525" y="1449388"/>
            <a:ext cx="4938949" cy="4727575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428A6A34-9EC4-40E6-A552-A72C1AD042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670" y="4932295"/>
            <a:ext cx="1428949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19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46DB4-0634-4AA4-9FCF-3538ED37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Knife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E2089-93F2-45EE-93C3-9C0D0E41D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805005"/>
            <a:ext cx="5157787" cy="1057516"/>
          </a:xfrm>
        </p:spPr>
        <p:txBody>
          <a:bodyPr>
            <a:normAutofit/>
          </a:bodyPr>
          <a:lstStyle/>
          <a:p>
            <a:r>
              <a:rPr lang="en-US" dirty="0"/>
              <a:t>Knife handle hidden behind PVC pipe holding the knife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BBF43-FACE-41E3-929D-1D4F985A2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805005"/>
            <a:ext cx="5183188" cy="1057516"/>
          </a:xfrm>
        </p:spPr>
        <p:txBody>
          <a:bodyPr>
            <a:normAutofit/>
          </a:bodyPr>
          <a:lstStyle/>
          <a:p>
            <a:r>
              <a:rPr lang="en-US" dirty="0"/>
              <a:t>Reconstructed image shows the knife blade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D6F7A8-702E-45EF-AF2E-067E5F3246E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16069" y="1914525"/>
            <a:ext cx="3205224" cy="427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9007364-EE50-4344-B6CE-B279DE60D7D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32653" y="1914525"/>
            <a:ext cx="4862281" cy="4275138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5C3CDAC-190C-4397-9F38-B63D65245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20" b="90602" l="9437" r="90000">
                        <a14:foregroundMark x1="35211" y1="57445" x2="31690" y2="63041"/>
                        <a14:foregroundMark x1="15975" y1="89810" x2="9577" y2="86800"/>
                        <a14:foregroundMark x1="15620" y1="90504" x2="10000" y2="90180"/>
                        <a14:foregroundMark x1="21681" y1="81459" x2="25352" y2="74340"/>
                        <a14:backgroundMark x1="52254" y1="48891" x2="64930" y2="55333"/>
                        <a14:backgroundMark x1="64930" y1="55333" x2="73521" y2="56917"/>
                        <a14:backgroundMark x1="49577" y1="52587" x2="60000" y2="56600"/>
                        <a14:backgroundMark x1="26620" y1="74868" x2="20282" y2="85322"/>
                        <a14:backgroundMark x1="20282" y1="85322" x2="30141" y2="94403"/>
                        <a14:backgroundMark x1="30141" y1="94403" x2="46056" y2="94298"/>
                        <a14:backgroundMark x1="46056" y1="94298" x2="39296" y2="84372"/>
                        <a14:backgroundMark x1="39296" y1="84372" x2="28310" y2="76663"/>
                        <a14:backgroundMark x1="28310" y1="76663" x2="27324" y2="75396"/>
                        <a14:backgroundMark x1="49859" y1="52693" x2="60563" y2="60824"/>
                        <a14:backgroundMark x1="60563" y1="60824" x2="68873" y2="62196"/>
                        <a14:backgroundMark x1="17887" y1="91130" x2="21549" y2="83527"/>
                        <a14:backgroundMark x1="16901" y1="92503" x2="20986" y2="83949"/>
                        <a14:backgroundMark x1="19577" y1="91341" x2="20141" y2="85639"/>
                        <a14:backgroundMark x1="22676" y1="81732" x2="17324" y2="92186"/>
                        <a14:backgroundMark x1="17324" y1="92186" x2="17324" y2="921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9055" flipH="1">
            <a:off x="8005992" y="2909698"/>
            <a:ext cx="1177301" cy="157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709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46DB4-0634-4AA4-9FCF-3538ED37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Knife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E2089-93F2-45EE-93C3-9C0D0E41D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861" y="808627"/>
            <a:ext cx="6102945" cy="1057516"/>
          </a:xfrm>
        </p:spPr>
        <p:txBody>
          <a:bodyPr>
            <a:normAutofit/>
          </a:bodyPr>
          <a:lstStyle/>
          <a:p>
            <a:r>
              <a:rPr lang="en-US" dirty="0"/>
              <a:t>Enhanced image emphasize blade shape, shows metal dots in handle, and removes noise (notice dynamic range is 25dB)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BBF43-FACE-41E3-929D-1D4F985A2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928574"/>
            <a:ext cx="5183188" cy="1057516"/>
          </a:xfrm>
        </p:spPr>
        <p:txBody>
          <a:bodyPr>
            <a:normAutofit/>
          </a:bodyPr>
          <a:lstStyle/>
          <a:p>
            <a:r>
              <a:rPr lang="en-US" dirty="0"/>
              <a:t>Original image roughly shows knife blade when dynamic range is limited to 5dB, but still shows strong ghosting in the range domain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9007364-EE50-4344-B6CE-B279DE60D7D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32653" y="1914525"/>
            <a:ext cx="4862281" cy="4275138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5C3CDAC-190C-4397-9F38-B63D65245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20" b="90602" l="9437" r="90000">
                        <a14:foregroundMark x1="35211" y1="57445" x2="31690" y2="63041"/>
                        <a14:foregroundMark x1="15975" y1="89810" x2="9577" y2="86800"/>
                        <a14:foregroundMark x1="15620" y1="90504" x2="10000" y2="90180"/>
                        <a14:foregroundMark x1="21681" y1="81459" x2="25352" y2="74340"/>
                        <a14:backgroundMark x1="52254" y1="48891" x2="64930" y2="55333"/>
                        <a14:backgroundMark x1="64930" y1="55333" x2="73521" y2="56917"/>
                        <a14:backgroundMark x1="49577" y1="52587" x2="60000" y2="56600"/>
                        <a14:backgroundMark x1="26620" y1="74868" x2="20282" y2="85322"/>
                        <a14:backgroundMark x1="20282" y1="85322" x2="30141" y2="94403"/>
                        <a14:backgroundMark x1="30141" y1="94403" x2="46056" y2="94298"/>
                        <a14:backgroundMark x1="46056" y1="94298" x2="39296" y2="84372"/>
                        <a14:backgroundMark x1="39296" y1="84372" x2="28310" y2="76663"/>
                        <a14:backgroundMark x1="28310" y1="76663" x2="27324" y2="75396"/>
                        <a14:backgroundMark x1="49859" y1="52693" x2="60563" y2="60824"/>
                        <a14:backgroundMark x1="60563" y1="60824" x2="68873" y2="62196"/>
                        <a14:backgroundMark x1="17887" y1="91130" x2="21549" y2="83527"/>
                        <a14:backgroundMark x1="16901" y1="92503" x2="20986" y2="83949"/>
                        <a14:backgroundMark x1="19577" y1="91341" x2="20141" y2="85639"/>
                        <a14:backgroundMark x1="22676" y1="81732" x2="17324" y2="92186"/>
                        <a14:backgroundMark x1="17324" y1="92186" x2="17324" y2="921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9055" flipH="1">
            <a:off x="8005992" y="2909698"/>
            <a:ext cx="1177301" cy="157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D17FDF8D-25AE-4045-BD46-BC2523C4FA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836611" y="1862521"/>
            <a:ext cx="4862281" cy="432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8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B58E-03AE-49A9-B57B-317DE584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66F58-FA28-4028-94F1-79D23243F3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xWR1x43 radar using 8 virtual channels</a:t>
            </a:r>
          </a:p>
          <a:p>
            <a:r>
              <a:rPr lang="en-US" dirty="0"/>
              <a:t>Scanned in planar pattern</a:t>
            </a:r>
          </a:p>
          <a:p>
            <a:r>
              <a:rPr lang="en-US" dirty="0"/>
              <a:t>3-D target in the near-field</a:t>
            </a:r>
          </a:p>
          <a:p>
            <a:endParaRPr lang="en-US" dirty="0"/>
          </a:p>
          <a:p>
            <a:r>
              <a:rPr lang="en-US" dirty="0"/>
              <a:t>256 x 256 virtual synthetic aperture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F86EBC9D-839B-46FF-9B9D-7B313F82BF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593297"/>
            <a:ext cx="5181600" cy="443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3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1A39-D954-402B-811E-A0D7A9EE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Random Points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EFC9A5-A227-4C46-AE87-24D77F940A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5330" y="1460500"/>
            <a:ext cx="4927340" cy="4716463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5C8AAD-CF5E-483B-AC98-94F77A46A8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93525" y="1449388"/>
            <a:ext cx="4938949" cy="472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4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294B5-3A71-40B7-B91A-ABCDF76F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Random Points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67F532-C7D4-434D-8B40-11CE37769C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5330" y="1460500"/>
            <a:ext cx="4927340" cy="471646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407643-3DA3-44A2-81B1-558253BD79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93525" y="1449388"/>
            <a:ext cx="4938949" cy="4727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9BBD37-2467-4590-B647-27154D42F55A}"/>
              </a:ext>
            </a:extLst>
          </p:cNvPr>
          <p:cNvSpPr txBox="1"/>
          <p:nvPr/>
        </p:nvSpPr>
        <p:spPr>
          <a:xfrm>
            <a:off x="1576351" y="5727929"/>
            <a:ext cx="9039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algorithm has never seen these positions before, but knows the distortions introduced by the finite aperture and bandwidth</a:t>
            </a:r>
          </a:p>
        </p:txBody>
      </p:sp>
    </p:spTree>
    <p:extLst>
      <p:ext uri="{BB962C8B-B14F-4D97-AF65-F5344CB8AC3E}">
        <p14:creationId xmlns:p14="http://schemas.microsoft.com/office/powerpoint/2010/main" val="307066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9E5C-2A55-4C83-9C7B-77724D27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PSF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363A14-4569-4F3A-AF32-1458BC7B0F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5330" y="1460500"/>
            <a:ext cx="4927340" cy="4716463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E98D4C2-8F8D-4AF1-80CC-C9B302861D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93525" y="1449388"/>
            <a:ext cx="4938949" cy="4727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6252BE-1D5C-4790-BC2B-0D3A394711BB}"/>
              </a:ext>
            </a:extLst>
          </p:cNvPr>
          <p:cNvSpPr txBox="1"/>
          <p:nvPr/>
        </p:nvSpPr>
        <p:spPr>
          <a:xfrm>
            <a:off x="1576351" y="5727929"/>
            <a:ext cx="9039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algorithm has never seen these positions before, but knows the distortions introduced by the finite aperture and bandwidth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119ACE-1FA2-436E-B6ED-6DC9B149ACF4}"/>
              </a:ext>
            </a:extLst>
          </p:cNvPr>
          <p:cNvSpPr txBox="1"/>
          <p:nvPr/>
        </p:nvSpPr>
        <p:spPr>
          <a:xfrm>
            <a:off x="1573449" y="1290651"/>
            <a:ext cx="903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FCNN can enhance the image and mitigate distortions in all three spatial dimensions</a:t>
            </a:r>
          </a:p>
        </p:txBody>
      </p:sp>
    </p:spTree>
    <p:extLst>
      <p:ext uri="{BB962C8B-B14F-4D97-AF65-F5344CB8AC3E}">
        <p14:creationId xmlns:p14="http://schemas.microsoft.com/office/powerpoint/2010/main" val="55323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15FA3-58E3-4DEE-B9EC-C2772045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PSF Comparison (linear)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76B849-3AE9-4064-9B12-D70E88A9A8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r="6875"/>
          <a:stretch/>
        </p:blipFill>
        <p:spPr>
          <a:xfrm>
            <a:off x="838200" y="934573"/>
            <a:ext cx="10515600" cy="592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7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15FA3-58E3-4DEE-B9EC-C2772045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PSF Comparison (dB)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5C87B9-15F1-42D0-852A-FEB1B43AD3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r="6875"/>
          <a:stretch/>
        </p:blipFill>
        <p:spPr>
          <a:xfrm>
            <a:off x="838199" y="934573"/>
            <a:ext cx="10515601" cy="592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8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F679-A424-48AC-800E-E952B86C8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Grid of Points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7B44E7-6BFA-4A87-A68B-5F85106FD7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5330" y="1460500"/>
            <a:ext cx="4927340" cy="4716463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2BECBE-8B64-41FC-AF91-802301301F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93525" y="1449388"/>
            <a:ext cx="4938949" cy="4727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81048D-B1B0-42B6-A70A-E01C0DB7CAA7}"/>
              </a:ext>
            </a:extLst>
          </p:cNvPr>
          <p:cNvSpPr txBox="1"/>
          <p:nvPr/>
        </p:nvSpPr>
        <p:spPr>
          <a:xfrm>
            <a:off x="1573449" y="1290651"/>
            <a:ext cx="903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distortion is spatially variant, but FCNN still remains robust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28C124-F081-4542-B09F-26438DDFA50F}"/>
              </a:ext>
            </a:extLst>
          </p:cNvPr>
          <p:cNvSpPr txBox="1"/>
          <p:nvPr/>
        </p:nvSpPr>
        <p:spPr>
          <a:xfrm>
            <a:off x="1576351" y="5727929"/>
            <a:ext cx="9039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algorithm has never seen these positions before, but knows the distortions introduced by the finite aperture and bandwidth</a:t>
            </a:r>
          </a:p>
        </p:txBody>
      </p:sp>
    </p:spTree>
    <p:extLst>
      <p:ext uri="{BB962C8B-B14F-4D97-AF65-F5344CB8AC3E}">
        <p14:creationId xmlns:p14="http://schemas.microsoft.com/office/powerpoint/2010/main" val="74526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3AC50-157E-47D0-8418-8CC028FCB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UTD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8E1D5E-9688-41BE-BBD7-ECFB0E8019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5330" y="1460500"/>
            <a:ext cx="4927340" cy="4716463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18CF06-E26D-4FFD-B432-EB2E7CAAC4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93525" y="1449388"/>
            <a:ext cx="4938949" cy="4727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B1597F-0760-411E-904D-1251DA954854}"/>
              </a:ext>
            </a:extLst>
          </p:cNvPr>
          <p:cNvSpPr txBox="1"/>
          <p:nvPr/>
        </p:nvSpPr>
        <p:spPr>
          <a:xfrm>
            <a:off x="1576351" y="5727929"/>
            <a:ext cx="9039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algorithm has never seen these positions before, but knows the distortions introduced by the finite aperture and bandwidth</a:t>
            </a:r>
          </a:p>
        </p:txBody>
      </p:sp>
    </p:spTree>
    <p:extLst>
      <p:ext uri="{BB962C8B-B14F-4D97-AF65-F5344CB8AC3E}">
        <p14:creationId xmlns:p14="http://schemas.microsoft.com/office/powerpoint/2010/main" val="269549462"/>
      </p:ext>
    </p:extLst>
  </p:cSld>
  <p:clrMapOvr>
    <a:masterClrMapping/>
  </p:clrMapOvr>
</p:sld>
</file>

<file path=ppt/theme/theme1.xml><?xml version="1.0" encoding="utf-8"?>
<a:theme xmlns:a="http://schemas.openxmlformats.org/drawingml/2006/main" name="UTDJosiahResearch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000000"/>
      </a:accent2>
      <a:accent3>
        <a:srgbClr val="A5A5A5"/>
      </a:accent3>
      <a:accent4>
        <a:srgbClr val="FF0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DJosiahResearchTheme" id="{AA9CF738-F66D-4022-9949-F60CABE17AC7}" vid="{A8192124-291D-4F39-B199-6CD430A5C0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UTDJosiahResearchTheme</Template>
  <TotalTime>24</TotalTime>
  <Words>246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UTDJosiahResearchTheme</vt:lpstr>
      <vt:lpstr>SAR Image Enhancement Proposal</vt:lpstr>
      <vt:lpstr>SAR Scenario</vt:lpstr>
      <vt:lpstr>Results – Random Points</vt:lpstr>
      <vt:lpstr>Results – Random Points</vt:lpstr>
      <vt:lpstr>Results – PSF </vt:lpstr>
      <vt:lpstr>Results – PSF Comparison (linear)</vt:lpstr>
      <vt:lpstr>Results – PSF Comparison (dB) </vt:lpstr>
      <vt:lpstr>Results – Grid of Points</vt:lpstr>
      <vt:lpstr>Results – UTD </vt:lpstr>
      <vt:lpstr>Results – Triangle Simulation</vt:lpstr>
      <vt:lpstr>Results – Cutout Simulation (Needs Improvement)</vt:lpstr>
      <vt:lpstr>Results – Knife </vt:lpstr>
      <vt:lpstr>Results – Knife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 Image Enhancement Proposal</dc:title>
  <dc:creator>Smith, Josiah Wayland</dc:creator>
  <cp:lastModifiedBy>Smith, Josiah Wayland</cp:lastModifiedBy>
  <cp:revision>10</cp:revision>
  <dcterms:created xsi:type="dcterms:W3CDTF">2020-10-12T16:34:42Z</dcterms:created>
  <dcterms:modified xsi:type="dcterms:W3CDTF">2020-10-12T16:58:46Z</dcterms:modified>
</cp:coreProperties>
</file>