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85" r:id="rId2"/>
    <p:sldId id="601" r:id="rId3"/>
    <p:sldId id="602" r:id="rId4"/>
    <p:sldId id="592" r:id="rId5"/>
    <p:sldId id="600" r:id="rId6"/>
    <p:sldId id="611" r:id="rId7"/>
    <p:sldId id="629" r:id="rId8"/>
    <p:sldId id="608" r:id="rId9"/>
    <p:sldId id="603" r:id="rId10"/>
    <p:sldId id="613" r:id="rId11"/>
    <p:sldId id="614" r:id="rId12"/>
    <p:sldId id="257" r:id="rId13"/>
    <p:sldId id="612" r:id="rId14"/>
    <p:sldId id="631" r:id="rId15"/>
    <p:sldId id="632" r:id="rId16"/>
    <p:sldId id="634" r:id="rId17"/>
    <p:sldId id="633" r:id="rId18"/>
    <p:sldId id="636" r:id="rId19"/>
    <p:sldId id="623" r:id="rId20"/>
    <p:sldId id="627" r:id="rId21"/>
    <p:sldId id="635" r:id="rId22"/>
  </p:sldIdLst>
  <p:sldSz cx="9144000" cy="6858000" type="screen4x3"/>
  <p:notesSz cx="6858000" cy="9199563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808080"/>
    <a:srgbClr val="FFECAF"/>
    <a:srgbClr val="D6A300"/>
    <a:srgbClr val="FFDC6D"/>
    <a:srgbClr val="D11919"/>
    <a:srgbClr val="DDDDD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4" autoAdjust="0"/>
    <p:restoredTop sz="86590" autoAdjust="0"/>
  </p:normalViewPr>
  <p:slideViewPr>
    <p:cSldViewPr>
      <p:cViewPr varScale="1">
        <p:scale>
          <a:sx n="97" d="100"/>
          <a:sy n="97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fld id="{A5DB5DB7-CEFC-4EFD-89D1-990A3FDDD8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06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fld id="{E51D0603-013E-44C3-A827-90AA378A3B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059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0603-013E-44C3-A827-90AA378A3BA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31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slide about real/complex layering of machine learning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0603-013E-44C3-A827-90AA378A3BA3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01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locate the peak in the region which we expect to contain the gesture, then we select a window surrounding that peak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0603-013E-44C3-A827-90AA378A3BA3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63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 bwMode="auto">
          <a:xfrm>
            <a:off x="7845425" y="6629400"/>
            <a:ext cx="1298575" cy="20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 rtl="1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2F4D2785-A076-4F3E-A175-152D0C56177B}" type="slidenum">
              <a:rPr kumimoji="1" lang="en-US" sz="800" b="1" i="1">
                <a:solidFill>
                  <a:srgbClr val="000000"/>
                </a:solidFill>
                <a:effectLst/>
                <a:latin typeface="Arial" pitchFamily="34" charset="0"/>
                <a:ea typeface="HY헤드라인M"/>
                <a:cs typeface="Arial" pitchFamily="34" charset="0"/>
              </a:rPr>
              <a:pPr algn="r" rtl="1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‹#›</a:t>
            </a:fld>
            <a:r>
              <a:rPr kumimoji="1" lang="en-US" sz="800" b="1" i="1" dirty="0">
                <a:solidFill>
                  <a:srgbClr val="000000"/>
                </a:solidFill>
                <a:effectLst/>
                <a:latin typeface="Arial" pitchFamily="34" charset="0"/>
                <a:ea typeface="HY헤드라인M"/>
                <a:cs typeface="Arial" pitchFamily="34" charset="0"/>
              </a:rPr>
              <a:t> of </a:t>
            </a:r>
            <a:r>
              <a:rPr kumimoji="1" lang="en-US" sz="800" b="1" i="1" dirty="0">
                <a:solidFill>
                  <a:srgbClr val="000000"/>
                </a:solidFill>
                <a:effectLst/>
                <a:latin typeface="Arial" pitchFamily="34" charset="0"/>
                <a:ea typeface="HY헤드라인M"/>
              </a:rPr>
              <a:t>number of slides</a:t>
            </a:r>
            <a:endParaRPr kumimoji="1" lang="en-US" sz="800" b="1" i="1" dirty="0">
              <a:solidFill>
                <a:srgbClr val="000000"/>
              </a:solidFill>
              <a:effectLst/>
              <a:latin typeface="Arial" pitchFamily="34" charset="0"/>
              <a:ea typeface="HY헤드라인M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6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643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3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72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866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 FTRC on MM-Wave and High Frequency Microsystems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5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 FTRC on MM-Wave and High Frequency Microsystems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4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26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9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96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89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2387" y="6446836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200" b="1" i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 FTRC on MM-Wave and High Frequency Microsystems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logo_ecs_orange_hi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360" y="242214"/>
            <a:ext cx="1066800" cy="39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662" y="1600200"/>
            <a:ext cx="8458200" cy="150018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TI FTRC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Advanced Algorithms for THz Sensing and Recognition</a:t>
            </a:r>
          </a:p>
        </p:txBody>
      </p:sp>
      <p:pic>
        <p:nvPicPr>
          <p:cNvPr id="3074" name="Picture 2" descr="Texas Instru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76200"/>
            <a:ext cx="152399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6152444"/>
            <a:ext cx="957262" cy="43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278860" y="3962400"/>
            <a:ext cx="8458200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400" b="1" dirty="0"/>
              <a:t>Murat Torlak and Yiorgos Makris</a:t>
            </a:r>
          </a:p>
          <a:p>
            <a:pPr algn="ctr"/>
            <a:r>
              <a:rPr lang="en-US" sz="1800" b="1" dirty="0"/>
              <a:t>University of Texas at Dallas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2895600" y="6269983"/>
            <a:ext cx="3505200" cy="29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400" b="1" kern="0" dirty="0">
                <a:effectLst/>
              </a:rPr>
              <a:t>2019 Annual Review</a:t>
            </a:r>
          </a:p>
        </p:txBody>
      </p:sp>
    </p:spTree>
    <p:extLst>
      <p:ext uri="{BB962C8B-B14F-4D97-AF65-F5344CB8AC3E}">
        <p14:creationId xmlns:p14="http://schemas.microsoft.com/office/powerpoint/2010/main" val="26383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New Raw Range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2387" y="6446836"/>
            <a:ext cx="4419600" cy="365125"/>
          </a:xfrm>
        </p:spPr>
        <p:txBody>
          <a:bodyPr/>
          <a:lstStyle/>
          <a:p>
            <a:r>
              <a:rPr lang="en-US"/>
              <a:t>mmWave Radar for Gesture Recognition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27A34-D871-4959-B294-AC4A0C0A5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2"/>
          <a:stretch/>
        </p:blipFill>
        <p:spPr>
          <a:xfrm>
            <a:off x="4595300" y="1616204"/>
            <a:ext cx="4453123" cy="3625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3B370-0B52-44CF-978F-C48EAB90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5" r="7513"/>
          <a:stretch/>
        </p:blipFill>
        <p:spPr>
          <a:xfrm>
            <a:off x="403856" y="1616204"/>
            <a:ext cx="4144845" cy="36255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488555-820E-439A-8019-5FECCD5E55EE}"/>
              </a:ext>
            </a:extLst>
          </p:cNvPr>
          <p:cNvSpPr/>
          <p:nvPr/>
        </p:nvSpPr>
        <p:spPr bwMode="auto">
          <a:xfrm>
            <a:off x="1066800" y="1485900"/>
            <a:ext cx="533400" cy="388620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D05466-3A78-4807-AEDC-752E188C1AF5}"/>
              </a:ext>
            </a:extLst>
          </p:cNvPr>
          <p:cNvSpPr/>
          <p:nvPr/>
        </p:nvSpPr>
        <p:spPr bwMode="auto">
          <a:xfrm>
            <a:off x="5211645" y="1485900"/>
            <a:ext cx="533400" cy="388620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4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817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New Raw Range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2387" y="6446836"/>
            <a:ext cx="4419600" cy="365125"/>
          </a:xfrm>
        </p:spPr>
        <p:txBody>
          <a:bodyPr/>
          <a:lstStyle/>
          <a:p>
            <a:r>
              <a:rPr lang="en-US"/>
              <a:t>mmWave Radar for Gesture Recognition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DC739-279A-44E4-8D3A-A48D08BC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990600"/>
            <a:ext cx="6629400" cy="4972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DDAD58-9AA3-456A-AD88-220E6D20A980}"/>
              </a:ext>
            </a:extLst>
          </p:cNvPr>
          <p:cNvSpPr/>
          <p:nvPr/>
        </p:nvSpPr>
        <p:spPr bwMode="auto">
          <a:xfrm>
            <a:off x="2590800" y="1066800"/>
            <a:ext cx="609600" cy="4686126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2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Calibration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Phase offset due to spatial differences in multiple Tx and Rx antennas</a:t>
                </a:r>
              </a:p>
              <a:p>
                <a:r>
                  <a:rPr lang="en-US" dirty="0"/>
                  <a:t>Find out phase difference between channels due to this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𝒅𝒔𝒊𝒏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Correct the offset for each channel by comparing simulated and measured IF signal for each channel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Coefficients generated for 8 channels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𝑅𝑋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Coefficients to be generated and used for 12 channels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𝑅𝑋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6" t="-911" r="-1314" b="-3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z="900">
                <a:solidFill>
                  <a:srgbClr val="000000"/>
                </a:solidFill>
              </a:rPr>
              <a:t>TI FTRC on MM-Wave and High Frequency Microsystems</a:t>
            </a:r>
            <a:endParaRPr lang="en-US" sz="900" dirty="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03948" y="3501602"/>
            <a:ext cx="4000931" cy="1519831"/>
            <a:chOff x="1876925" y="2948286"/>
            <a:chExt cx="6374658" cy="2770962"/>
          </a:xfrm>
        </p:grpSpPr>
        <p:sp>
          <p:nvSpPr>
            <p:cNvPr id="5" name="Rectangle 4"/>
            <p:cNvSpPr/>
            <p:nvPr/>
          </p:nvSpPr>
          <p:spPr bwMode="auto">
            <a:xfrm>
              <a:off x="2711115" y="4653554"/>
              <a:ext cx="593558" cy="48126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srgbClr val="000000"/>
                  </a:solidFill>
                  <a:latin typeface="Arial" charset="0"/>
                </a:rPr>
                <a:t>C1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190999" y="4652079"/>
              <a:ext cx="593558" cy="48126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srgbClr val="000000"/>
                  </a:solidFill>
                  <a:latin typeface="Arial" charset="0"/>
                </a:rPr>
                <a:t>C2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70883" y="4662765"/>
              <a:ext cx="593558" cy="48126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srgbClr val="000000"/>
                  </a:solidFill>
                  <a:latin typeface="Arial" charset="0"/>
                </a:rPr>
                <a:t>C3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150767" y="4655958"/>
              <a:ext cx="593558" cy="48126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srgbClr val="000000"/>
                  </a:solidFill>
                  <a:latin typeface="Arial" charset="0"/>
                </a:rPr>
                <a:t>Cn</a:t>
              </a:r>
            </a:p>
          </p:txBody>
        </p:sp>
        <p:cxnSp>
          <p:nvCxnSpPr>
            <p:cNvPr id="9" name="Straight Arrow Connector 8"/>
            <p:cNvCxnSpPr>
              <a:endCxn id="5" idx="0"/>
            </p:cNvCxnSpPr>
            <p:nvPr/>
          </p:nvCxnSpPr>
          <p:spPr bwMode="auto">
            <a:xfrm>
              <a:off x="1876925" y="3001218"/>
              <a:ext cx="1130969" cy="16523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007894" y="3001218"/>
              <a:ext cx="0" cy="1652329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11115" y="4025460"/>
                  <a:ext cx="534717" cy="547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350" dirty="0">
                    <a:solidFill>
                      <a:srgbClr val="000000"/>
                    </a:solidFill>
                    <a:effectLst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115" y="4025460"/>
                  <a:ext cx="534717" cy="5471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277496" y="5172137"/>
                  <a:ext cx="576094" cy="547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350" dirty="0">
                    <a:solidFill>
                      <a:srgbClr val="000000"/>
                    </a:solidFill>
                    <a:effectLst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496" y="5172137"/>
                  <a:ext cx="576094" cy="5471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18208" y="5115955"/>
                  <a:ext cx="524092" cy="547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350" dirty="0">
                    <a:solidFill>
                      <a:srgbClr val="000000"/>
                    </a:solidFill>
                    <a:effectLst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208" y="5115955"/>
                  <a:ext cx="524092" cy="5471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693260" y="5172135"/>
                  <a:ext cx="729336" cy="547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350" dirty="0">
                    <a:solidFill>
                      <a:srgbClr val="000000"/>
                    </a:solidFill>
                    <a:effectLst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260" y="5172135"/>
                  <a:ext cx="729336" cy="5471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799858" y="5172135"/>
                  <a:ext cx="1451725" cy="547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350" dirty="0">
                    <a:solidFill>
                      <a:srgbClr val="000000"/>
                    </a:solidFill>
                    <a:effectLst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858" y="5172135"/>
                  <a:ext cx="1451725" cy="547111"/>
                </a:xfrm>
                <a:prstGeom prst="rect">
                  <a:avLst/>
                </a:prstGeom>
                <a:blipFill>
                  <a:blip r:embed="rId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6499855" y="4654945"/>
              <a:ext cx="570065" cy="547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000000"/>
                  </a:solidFill>
                  <a:effectLst/>
                  <a:latin typeface="Arial"/>
                </a:rPr>
                <a:t>…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3319455" y="2948286"/>
              <a:ext cx="1130969" cy="16523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Connector 17"/>
            <p:cNvCxnSpPr>
              <a:stCxn id="5" idx="0"/>
            </p:cNvCxnSpPr>
            <p:nvPr/>
          </p:nvCxnSpPr>
          <p:spPr bwMode="auto">
            <a:xfrm flipV="1">
              <a:off x="3007894" y="3949707"/>
              <a:ext cx="974909" cy="7038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8432" y="4245993"/>
                  <a:ext cx="534717" cy="547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350" dirty="0">
                    <a:solidFill>
                      <a:srgbClr val="000000"/>
                    </a:solidFill>
                    <a:effectLst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432" y="4245993"/>
                  <a:ext cx="534717" cy="5471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 bwMode="auto">
            <a:xfrm>
              <a:off x="3195234" y="4630706"/>
              <a:ext cx="1292544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90999" y="3992933"/>
                  <a:ext cx="1303080" cy="547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𝑑𝑠𝑖𝑛</m:t>
                        </m:r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50" dirty="0">
                    <a:solidFill>
                      <a:srgbClr val="000000"/>
                    </a:solidFill>
                    <a:effectLst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99" y="3992933"/>
                  <a:ext cx="1303080" cy="547111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53263" y="4598269"/>
                  <a:ext cx="540541" cy="547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350" dirty="0">
                    <a:solidFill>
                      <a:srgbClr val="000000"/>
                    </a:solidFill>
                    <a:effectLst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263" y="4598269"/>
                  <a:ext cx="540541" cy="5471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12310" y="3797876"/>
                <a:ext cx="2995863" cy="1131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13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350" dirty="0">
                    <a:solidFill>
                      <a:srgbClr val="000000"/>
                    </a:solidFill>
                    <a:effectLst/>
                    <a:latin typeface="Arial"/>
                  </a:rPr>
                  <a:t>: Phase difference between     </a:t>
                </a: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dirty="0">
                    <a:solidFill>
                      <a:srgbClr val="000000"/>
                    </a:solidFill>
                    <a:effectLst/>
                    <a:latin typeface="Arial"/>
                  </a:rPr>
                  <a:t>    antennas</a:t>
                </a: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13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350" dirty="0">
                    <a:solidFill>
                      <a:srgbClr val="000000"/>
                    </a:solidFill>
                    <a:effectLst/>
                    <a:latin typeface="Arial"/>
                  </a:rPr>
                  <a:t>: Antenna Spacing in virtual array</a:t>
                </a: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13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350" dirty="0">
                    <a:solidFill>
                      <a:srgbClr val="000000"/>
                    </a:solidFill>
                    <a:effectLst/>
                    <a:latin typeface="Arial"/>
                  </a:rPr>
                  <a:t>: Angle of arrival</a:t>
                </a: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13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350" dirty="0">
                    <a:solidFill>
                      <a:srgbClr val="000000"/>
                    </a:solidFill>
                    <a:effectLst/>
                    <a:latin typeface="Arial"/>
                  </a:rPr>
                  <a:t>: Wavelength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10" y="3797876"/>
                <a:ext cx="2995863" cy="1131079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61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83" y="0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CDF7-FD96-461C-A0BB-799E7440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83" y="990600"/>
            <a:ext cx="8749530" cy="5562600"/>
          </a:xfrm>
        </p:spPr>
        <p:txBody>
          <a:bodyPr>
            <a:normAutofit/>
          </a:bodyPr>
          <a:lstStyle/>
          <a:p>
            <a:r>
              <a:rPr lang="en-US" dirty="0"/>
              <a:t>Optimize Range FFT size</a:t>
            </a:r>
          </a:p>
          <a:p>
            <a:pPr lvl="1"/>
            <a:r>
              <a:rPr lang="en-US" dirty="0"/>
              <a:t>Find optimal number of features from which machine learning algorithm can distinguish</a:t>
            </a:r>
          </a:p>
          <a:p>
            <a:r>
              <a:rPr lang="en-US" dirty="0"/>
              <a:t>Normalized to zero mean and unit variance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1: Small dataset with 600 captures, no range or angle variation, high resolution (3Tx – 12 Channels): </a:t>
            </a:r>
            <a:r>
              <a:rPr lang="en-US" dirty="0">
                <a:solidFill>
                  <a:srgbClr val="FF0000"/>
                </a:solidFill>
              </a:rPr>
              <a:t>95.45%</a:t>
            </a:r>
          </a:p>
          <a:p>
            <a:r>
              <a:rPr lang="en-US" dirty="0"/>
              <a:t>Dataset 2: Large dataset with 24,000 captures, increased variation, high resolution (3Tx – 12 Channels): </a:t>
            </a:r>
            <a:r>
              <a:rPr lang="en-US" dirty="0">
                <a:solidFill>
                  <a:srgbClr val="FF0000"/>
                </a:solidFill>
              </a:rPr>
              <a:t>51.85%</a:t>
            </a:r>
          </a:p>
          <a:p>
            <a:pPr lvl="1"/>
            <a:r>
              <a:rPr lang="en-US" dirty="0"/>
              <a:t>When gesture is close to the body, a shadow from the body buries the gesture</a:t>
            </a:r>
          </a:p>
          <a:p>
            <a:pPr lvl="1"/>
            <a:r>
              <a:rPr lang="en-US" dirty="0"/>
              <a:t>Introduction of many variables (range/angle) stretches the limits of our current preprocessing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1D44D6-0F4E-F843-B84C-7F59B8D41367}"/>
              </a:ext>
            </a:extLst>
          </p:cNvPr>
          <p:cNvSpPr txBox="1">
            <a:spLocks/>
          </p:cNvSpPr>
          <p:nvPr/>
        </p:nvSpPr>
        <p:spPr bwMode="auto">
          <a:xfrm>
            <a:off x="235117" y="23622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/>
            <a:r>
              <a:rPr lang="en-US" b="1" kern="0" dirty="0">
                <a:solidFill>
                  <a:srgbClr val="FF0000"/>
                </a:solidFill>
              </a:rPr>
              <a:t>Control/Minimal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47897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9818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Range FFT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2535707B-52C6-B741-B23C-1B67632CB0F3}"/>
              </a:ext>
            </a:extLst>
          </p:cNvPr>
          <p:cNvSpPr txBox="1">
            <a:spLocks/>
          </p:cNvSpPr>
          <p:nvPr/>
        </p:nvSpPr>
        <p:spPr bwMode="auto">
          <a:xfrm>
            <a:off x="6705600" y="1703202"/>
            <a:ext cx="2057400" cy="445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effectLst/>
              </a:rPr>
              <a:t>Range FFT produces a 12 </a:t>
            </a:r>
            <a:r>
              <a:rPr lang="en-US" sz="2000" kern="0" dirty="0">
                <a:effectLst/>
              </a:rPr>
              <a:t>x </a:t>
            </a:r>
            <a:r>
              <a:rPr lang="en-US" kern="0" dirty="0">
                <a:effectLst/>
              </a:rPr>
              <a:t>n array with 12 virtual channels and n range bins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E0E018-E0FF-4EE7-8F01-4388704B3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9638"/>
              </p:ext>
            </p:extLst>
          </p:nvPr>
        </p:nvGraphicFramePr>
        <p:xfrm>
          <a:off x="1903452" y="1703203"/>
          <a:ext cx="243840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3972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3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0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9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4539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17EDD40-D440-4DE7-B9F7-63D6033C1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00437"/>
              </p:ext>
            </p:extLst>
          </p:nvPr>
        </p:nvGraphicFramePr>
        <p:xfrm>
          <a:off x="5334000" y="1703203"/>
          <a:ext cx="121920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3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0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9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453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4968D-FC30-4F8F-AEEF-AF6FEC004810}"/>
              </a:ext>
            </a:extLst>
          </p:cNvPr>
          <p:cNvSpPr txBox="1"/>
          <p:nvPr/>
        </p:nvSpPr>
        <p:spPr>
          <a:xfrm>
            <a:off x="4534009" y="1433238"/>
            <a:ext cx="99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615375-938F-426D-967B-2AE1F71AE132}"/>
              </a:ext>
            </a:extLst>
          </p:cNvPr>
          <p:cNvSpPr txBox="1"/>
          <p:nvPr/>
        </p:nvSpPr>
        <p:spPr>
          <a:xfrm>
            <a:off x="4534009" y="5445397"/>
            <a:ext cx="99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5B326-3062-4556-8078-A57FF84483E7}"/>
              </a:ext>
            </a:extLst>
          </p:cNvPr>
          <p:cNvSpPr txBox="1"/>
          <p:nvPr/>
        </p:nvSpPr>
        <p:spPr>
          <a:xfrm>
            <a:off x="4534009" y="3296809"/>
            <a:ext cx="99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539505-DBE2-4EB1-A9C5-EBB15CEAD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44528"/>
              </p:ext>
            </p:extLst>
          </p:nvPr>
        </p:nvGraphicFramePr>
        <p:xfrm>
          <a:off x="152509" y="1703203"/>
          <a:ext cx="144780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522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Channel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9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4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9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1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9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5735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AF1AD54-F5C2-4BA9-AF7B-16B3CB18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18557"/>
              </p:ext>
            </p:extLst>
          </p:nvPr>
        </p:nvGraphicFramePr>
        <p:xfrm>
          <a:off x="1903452" y="1247818"/>
          <a:ext cx="2438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18527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701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903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1D5B323-982B-4522-8260-A0380ED9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89066"/>
              </p:ext>
            </p:extLst>
          </p:nvPr>
        </p:nvGraphicFramePr>
        <p:xfrm>
          <a:off x="5320748" y="1222772"/>
          <a:ext cx="1219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18527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9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33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C7A0C-1A7C-4C72-9B4F-A9EAE947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2E1D79-F27A-4872-A8CE-52D1FC6B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6" y="-3313"/>
            <a:ext cx="9144000" cy="63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5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9818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Reformatting Range FFT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E0E018-E0FF-4EE7-8F01-4388704B3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11767"/>
              </p:ext>
            </p:extLst>
          </p:nvPr>
        </p:nvGraphicFramePr>
        <p:xfrm>
          <a:off x="1903452" y="1703203"/>
          <a:ext cx="24384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3972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17EDD40-D440-4DE7-B9F7-63D6033C1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92498"/>
              </p:ext>
            </p:extLst>
          </p:nvPr>
        </p:nvGraphicFramePr>
        <p:xfrm>
          <a:off x="5334000" y="1703203"/>
          <a:ext cx="12192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4968D-FC30-4F8F-AEEF-AF6FEC004810}"/>
              </a:ext>
            </a:extLst>
          </p:cNvPr>
          <p:cNvSpPr txBox="1"/>
          <p:nvPr/>
        </p:nvSpPr>
        <p:spPr>
          <a:xfrm>
            <a:off x="4624451" y="2183633"/>
            <a:ext cx="99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539505-DBE2-4EB1-A9C5-EBB15CEAD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53609"/>
              </p:ext>
            </p:extLst>
          </p:nvPr>
        </p:nvGraphicFramePr>
        <p:xfrm>
          <a:off x="47876" y="1703203"/>
          <a:ext cx="14478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522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Channel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9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4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9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109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AF1AD54-F5C2-4BA9-AF7B-16B3CB18383C}"/>
              </a:ext>
            </a:extLst>
          </p:cNvPr>
          <p:cNvGraphicFramePr>
            <a:graphicFrameLocks noGrp="1"/>
          </p:cNvGraphicFramePr>
          <p:nvPr/>
        </p:nvGraphicFramePr>
        <p:xfrm>
          <a:off x="1903452" y="1247818"/>
          <a:ext cx="2438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18527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701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903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1D5B323-982B-4522-8260-A0380ED9760F}"/>
              </a:ext>
            </a:extLst>
          </p:cNvPr>
          <p:cNvGraphicFramePr>
            <a:graphicFrameLocks noGrp="1"/>
          </p:cNvGraphicFramePr>
          <p:nvPr/>
        </p:nvGraphicFramePr>
        <p:xfrm>
          <a:off x="5320748" y="1222772"/>
          <a:ext cx="1219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18527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90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DEC924-6A9E-45B8-9E81-6DDAD0E04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70398"/>
              </p:ext>
            </p:extLst>
          </p:nvPr>
        </p:nvGraphicFramePr>
        <p:xfrm>
          <a:off x="2882348" y="2211526"/>
          <a:ext cx="24384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3972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5323002-35E6-4851-B17E-F192B51DF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0117"/>
              </p:ext>
            </p:extLst>
          </p:nvPr>
        </p:nvGraphicFramePr>
        <p:xfrm>
          <a:off x="5899198" y="2188077"/>
          <a:ext cx="12192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5D43E81-5302-44D6-9E96-E02294DE01F8}"/>
              </a:ext>
            </a:extLst>
          </p:cNvPr>
          <p:cNvSpPr txBox="1"/>
          <p:nvPr/>
        </p:nvSpPr>
        <p:spPr>
          <a:xfrm>
            <a:off x="5310809" y="3171871"/>
            <a:ext cx="99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46CB9C-EDCB-4FDF-A4A3-AFB7A04A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32897"/>
              </p:ext>
            </p:extLst>
          </p:nvPr>
        </p:nvGraphicFramePr>
        <p:xfrm>
          <a:off x="1361049" y="2221424"/>
          <a:ext cx="14478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522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Zero 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9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Zero 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5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9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Channel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4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Zero 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9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Zero 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10962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697BC21-B69E-4BB5-A861-5D163251C92F}"/>
              </a:ext>
            </a:extLst>
          </p:cNvPr>
          <p:cNvSpPr txBox="1">
            <a:spLocks/>
          </p:cNvSpPr>
          <p:nvPr/>
        </p:nvSpPr>
        <p:spPr bwMode="auto">
          <a:xfrm>
            <a:off x="6705599" y="1001186"/>
            <a:ext cx="2390525" cy="18889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effectLst/>
              </a:rPr>
              <a:t>Reformatted Range FFT to align with virtual array produces array of size 8 </a:t>
            </a:r>
            <a:r>
              <a:rPr lang="en-US" sz="1600" kern="0" dirty="0">
                <a:effectLst/>
              </a:rPr>
              <a:t>x</a:t>
            </a:r>
            <a:r>
              <a:rPr lang="en-US" sz="2000" kern="0" dirty="0">
                <a:effectLst/>
              </a:rPr>
              <a:t> n </a:t>
            </a:r>
            <a:r>
              <a:rPr lang="en-US" sz="1600" kern="0" dirty="0">
                <a:effectLst/>
              </a:rPr>
              <a:t>x</a:t>
            </a:r>
            <a:r>
              <a:rPr lang="en-US" sz="2000" kern="0" dirty="0">
                <a:effectLst/>
              </a:rPr>
              <a:t>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2BBF8-A064-4E95-9E28-694865AA0362}"/>
              </a:ext>
            </a:extLst>
          </p:cNvPr>
          <p:cNvSpPr txBox="1"/>
          <p:nvPr/>
        </p:nvSpPr>
        <p:spPr>
          <a:xfrm>
            <a:off x="145325" y="5342936"/>
            <a:ext cx="8693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3300"/>
                </a:solidFill>
                <a:effectLst/>
              </a:rPr>
              <a:t>Accuracy: 97.98%</a:t>
            </a:r>
          </a:p>
          <a:p>
            <a:r>
              <a:rPr lang="en-US" sz="2200" dirty="0">
                <a:solidFill>
                  <a:srgbClr val="FF33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289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9818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2D Range-Angle FFT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2535707B-52C6-B741-B23C-1B67632CB0F3}"/>
              </a:ext>
            </a:extLst>
          </p:cNvPr>
          <p:cNvSpPr txBox="1">
            <a:spLocks/>
          </p:cNvSpPr>
          <p:nvPr/>
        </p:nvSpPr>
        <p:spPr bwMode="auto">
          <a:xfrm>
            <a:off x="5791200" y="1066800"/>
            <a:ext cx="3261135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effectLst/>
              </a:rPr>
              <a:t>After Range-FFT, another FFT is performed across the sensor dimension to produce the Range-Angle FFT.</a:t>
            </a:r>
          </a:p>
          <a:p>
            <a:r>
              <a:rPr lang="en-US" kern="0" dirty="0">
                <a:effectLst/>
              </a:rPr>
              <a:t>The angle domain shows a peak at the azimuth angle of arrival for returning chirp signals.</a:t>
            </a:r>
          </a:p>
          <a:p>
            <a:r>
              <a:rPr lang="en-US" kern="0" dirty="0">
                <a:effectLst/>
              </a:rPr>
              <a:t>We will consider a region of the Angle-Range FFT in which we expect the gesture to appear.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1E3400-4EB2-4C5B-B208-F1F14FE41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94289"/>
              </p:ext>
            </p:extLst>
          </p:nvPr>
        </p:nvGraphicFramePr>
        <p:xfrm>
          <a:off x="477187" y="1787980"/>
          <a:ext cx="24384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3972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E1C5FE-3F92-4470-8576-B57280E34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99309"/>
              </p:ext>
            </p:extLst>
          </p:nvPr>
        </p:nvGraphicFramePr>
        <p:xfrm>
          <a:off x="3907735" y="1787980"/>
          <a:ext cx="12192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5937492-FA2B-475B-972F-37D47CFAA676}"/>
              </a:ext>
            </a:extLst>
          </p:cNvPr>
          <p:cNvSpPr txBox="1"/>
          <p:nvPr/>
        </p:nvSpPr>
        <p:spPr>
          <a:xfrm>
            <a:off x="3290517" y="2711586"/>
            <a:ext cx="99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9757CF9-A3F3-49B0-8B14-DBE62B0F2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89731"/>
              </p:ext>
            </p:extLst>
          </p:nvPr>
        </p:nvGraphicFramePr>
        <p:xfrm>
          <a:off x="477187" y="1332595"/>
          <a:ext cx="2438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18527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701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903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CDD806B-5197-4FA9-B16B-7377F2B0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56670"/>
              </p:ext>
            </p:extLst>
          </p:nvPr>
        </p:nvGraphicFramePr>
        <p:xfrm>
          <a:off x="4419600" y="2677182"/>
          <a:ext cx="12192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748F9-0A11-4395-8C1A-CCB222205FF7}"/>
              </a:ext>
            </a:extLst>
          </p:cNvPr>
          <p:cNvSpPr txBox="1"/>
          <p:nvPr/>
        </p:nvSpPr>
        <p:spPr>
          <a:xfrm>
            <a:off x="3548596" y="3864073"/>
            <a:ext cx="99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CCBB23-DDC8-49C7-B0C7-2FAD887695B8}"/>
              </a:ext>
            </a:extLst>
          </p:cNvPr>
          <p:cNvCxnSpPr>
            <a:cxnSpLocks/>
          </p:cNvCxnSpPr>
          <p:nvPr/>
        </p:nvCxnSpPr>
        <p:spPr bwMode="auto">
          <a:xfrm>
            <a:off x="1066800" y="1787980"/>
            <a:ext cx="0" cy="8892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F0849B-7F1B-4FFB-A792-4727F13E83E5}"/>
              </a:ext>
            </a:extLst>
          </p:cNvPr>
          <p:cNvSpPr txBox="1"/>
          <p:nvPr/>
        </p:nvSpPr>
        <p:spPr>
          <a:xfrm rot="16200000">
            <a:off x="-1161583" y="2414312"/>
            <a:ext cx="275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Dimension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A0EDE-7BFC-4416-9382-188E726A654A}"/>
              </a:ext>
            </a:extLst>
          </p:cNvPr>
          <p:cNvSpPr txBox="1"/>
          <p:nvPr/>
        </p:nvSpPr>
        <p:spPr>
          <a:xfrm rot="16200000">
            <a:off x="-630867" y="3357505"/>
            <a:ext cx="275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Dimension 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3FE047C-082C-4CB6-BC84-2EB200C5C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12751"/>
              </p:ext>
            </p:extLst>
          </p:nvPr>
        </p:nvGraphicFramePr>
        <p:xfrm>
          <a:off x="989052" y="2677182"/>
          <a:ext cx="24384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3972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4A3300-DC1B-4E86-BEF5-A753DAD04F70}"/>
              </a:ext>
            </a:extLst>
          </p:cNvPr>
          <p:cNvCxnSpPr>
            <a:cxnSpLocks/>
          </p:cNvCxnSpPr>
          <p:nvPr/>
        </p:nvCxnSpPr>
        <p:spPr bwMode="auto">
          <a:xfrm>
            <a:off x="2286000" y="1787980"/>
            <a:ext cx="0" cy="8892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BB1C34-4AFB-435D-A1D3-0CBB44CF107A}"/>
              </a:ext>
            </a:extLst>
          </p:cNvPr>
          <p:cNvCxnSpPr>
            <a:cxnSpLocks/>
          </p:cNvCxnSpPr>
          <p:nvPr/>
        </p:nvCxnSpPr>
        <p:spPr bwMode="auto">
          <a:xfrm>
            <a:off x="4534118" y="1787980"/>
            <a:ext cx="0" cy="8892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231629-61DB-4C8D-A8DE-CDEFD1DFC1C6}"/>
              </a:ext>
            </a:extLst>
          </p:cNvPr>
          <p:cNvCxnSpPr/>
          <p:nvPr/>
        </p:nvCxnSpPr>
        <p:spPr bwMode="auto">
          <a:xfrm>
            <a:off x="1600200" y="2677182"/>
            <a:ext cx="0" cy="29667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58BF8D-22FD-4B3D-BE75-D910A8295970}"/>
              </a:ext>
            </a:extLst>
          </p:cNvPr>
          <p:cNvCxnSpPr/>
          <p:nvPr/>
        </p:nvCxnSpPr>
        <p:spPr bwMode="auto">
          <a:xfrm>
            <a:off x="2819400" y="2677182"/>
            <a:ext cx="0" cy="29667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4C8E70-9D55-4E86-9299-ACD8B5EFB677}"/>
              </a:ext>
            </a:extLst>
          </p:cNvPr>
          <p:cNvCxnSpPr/>
          <p:nvPr/>
        </p:nvCxnSpPr>
        <p:spPr bwMode="auto">
          <a:xfrm>
            <a:off x="5029200" y="2677182"/>
            <a:ext cx="0" cy="29667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47C922-EE18-4DDA-B802-00DD18ABBFA9}"/>
              </a:ext>
            </a:extLst>
          </p:cNvPr>
          <p:cNvSpPr txBox="1"/>
          <p:nvPr/>
        </p:nvSpPr>
        <p:spPr>
          <a:xfrm>
            <a:off x="2610786" y="5962594"/>
            <a:ext cx="2516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</a:rPr>
              <a:t>Accuracy: 95.96% </a:t>
            </a:r>
          </a:p>
        </p:txBody>
      </p:sp>
    </p:spTree>
    <p:extLst>
      <p:ext uri="{BB962C8B-B14F-4D97-AF65-F5344CB8AC3E}">
        <p14:creationId xmlns:p14="http://schemas.microsoft.com/office/powerpoint/2010/main" val="225440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9818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Network Complex Layering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2535707B-52C6-B741-B23C-1B67632CB0F3}"/>
              </a:ext>
            </a:extLst>
          </p:cNvPr>
          <p:cNvSpPr txBox="1">
            <a:spLocks/>
          </p:cNvSpPr>
          <p:nvPr/>
        </p:nvSpPr>
        <p:spPr bwMode="auto">
          <a:xfrm>
            <a:off x="5791200" y="1066800"/>
            <a:ext cx="3261135" cy="574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effectLst/>
              </a:rPr>
              <a:t>Input layer to the convolutional neural network</a:t>
            </a:r>
          </a:p>
          <a:p>
            <a:r>
              <a:rPr lang="en-US" kern="0" dirty="0">
                <a:effectLst/>
              </a:rPr>
              <a:t>With Range FFT data, input image is of size n x 12 x 2 </a:t>
            </a:r>
          </a:p>
          <a:p>
            <a:endParaRPr lang="en-US" kern="0" dirty="0">
              <a:effectLst/>
            </a:endParaRPr>
          </a:p>
          <a:p>
            <a:r>
              <a:rPr lang="en-US" kern="0" dirty="0">
                <a:effectLst/>
              </a:rPr>
              <a:t>Current constraints limit the dimensions of the input layer for the Range-Angle FFT to n x 8 x 4</a:t>
            </a:r>
          </a:p>
          <a:p>
            <a:endParaRPr lang="en-US" kern="0" dirty="0">
              <a:effectLst/>
            </a:endParaRPr>
          </a:p>
          <a:p>
            <a:pPr marL="0" indent="0">
              <a:buNone/>
            </a:pPr>
            <a:r>
              <a:rPr lang="en-US" kern="0" dirty="0">
                <a:effectLst/>
              </a:rPr>
              <a:t>n = number of range bins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1E3400-4EB2-4C5B-B208-F1F14FE414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7187" y="1787980"/>
          <a:ext cx="24384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3972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E1C5FE-3F92-4470-8576-B57280E349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07735" y="1787980"/>
          <a:ext cx="12192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5937492-FA2B-475B-972F-37D47CFAA676}"/>
              </a:ext>
            </a:extLst>
          </p:cNvPr>
          <p:cNvSpPr txBox="1"/>
          <p:nvPr/>
        </p:nvSpPr>
        <p:spPr>
          <a:xfrm>
            <a:off x="3351252" y="2711586"/>
            <a:ext cx="99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9757CF9-A3F3-49B0-8B14-DBE62B0F20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7187" y="1332595"/>
          <a:ext cx="2438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18527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701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903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CDD806B-5197-4FA9-B16B-7377F2B07F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9600" y="2677182"/>
          <a:ext cx="12192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748F9-0A11-4395-8C1A-CCB222205FF7}"/>
              </a:ext>
            </a:extLst>
          </p:cNvPr>
          <p:cNvSpPr txBox="1"/>
          <p:nvPr/>
        </p:nvSpPr>
        <p:spPr>
          <a:xfrm>
            <a:off x="3548596" y="3864073"/>
            <a:ext cx="99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0849B-7F1B-4FFB-A792-4727F13E83E5}"/>
              </a:ext>
            </a:extLst>
          </p:cNvPr>
          <p:cNvSpPr txBox="1"/>
          <p:nvPr/>
        </p:nvSpPr>
        <p:spPr>
          <a:xfrm rot="16200000">
            <a:off x="-1161583" y="2414312"/>
            <a:ext cx="275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Real Part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A0EDE-7BFC-4416-9382-188E726A654A}"/>
              </a:ext>
            </a:extLst>
          </p:cNvPr>
          <p:cNvSpPr txBox="1"/>
          <p:nvPr/>
        </p:nvSpPr>
        <p:spPr>
          <a:xfrm rot="16200000">
            <a:off x="-630867" y="3357505"/>
            <a:ext cx="275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Imaginary Part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3FE047C-082C-4CB6-BC84-2EB200C5C4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9052" y="2677182"/>
          <a:ext cx="24384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94371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3972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9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2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00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82E845-6501-49BE-80A6-4F93BF8EB3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1" t="3957" r="7499" b="6881"/>
          <a:stretch/>
        </p:blipFill>
        <p:spPr>
          <a:xfrm>
            <a:off x="125230" y="1215701"/>
            <a:ext cx="8933513" cy="4892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9818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Range-Angle FFT Peak Alignment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49BB1EE-FE1E-49ED-A77D-2F20292E0BB6}"/>
              </a:ext>
            </a:extLst>
          </p:cNvPr>
          <p:cNvSpPr txBox="1">
            <a:spLocks/>
          </p:cNvSpPr>
          <p:nvPr/>
        </p:nvSpPr>
        <p:spPr bwMode="auto">
          <a:xfrm>
            <a:off x="1519363" y="934167"/>
            <a:ext cx="3124200" cy="57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kern="0" dirty="0">
                <a:effectLst/>
              </a:rPr>
              <a:t>Dimension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9638BA-E1DC-4FD2-874A-45C0E1236DA1}"/>
              </a:ext>
            </a:extLst>
          </p:cNvPr>
          <p:cNvSpPr/>
          <p:nvPr/>
        </p:nvSpPr>
        <p:spPr bwMode="auto">
          <a:xfrm>
            <a:off x="1147635" y="1379043"/>
            <a:ext cx="371728" cy="332298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B2CE35-49E5-404D-8C10-65266CD4938F}"/>
              </a:ext>
            </a:extLst>
          </p:cNvPr>
          <p:cNvSpPr/>
          <p:nvPr/>
        </p:nvSpPr>
        <p:spPr bwMode="auto">
          <a:xfrm>
            <a:off x="1125284" y="3056367"/>
            <a:ext cx="627316" cy="578003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52F650-763C-45A9-8BCB-9358DAA59ED9}"/>
              </a:ext>
            </a:extLst>
          </p:cNvPr>
          <p:cNvSpPr/>
          <p:nvPr/>
        </p:nvSpPr>
        <p:spPr bwMode="auto">
          <a:xfrm>
            <a:off x="938300" y="4859216"/>
            <a:ext cx="774171" cy="745266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2793BE-6641-423B-9B7F-95393A19C4D0}"/>
              </a:ext>
            </a:extLst>
          </p:cNvPr>
          <p:cNvCxnSpPr>
            <a:cxnSpLocks/>
          </p:cNvCxnSpPr>
          <p:nvPr/>
        </p:nvCxnSpPr>
        <p:spPr bwMode="auto">
          <a:xfrm>
            <a:off x="1354628" y="1794657"/>
            <a:ext cx="37356" cy="1197203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A97A2D-07B7-42BE-AF71-A352C01C4480}"/>
              </a:ext>
            </a:extLst>
          </p:cNvPr>
          <p:cNvCxnSpPr>
            <a:cxnSpLocks/>
          </p:cNvCxnSpPr>
          <p:nvPr/>
        </p:nvCxnSpPr>
        <p:spPr bwMode="auto">
          <a:xfrm flipH="1">
            <a:off x="1325386" y="3698877"/>
            <a:ext cx="66599" cy="1133649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AED697B-8286-4515-A8F7-DEF5ACF4C921}"/>
              </a:ext>
            </a:extLst>
          </p:cNvPr>
          <p:cNvSpPr txBox="1">
            <a:spLocks/>
          </p:cNvSpPr>
          <p:nvPr/>
        </p:nvSpPr>
        <p:spPr bwMode="auto">
          <a:xfrm>
            <a:off x="5894570" y="925810"/>
            <a:ext cx="3124200" cy="57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kern="0" dirty="0">
                <a:effectLst/>
              </a:rPr>
              <a:t>Dimension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0B68F1-46A5-4788-9BCA-6F471CDD95F8}"/>
              </a:ext>
            </a:extLst>
          </p:cNvPr>
          <p:cNvSpPr/>
          <p:nvPr/>
        </p:nvSpPr>
        <p:spPr bwMode="auto">
          <a:xfrm>
            <a:off x="3914091" y="2159140"/>
            <a:ext cx="371728" cy="332298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BA4B92-FDBB-4680-B988-EF51BF1250E6}"/>
              </a:ext>
            </a:extLst>
          </p:cNvPr>
          <p:cNvSpPr/>
          <p:nvPr/>
        </p:nvSpPr>
        <p:spPr bwMode="auto">
          <a:xfrm>
            <a:off x="3354865" y="3163319"/>
            <a:ext cx="829034" cy="793274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F87093-C5FC-495B-87A1-D651966B01DD}"/>
              </a:ext>
            </a:extLst>
          </p:cNvPr>
          <p:cNvSpPr/>
          <p:nvPr/>
        </p:nvSpPr>
        <p:spPr bwMode="auto">
          <a:xfrm>
            <a:off x="3139920" y="4878562"/>
            <a:ext cx="774171" cy="745266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AEB88C-562F-464F-94C9-752118B4E6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8963" y="2593957"/>
            <a:ext cx="197960" cy="542672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7E4A1-45D0-4600-83A1-8091F10A521D}"/>
              </a:ext>
            </a:extLst>
          </p:cNvPr>
          <p:cNvCxnSpPr>
            <a:cxnSpLocks/>
          </p:cNvCxnSpPr>
          <p:nvPr/>
        </p:nvCxnSpPr>
        <p:spPr bwMode="auto">
          <a:xfrm flipH="1">
            <a:off x="3569129" y="4114800"/>
            <a:ext cx="103061" cy="717726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F395EF7-E945-4C8E-9FB5-B92D25817401}"/>
              </a:ext>
            </a:extLst>
          </p:cNvPr>
          <p:cNvSpPr/>
          <p:nvPr/>
        </p:nvSpPr>
        <p:spPr bwMode="auto">
          <a:xfrm>
            <a:off x="5435384" y="1362632"/>
            <a:ext cx="774171" cy="332298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457A0A-8EBF-45BE-9D6D-6A841D79882E}"/>
              </a:ext>
            </a:extLst>
          </p:cNvPr>
          <p:cNvSpPr/>
          <p:nvPr/>
        </p:nvSpPr>
        <p:spPr bwMode="auto">
          <a:xfrm>
            <a:off x="5239262" y="2961617"/>
            <a:ext cx="1134788" cy="578003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71C8A6-E5A2-4484-9017-48505A43A3E8}"/>
              </a:ext>
            </a:extLst>
          </p:cNvPr>
          <p:cNvSpPr/>
          <p:nvPr/>
        </p:nvSpPr>
        <p:spPr bwMode="auto">
          <a:xfrm>
            <a:off x="5015306" y="4897033"/>
            <a:ext cx="1300132" cy="745266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450BEF-6451-46D5-9001-B6359E3CA84B}"/>
              </a:ext>
            </a:extLst>
          </p:cNvPr>
          <p:cNvCxnSpPr>
            <a:cxnSpLocks/>
          </p:cNvCxnSpPr>
          <p:nvPr/>
        </p:nvCxnSpPr>
        <p:spPr bwMode="auto">
          <a:xfrm>
            <a:off x="5806656" y="1839876"/>
            <a:ext cx="15813" cy="1042923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FCD722-7342-4CEA-845D-1646F86BA379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1470" y="3618438"/>
            <a:ext cx="66599" cy="1133649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849AB30-BDCB-489C-BFE4-F6955B2CF641}"/>
              </a:ext>
            </a:extLst>
          </p:cNvPr>
          <p:cNvSpPr/>
          <p:nvPr/>
        </p:nvSpPr>
        <p:spPr bwMode="auto">
          <a:xfrm>
            <a:off x="8390116" y="2138957"/>
            <a:ext cx="326669" cy="316378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5DE5A6E-01B2-4DBC-9EC4-95D800694523}"/>
              </a:ext>
            </a:extLst>
          </p:cNvPr>
          <p:cNvSpPr/>
          <p:nvPr/>
        </p:nvSpPr>
        <p:spPr bwMode="auto">
          <a:xfrm>
            <a:off x="7927632" y="3095838"/>
            <a:ext cx="627316" cy="578003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8C3A4C-9B86-4AEB-A907-731B3936FA0C}"/>
              </a:ext>
            </a:extLst>
          </p:cNvPr>
          <p:cNvSpPr/>
          <p:nvPr/>
        </p:nvSpPr>
        <p:spPr bwMode="auto">
          <a:xfrm>
            <a:off x="7540546" y="4830793"/>
            <a:ext cx="774171" cy="745266"/>
          </a:xfrm>
          <a:prstGeom prst="ellipse">
            <a:avLst/>
          </a:prstGeom>
          <a:noFill/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2686FF-4764-40D5-A5E2-8F5E2D2B6D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314718" y="2563355"/>
            <a:ext cx="166877" cy="493012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53E4D2-F278-4DED-AF81-7F5FFCE0D26E}"/>
              </a:ext>
            </a:extLst>
          </p:cNvPr>
          <p:cNvCxnSpPr>
            <a:cxnSpLocks/>
          </p:cNvCxnSpPr>
          <p:nvPr/>
        </p:nvCxnSpPr>
        <p:spPr bwMode="auto">
          <a:xfrm flipH="1">
            <a:off x="7971676" y="3776360"/>
            <a:ext cx="181724" cy="975727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6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logo_ecs_orange_hi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360" y="242214"/>
            <a:ext cx="1066800" cy="39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678906"/>
            <a:ext cx="8458200" cy="150018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Static Hand Gesture Recognition</a:t>
            </a:r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Data Collection and Processing</a:t>
            </a:r>
          </a:p>
          <a:p>
            <a:pPr algn="ctr"/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3074" name="Picture 2" descr="Texas Instru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76200"/>
            <a:ext cx="152399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6152444"/>
            <a:ext cx="957262" cy="43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93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9818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2D Autocorrelation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CE1288-9768-EE4D-BEFC-23CD4B5D5C3B}"/>
              </a:ext>
            </a:extLst>
          </p:cNvPr>
          <p:cNvSpPr txBox="1">
            <a:spLocks/>
          </p:cNvSpPr>
          <p:nvPr/>
        </p:nvSpPr>
        <p:spPr bwMode="auto">
          <a:xfrm>
            <a:off x="5538357" y="1045580"/>
            <a:ext cx="335716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effectLst/>
              </a:rPr>
              <a:t>2D Autocorrelation</a:t>
            </a:r>
          </a:p>
          <a:p>
            <a:pPr lvl="1"/>
            <a:r>
              <a:rPr lang="en-US" kern="0" dirty="0">
                <a:effectLst/>
              </a:rPr>
              <a:t>Common peak location among all instances</a:t>
            </a:r>
          </a:p>
          <a:p>
            <a:pPr lvl="1"/>
            <a:r>
              <a:rPr lang="en-US" kern="0" dirty="0">
                <a:effectLst/>
              </a:rPr>
              <a:t>Resolves spatial differences from gesture types</a:t>
            </a:r>
          </a:p>
          <a:p>
            <a:pPr lvl="1"/>
            <a:r>
              <a:rPr lang="en-US" kern="0" dirty="0">
                <a:effectLst/>
              </a:rPr>
              <a:t>Possibly infeasible moving forward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650457-9D8D-CD49-A984-30050CE3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87" y="4436795"/>
            <a:ext cx="2979013" cy="2168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74D52-6FD2-4115-BF8A-B4FE6589C27F}"/>
              </a:ext>
            </a:extLst>
          </p:cNvPr>
          <p:cNvSpPr txBox="1"/>
          <p:nvPr/>
        </p:nvSpPr>
        <p:spPr>
          <a:xfrm>
            <a:off x="1219200" y="565349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</a:rPr>
              <a:t>Accuracy: 84.85%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EAF69-58F6-404E-9822-448A1D8C1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6" r="4551"/>
          <a:stretch/>
        </p:blipFill>
        <p:spPr>
          <a:xfrm>
            <a:off x="3313" y="1151149"/>
            <a:ext cx="5304272" cy="45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7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83" y="0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CDF7-FD96-461C-A0BB-799E7440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83" y="990600"/>
            <a:ext cx="8749530" cy="5562600"/>
          </a:xfrm>
        </p:spPr>
        <p:txBody>
          <a:bodyPr>
            <a:normAutofit/>
          </a:bodyPr>
          <a:lstStyle/>
          <a:p>
            <a:r>
              <a:rPr lang="en-US" dirty="0"/>
              <a:t>Progress towards high accuracy systems</a:t>
            </a:r>
          </a:p>
          <a:p>
            <a:r>
              <a:rPr lang="en-US" dirty="0"/>
              <a:t>Developing synergy between data collection, preprocessing, </a:t>
            </a:r>
            <a:r>
              <a:rPr lang="en-US"/>
              <a:t>and machine learning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Start with constant range</a:t>
            </a:r>
          </a:p>
          <a:p>
            <a:pPr lvl="1"/>
            <a:r>
              <a:rPr lang="en-US" dirty="0"/>
              <a:t>Each dataset includes more variation</a:t>
            </a:r>
          </a:p>
          <a:p>
            <a:r>
              <a:rPr lang="en-US" dirty="0"/>
              <a:t>Time-Frequency Analysis (STFT)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884BC-7C42-4800-BDD4-61AE31CB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26" y="3660266"/>
            <a:ext cx="1204366" cy="16250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57BC15-B088-431D-A015-663ECD455A3F}"/>
              </a:ext>
            </a:extLst>
          </p:cNvPr>
          <p:cNvSpPr txBox="1">
            <a:spLocks/>
          </p:cNvSpPr>
          <p:nvPr/>
        </p:nvSpPr>
        <p:spPr bwMode="auto">
          <a:xfrm>
            <a:off x="228600" y="2971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/>
            <a:r>
              <a:rPr lang="en-US" b="1" kern="0" dirty="0">
                <a:solidFill>
                  <a:srgbClr val="FF0000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0830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s hand&#10;&#10;Description generated with very high confidence">
            <a:extLst>
              <a:ext uri="{FF2B5EF4-FFF2-40B4-BE49-F238E27FC236}">
                <a16:creationId xmlns:a16="http://schemas.microsoft.com/office/drawing/2014/main" id="{0E9B91ED-FA22-49A1-8725-9ADF3926A4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600" y="1402079"/>
            <a:ext cx="2458719" cy="1844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72217-8ECB-4A35-BF1D-A2551EB45F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2983" y="1295400"/>
            <a:ext cx="1679269" cy="175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7B0263-8020-41DD-AB1E-2E2C5CAB1B7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219200"/>
            <a:ext cx="2429827" cy="1968159"/>
          </a:xfrm>
          <a:prstGeom prst="rect">
            <a:avLst/>
          </a:prstGeom>
        </p:spPr>
      </p:pic>
      <p:pic>
        <p:nvPicPr>
          <p:cNvPr id="15" name="Picture 1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AB623EE8-4F0C-44AC-9F03-F63230A4F27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600" y="3716372"/>
            <a:ext cx="2458719" cy="1635048"/>
          </a:xfrm>
          <a:prstGeom prst="rect">
            <a:avLst/>
          </a:prstGeom>
        </p:spPr>
      </p:pic>
      <p:pic>
        <p:nvPicPr>
          <p:cNvPr id="17" name="Picture 1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94BBC92-211A-4AB8-81C1-EF7B50F87E6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5003" y="3352800"/>
            <a:ext cx="2203326" cy="19829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BAFCDA-FB63-4BA2-8E76-B37C60646DF6}"/>
              </a:ext>
            </a:extLst>
          </p:cNvPr>
          <p:cNvSpPr txBox="1"/>
          <p:nvPr/>
        </p:nvSpPr>
        <p:spPr>
          <a:xfrm>
            <a:off x="482600" y="3093823"/>
            <a:ext cx="24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7DA5C6-11D0-421E-A0E7-1CEC2EFDFA74}"/>
              </a:ext>
            </a:extLst>
          </p:cNvPr>
          <p:cNvSpPr txBox="1"/>
          <p:nvPr/>
        </p:nvSpPr>
        <p:spPr>
          <a:xfrm>
            <a:off x="6062923" y="5351420"/>
            <a:ext cx="24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71AF7D-5C46-4C3A-BF0E-3908F676D56B}"/>
              </a:ext>
            </a:extLst>
          </p:cNvPr>
          <p:cNvSpPr txBox="1"/>
          <p:nvPr/>
        </p:nvSpPr>
        <p:spPr>
          <a:xfrm>
            <a:off x="6151881" y="3091154"/>
            <a:ext cx="24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Palm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84052A-BAED-4F2F-8BF5-0834D2C8DFD3}"/>
              </a:ext>
            </a:extLst>
          </p:cNvPr>
          <p:cNvSpPr txBox="1"/>
          <p:nvPr/>
        </p:nvSpPr>
        <p:spPr>
          <a:xfrm>
            <a:off x="3223257" y="3089674"/>
            <a:ext cx="24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02ABDE-6E55-4AF9-9DA8-FC87441D6E58}"/>
              </a:ext>
            </a:extLst>
          </p:cNvPr>
          <p:cNvSpPr txBox="1"/>
          <p:nvPr/>
        </p:nvSpPr>
        <p:spPr>
          <a:xfrm>
            <a:off x="482600" y="5351420"/>
            <a:ext cx="24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Perpendicular (perp)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70ABEF-7055-4A70-ADD7-7FD0765C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Static Hand Gestures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72387" y="6446836"/>
            <a:ext cx="4419600" cy="365125"/>
          </a:xfrm>
        </p:spPr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E9AFE-31C7-4D48-A8F7-50606A109E1C}"/>
              </a:ext>
            </a:extLst>
          </p:cNvPr>
          <p:cNvSpPr txBox="1"/>
          <p:nvPr/>
        </p:nvSpPr>
        <p:spPr>
          <a:xfrm>
            <a:off x="3413710" y="5351420"/>
            <a:ext cx="24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Thumbs Up (</a:t>
            </a:r>
            <a:r>
              <a:rPr lang="en-US" dirty="0" err="1"/>
              <a:t>tu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6C4AB-8400-4AF1-AB7C-2C89F7464E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5839" y="3762160"/>
            <a:ext cx="1854462" cy="161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NEW Static 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CDF7-FD96-461C-A0BB-799E7440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TI </a:t>
            </a:r>
            <a:r>
              <a:rPr lang="en-US" dirty="0" err="1"/>
              <a:t>mmWave</a:t>
            </a:r>
            <a:r>
              <a:rPr lang="en-US" dirty="0"/>
              <a:t> radar equipment is set up specifically for hand gesture data collection.</a:t>
            </a:r>
          </a:p>
          <a:p>
            <a:r>
              <a:rPr lang="en-US" dirty="0"/>
              <a:t>Samples are taken of each hand static gesture from a distance of </a:t>
            </a:r>
            <a:r>
              <a:rPr lang="en-US" b="1" dirty="0"/>
              <a:t>0.35m</a:t>
            </a:r>
            <a:r>
              <a:rPr lang="en-US" dirty="0"/>
              <a:t> to </a:t>
            </a:r>
            <a:r>
              <a:rPr lang="en-US" b="1" dirty="0"/>
              <a:t>0.55m</a:t>
            </a:r>
            <a:r>
              <a:rPr lang="en-US" dirty="0"/>
              <a:t> from the radar with a constant, distant background.</a:t>
            </a:r>
          </a:p>
          <a:p>
            <a:r>
              <a:rPr lang="en-US" dirty="0"/>
              <a:t>Six gestures are used in addition to a ‘none’ gesture (without any hand in the specified range)</a:t>
            </a:r>
          </a:p>
          <a:p>
            <a:r>
              <a:rPr lang="en-US" dirty="0"/>
              <a:t>Radar Parameters:</a:t>
            </a:r>
          </a:p>
          <a:p>
            <a:pPr lvl="1"/>
            <a:r>
              <a:rPr lang="en-US" dirty="0"/>
              <a:t>3 TX, 4 RX (12 Virtual MIMO Channels)</a:t>
            </a:r>
          </a:p>
          <a:p>
            <a:pPr lvl="1"/>
            <a:r>
              <a:rPr lang="en-US" dirty="0"/>
              <a:t>16bit, Complex1x</a:t>
            </a:r>
          </a:p>
          <a:p>
            <a:pPr lvl="1"/>
            <a:r>
              <a:rPr lang="en-US" dirty="0"/>
              <a:t>Start Frequency: 77GHz			New Maximum Range:</a:t>
            </a:r>
          </a:p>
          <a:p>
            <a:pPr lvl="1"/>
            <a:r>
              <a:rPr lang="en-US" dirty="0"/>
              <a:t>Bandwidth: 3.99948GHz			</a:t>
            </a:r>
            <a:r>
              <a:rPr lang="en-US" b="1" dirty="0" err="1"/>
              <a:t>R</a:t>
            </a:r>
            <a:r>
              <a:rPr lang="en-US" b="1" baseline="-25000" dirty="0" err="1"/>
              <a:t>max</a:t>
            </a:r>
            <a:r>
              <a:rPr lang="en-US" b="1" baseline="-25000" dirty="0"/>
              <a:t> </a:t>
            </a:r>
            <a:r>
              <a:rPr lang="en-US" b="1" dirty="0"/>
              <a:t>= 3m</a:t>
            </a:r>
          </a:p>
          <a:p>
            <a:pPr lvl="1"/>
            <a:r>
              <a:rPr lang="en-US" dirty="0"/>
              <a:t>Slope: 99.987 Hz/s</a:t>
            </a:r>
          </a:p>
          <a:p>
            <a:pPr lvl="1"/>
            <a:r>
              <a:rPr lang="en-US" dirty="0"/>
              <a:t>ADC Samples: 64</a:t>
            </a:r>
          </a:p>
          <a:p>
            <a:pPr lvl="1"/>
            <a:r>
              <a:rPr lang="en-US" dirty="0"/>
              <a:t>Sample Rate: 2000 </a:t>
            </a:r>
            <a:r>
              <a:rPr lang="en-US" dirty="0" err="1"/>
              <a:t>ksps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315232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New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CDF7-FD96-461C-A0BB-799E7440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orientation</a:t>
            </a:r>
          </a:p>
          <a:p>
            <a:r>
              <a:rPr lang="en-US" dirty="0"/>
              <a:t>25 hand locations</a:t>
            </a:r>
          </a:p>
          <a:p>
            <a:r>
              <a:rPr lang="en-US" dirty="0"/>
              <a:t>35-55cm range</a:t>
            </a:r>
          </a:p>
          <a:p>
            <a:pPr lvl="1"/>
            <a:r>
              <a:rPr lang="en-US" dirty="0"/>
              <a:t>Increments of 5cm</a:t>
            </a:r>
          </a:p>
          <a:p>
            <a:pPr lvl="1"/>
            <a:r>
              <a:rPr lang="en-US" dirty="0"/>
              <a:t>Azimuth angles of 7° </a:t>
            </a:r>
          </a:p>
          <a:p>
            <a:pPr marL="457200" lvl="1" indent="0">
              <a:buNone/>
            </a:pPr>
            <a:r>
              <a:rPr lang="en-US" dirty="0"/>
              <a:t>    and 14° on either side</a:t>
            </a:r>
          </a:p>
          <a:p>
            <a:r>
              <a:rPr lang="en-US" dirty="0"/>
              <a:t>Little to no variation </a:t>
            </a:r>
          </a:p>
          <a:p>
            <a:pPr marL="0" indent="0">
              <a:buNone/>
            </a:pPr>
            <a:r>
              <a:rPr lang="en-US" dirty="0"/>
              <a:t>    vertically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6F1B5-B555-46FC-8812-E97C643C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" r="3007"/>
          <a:stretch/>
        </p:blipFill>
        <p:spPr>
          <a:xfrm>
            <a:off x="3962400" y="1143349"/>
            <a:ext cx="4856814" cy="50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New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CDF7-FD96-461C-A0BB-799E7440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5" y="1023730"/>
            <a:ext cx="5181600" cy="5529469"/>
          </a:xfrm>
        </p:spPr>
        <p:txBody>
          <a:bodyPr>
            <a:normAutofit/>
          </a:bodyPr>
          <a:lstStyle/>
          <a:p>
            <a:r>
              <a:rPr lang="en-US" dirty="0"/>
              <a:t>As shown below, capture FOV ranges from 35-55cm</a:t>
            </a:r>
          </a:p>
          <a:p>
            <a:pPr marL="0" indent="0">
              <a:buNone/>
            </a:pPr>
            <a:r>
              <a:rPr lang="en-US" dirty="0"/>
              <a:t>    across a FOV of</a:t>
            </a:r>
          </a:p>
          <a:p>
            <a:pPr marL="0" indent="0">
              <a:buNone/>
            </a:pPr>
            <a:r>
              <a:rPr lang="en-US" dirty="0"/>
              <a:t>    28°, at increments</a:t>
            </a:r>
          </a:p>
          <a:p>
            <a:pPr marL="0" indent="0">
              <a:buNone/>
            </a:pPr>
            <a:r>
              <a:rPr lang="en-US" dirty="0"/>
              <a:t>    of 5cm.</a:t>
            </a:r>
          </a:p>
          <a:p>
            <a:r>
              <a:rPr lang="en-US" dirty="0"/>
              <a:t>Multiple </a:t>
            </a:r>
            <a:r>
              <a:rPr lang="en-US" dirty="0" err="1"/>
              <a:t>AoA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FF46D-999E-4BD3-9C6B-33750E11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023730"/>
            <a:ext cx="3200400" cy="55845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0EB98D-27AF-4C35-BF19-9B427F3BDD81}"/>
              </a:ext>
            </a:extLst>
          </p:cNvPr>
          <p:cNvCxnSpPr>
            <a:cxnSpLocks/>
          </p:cNvCxnSpPr>
          <p:nvPr/>
        </p:nvCxnSpPr>
        <p:spPr bwMode="auto">
          <a:xfrm>
            <a:off x="7391400" y="2362200"/>
            <a:ext cx="990600" cy="3733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2211EC-1486-4A66-810C-38688A4B3345}"/>
              </a:ext>
            </a:extLst>
          </p:cNvPr>
          <p:cNvCxnSpPr>
            <a:cxnSpLocks/>
          </p:cNvCxnSpPr>
          <p:nvPr/>
        </p:nvCxnSpPr>
        <p:spPr bwMode="auto">
          <a:xfrm>
            <a:off x="7391400" y="2362200"/>
            <a:ext cx="457200" cy="381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A4DF71-A92E-434E-8BA0-73446A930C9D}"/>
              </a:ext>
            </a:extLst>
          </p:cNvPr>
          <p:cNvCxnSpPr>
            <a:cxnSpLocks/>
          </p:cNvCxnSpPr>
          <p:nvPr/>
        </p:nvCxnSpPr>
        <p:spPr bwMode="auto">
          <a:xfrm flipH="1">
            <a:off x="7239000" y="2362200"/>
            <a:ext cx="152400" cy="3733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C662F34B-8716-48D9-BB21-A2BE97A175A1}"/>
              </a:ext>
            </a:extLst>
          </p:cNvPr>
          <p:cNvSpPr/>
          <p:nvPr/>
        </p:nvSpPr>
        <p:spPr bwMode="auto">
          <a:xfrm rot="8731951">
            <a:off x="7283184" y="3775468"/>
            <a:ext cx="448448" cy="253899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1A1F1899-D43C-4CEE-9504-72906CF0F1B9}"/>
              </a:ext>
            </a:extLst>
          </p:cNvPr>
          <p:cNvSpPr/>
          <p:nvPr/>
        </p:nvSpPr>
        <p:spPr bwMode="auto">
          <a:xfrm rot="10121150">
            <a:off x="7079797" y="3961894"/>
            <a:ext cx="1080405" cy="410426"/>
          </a:xfrm>
          <a:prstGeom prst="arc">
            <a:avLst>
              <a:gd name="adj1" fmla="val 13019200"/>
              <a:gd name="adj2" fmla="val 2005606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56FE35F-99BD-4886-93C3-2EAF617A4C59}"/>
              </a:ext>
            </a:extLst>
          </p:cNvPr>
          <p:cNvGrpSpPr/>
          <p:nvPr/>
        </p:nvGrpSpPr>
        <p:grpSpPr>
          <a:xfrm>
            <a:off x="2001548" y="1664110"/>
            <a:ext cx="3534232" cy="4603809"/>
            <a:chOff x="1741347" y="1783016"/>
            <a:chExt cx="2610908" cy="410390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2A8E6B-38F6-492C-9F8F-89DBDD180E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2133600"/>
              <a:ext cx="934222" cy="3581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81B5FF-66EA-44C1-A614-51D702A951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2133600"/>
              <a:ext cx="428928" cy="3733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AE8007-005D-4A1F-8296-678A17F005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19400" y="2133600"/>
              <a:ext cx="152400" cy="3733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944A5063-07E8-46F8-8217-05C8447A55C7}"/>
                </a:ext>
              </a:extLst>
            </p:cNvPr>
            <p:cNvSpPr/>
            <p:nvPr/>
          </p:nvSpPr>
          <p:spPr bwMode="auto">
            <a:xfrm rot="10121150">
              <a:off x="2669731" y="3891470"/>
              <a:ext cx="1080405" cy="410426"/>
            </a:xfrm>
            <a:prstGeom prst="arc">
              <a:avLst>
                <a:gd name="adj1" fmla="val 12440323"/>
                <a:gd name="adj2" fmla="val 2045563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D5AB11A8-F911-41B9-8FF3-95A508E181A8}"/>
                </a:ext>
              </a:extLst>
            </p:cNvPr>
            <p:cNvSpPr/>
            <p:nvPr/>
          </p:nvSpPr>
          <p:spPr bwMode="auto">
            <a:xfrm rot="8731951">
              <a:off x="2863584" y="3546868"/>
              <a:ext cx="448448" cy="253899"/>
            </a:xfrm>
            <a:prstGeom prst="arc">
              <a:avLst>
                <a:gd name="adj1" fmla="val 16200000"/>
                <a:gd name="adj2" fmla="val 21310133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60BF75-FAB6-4772-81C8-044330CB6FD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6463" y="2133600"/>
              <a:ext cx="715338" cy="3657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2FBB0E9-8E87-444D-805D-061507D39BE9}"/>
                </a:ext>
              </a:extLst>
            </p:cNvPr>
            <p:cNvSpPr/>
            <p:nvPr/>
          </p:nvSpPr>
          <p:spPr bwMode="auto">
            <a:xfrm rot="9672161">
              <a:off x="2700561" y="3260392"/>
              <a:ext cx="448448" cy="253899"/>
            </a:xfrm>
            <a:prstGeom prst="arc">
              <a:avLst>
                <a:gd name="adj1" fmla="val 17677115"/>
                <a:gd name="adj2" fmla="val 21310133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92D6E0-2889-4969-A70A-5C408135D6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30590" y="2133600"/>
              <a:ext cx="1131216" cy="3473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F26A5F30-E01D-4CA9-9951-5C11133BE923}"/>
                </a:ext>
              </a:extLst>
            </p:cNvPr>
            <p:cNvSpPr/>
            <p:nvPr/>
          </p:nvSpPr>
          <p:spPr bwMode="auto">
            <a:xfrm rot="11202768">
              <a:off x="2157975" y="3582885"/>
              <a:ext cx="1080405" cy="410426"/>
            </a:xfrm>
            <a:prstGeom prst="arc">
              <a:avLst>
                <a:gd name="adj1" fmla="val 12962749"/>
                <a:gd name="adj2" fmla="val 20003675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E72DF836-ACA5-4678-A40A-1E19F02816AC}"/>
                </a:ext>
              </a:extLst>
            </p:cNvPr>
            <p:cNvSpPr/>
            <p:nvPr/>
          </p:nvSpPr>
          <p:spPr bwMode="auto">
            <a:xfrm>
              <a:off x="2772890" y="4453665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AF156985-EE13-4E63-AA08-9C125702132E}"/>
                </a:ext>
              </a:extLst>
            </p:cNvPr>
            <p:cNvSpPr/>
            <p:nvPr/>
          </p:nvSpPr>
          <p:spPr bwMode="auto">
            <a:xfrm>
              <a:off x="2127205" y="4310148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0" name="Multiplication Sign 49">
              <a:extLst>
                <a:ext uri="{FF2B5EF4-FFF2-40B4-BE49-F238E27FC236}">
                  <a16:creationId xmlns:a16="http://schemas.microsoft.com/office/drawing/2014/main" id="{6AB18B1D-D192-4C2D-95C1-DB01548F72D3}"/>
                </a:ext>
              </a:extLst>
            </p:cNvPr>
            <p:cNvSpPr/>
            <p:nvPr/>
          </p:nvSpPr>
          <p:spPr bwMode="auto">
            <a:xfrm>
              <a:off x="2032007" y="4642708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41822E0E-BC6D-4E43-B297-1ED64BDBA8A7}"/>
                </a:ext>
              </a:extLst>
            </p:cNvPr>
            <p:cNvSpPr/>
            <p:nvPr/>
          </p:nvSpPr>
          <p:spPr bwMode="auto">
            <a:xfrm>
              <a:off x="1923300" y="4918015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6815FEC5-0A22-41E3-82EC-A4403C8CF336}"/>
                </a:ext>
              </a:extLst>
            </p:cNvPr>
            <p:cNvSpPr/>
            <p:nvPr/>
          </p:nvSpPr>
          <p:spPr bwMode="auto">
            <a:xfrm>
              <a:off x="1838905" y="5184170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3" name="Multiplication Sign 52">
              <a:extLst>
                <a:ext uri="{FF2B5EF4-FFF2-40B4-BE49-F238E27FC236}">
                  <a16:creationId xmlns:a16="http://schemas.microsoft.com/office/drawing/2014/main" id="{B7F9A40B-E3B8-450A-BE79-54ECB3C9F782}"/>
                </a:ext>
              </a:extLst>
            </p:cNvPr>
            <p:cNvSpPr/>
            <p:nvPr/>
          </p:nvSpPr>
          <p:spPr bwMode="auto">
            <a:xfrm>
              <a:off x="2418659" y="4424570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C2E6F920-F7F0-4CE6-95E8-BBDF89A846E1}"/>
                </a:ext>
              </a:extLst>
            </p:cNvPr>
            <p:cNvSpPr/>
            <p:nvPr/>
          </p:nvSpPr>
          <p:spPr bwMode="auto">
            <a:xfrm>
              <a:off x="2370488" y="4699561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BF3D9163-7EB2-44E2-B7B6-928E988C4C1F}"/>
                </a:ext>
              </a:extLst>
            </p:cNvPr>
            <p:cNvSpPr/>
            <p:nvPr/>
          </p:nvSpPr>
          <p:spPr bwMode="auto">
            <a:xfrm>
              <a:off x="2314106" y="5032072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5871E87C-70EE-4058-838E-609E7FCE1A7B}"/>
                </a:ext>
              </a:extLst>
            </p:cNvPr>
            <p:cNvSpPr/>
            <p:nvPr/>
          </p:nvSpPr>
          <p:spPr bwMode="auto">
            <a:xfrm>
              <a:off x="2249879" y="5317602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" name="Multiplication Sign 56">
              <a:extLst>
                <a:ext uri="{FF2B5EF4-FFF2-40B4-BE49-F238E27FC236}">
                  <a16:creationId xmlns:a16="http://schemas.microsoft.com/office/drawing/2014/main" id="{B0C627E2-D6B1-4B37-B6F0-8802663964BC}"/>
                </a:ext>
              </a:extLst>
            </p:cNvPr>
            <p:cNvSpPr/>
            <p:nvPr/>
          </p:nvSpPr>
          <p:spPr bwMode="auto">
            <a:xfrm>
              <a:off x="1741347" y="5456193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1AA0B86E-9F36-456E-9024-C9DE240FDCF6}"/>
                </a:ext>
              </a:extLst>
            </p:cNvPr>
            <p:cNvSpPr/>
            <p:nvPr/>
          </p:nvSpPr>
          <p:spPr bwMode="auto">
            <a:xfrm>
              <a:off x="2189982" y="5621893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E3D8631E-9C0E-4FA6-804A-B3B3E0A24FDD}"/>
                </a:ext>
              </a:extLst>
            </p:cNvPr>
            <p:cNvSpPr/>
            <p:nvPr/>
          </p:nvSpPr>
          <p:spPr bwMode="auto">
            <a:xfrm>
              <a:off x="3818286" y="5606681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BDFCAA9C-B6EC-4204-A4BF-A9B87F307766}"/>
                </a:ext>
              </a:extLst>
            </p:cNvPr>
            <p:cNvSpPr/>
            <p:nvPr/>
          </p:nvSpPr>
          <p:spPr bwMode="auto">
            <a:xfrm>
              <a:off x="2749954" y="5410191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9C211172-300C-4578-9582-F178E5F5E7ED}"/>
                </a:ext>
              </a:extLst>
            </p:cNvPr>
            <p:cNvSpPr/>
            <p:nvPr/>
          </p:nvSpPr>
          <p:spPr bwMode="auto">
            <a:xfrm>
              <a:off x="2755664" y="5118779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D51B7EBA-E00A-4407-AF42-F4CA77ACC0D5}"/>
                </a:ext>
              </a:extLst>
            </p:cNvPr>
            <p:cNvSpPr/>
            <p:nvPr/>
          </p:nvSpPr>
          <p:spPr bwMode="auto">
            <a:xfrm>
              <a:off x="2746486" y="5687620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Multiplication Sign 62">
              <a:extLst>
                <a:ext uri="{FF2B5EF4-FFF2-40B4-BE49-F238E27FC236}">
                  <a16:creationId xmlns:a16="http://schemas.microsoft.com/office/drawing/2014/main" id="{9A95387D-2345-44E3-95EB-220F5A53D372}"/>
                </a:ext>
              </a:extLst>
            </p:cNvPr>
            <p:cNvSpPr/>
            <p:nvPr/>
          </p:nvSpPr>
          <p:spPr bwMode="auto">
            <a:xfrm>
              <a:off x="3186264" y="4736105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74CF0176-26D7-4655-83E5-570314B5509D}"/>
                </a:ext>
              </a:extLst>
            </p:cNvPr>
            <p:cNvSpPr/>
            <p:nvPr/>
          </p:nvSpPr>
          <p:spPr bwMode="auto">
            <a:xfrm>
              <a:off x="3581395" y="4679778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51FC442B-2A9C-4EAE-BBED-6F1D1B26EF0B}"/>
                </a:ext>
              </a:extLst>
            </p:cNvPr>
            <p:cNvSpPr/>
            <p:nvPr/>
          </p:nvSpPr>
          <p:spPr bwMode="auto">
            <a:xfrm>
              <a:off x="3214535" y="5089649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6" name="Multiplication Sign 65">
              <a:extLst>
                <a:ext uri="{FF2B5EF4-FFF2-40B4-BE49-F238E27FC236}">
                  <a16:creationId xmlns:a16="http://schemas.microsoft.com/office/drawing/2014/main" id="{D72B690E-FACF-4B91-810F-3E1025261F91}"/>
                </a:ext>
              </a:extLst>
            </p:cNvPr>
            <p:cNvSpPr/>
            <p:nvPr/>
          </p:nvSpPr>
          <p:spPr bwMode="auto">
            <a:xfrm>
              <a:off x="3677412" y="5012537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A8E6333A-6F39-4A8E-AA2F-F25074408300}"/>
                </a:ext>
              </a:extLst>
            </p:cNvPr>
            <p:cNvSpPr/>
            <p:nvPr/>
          </p:nvSpPr>
          <p:spPr bwMode="auto">
            <a:xfrm>
              <a:off x="3269792" y="5383900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8" name="Multiplication Sign 67">
              <a:extLst>
                <a:ext uri="{FF2B5EF4-FFF2-40B4-BE49-F238E27FC236}">
                  <a16:creationId xmlns:a16="http://schemas.microsoft.com/office/drawing/2014/main" id="{6D0E0A34-7106-401E-8234-3A12636FFE61}"/>
                </a:ext>
              </a:extLst>
            </p:cNvPr>
            <p:cNvSpPr/>
            <p:nvPr/>
          </p:nvSpPr>
          <p:spPr bwMode="auto">
            <a:xfrm>
              <a:off x="3741526" y="5327004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9" name="Multiplication Sign 68">
              <a:extLst>
                <a:ext uri="{FF2B5EF4-FFF2-40B4-BE49-F238E27FC236}">
                  <a16:creationId xmlns:a16="http://schemas.microsoft.com/office/drawing/2014/main" id="{FCB80654-3AE1-45B6-AA1D-2D477BDC7F5A}"/>
                </a:ext>
              </a:extLst>
            </p:cNvPr>
            <p:cNvSpPr/>
            <p:nvPr/>
          </p:nvSpPr>
          <p:spPr bwMode="auto">
            <a:xfrm>
              <a:off x="3299026" y="5697877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CBB763C4-789A-4026-BE05-1A8F72C053A7}"/>
                </a:ext>
              </a:extLst>
            </p:cNvPr>
            <p:cNvSpPr/>
            <p:nvPr/>
          </p:nvSpPr>
          <p:spPr bwMode="auto">
            <a:xfrm>
              <a:off x="2772637" y="4784445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1" name="Multiplication Sign 70">
              <a:extLst>
                <a:ext uri="{FF2B5EF4-FFF2-40B4-BE49-F238E27FC236}">
                  <a16:creationId xmlns:a16="http://schemas.microsoft.com/office/drawing/2014/main" id="{B93AFA1B-7A7E-47FF-86E9-1668449DBF50}"/>
                </a:ext>
              </a:extLst>
            </p:cNvPr>
            <p:cNvSpPr/>
            <p:nvPr/>
          </p:nvSpPr>
          <p:spPr bwMode="auto">
            <a:xfrm>
              <a:off x="3491847" y="4343607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2" name="Multiplication Sign 71">
              <a:extLst>
                <a:ext uri="{FF2B5EF4-FFF2-40B4-BE49-F238E27FC236}">
                  <a16:creationId xmlns:a16="http://schemas.microsoft.com/office/drawing/2014/main" id="{04FDB5F1-8285-428C-979A-1AEC2DBF5F40}"/>
                </a:ext>
              </a:extLst>
            </p:cNvPr>
            <p:cNvSpPr/>
            <p:nvPr/>
          </p:nvSpPr>
          <p:spPr bwMode="auto">
            <a:xfrm>
              <a:off x="3147412" y="4434013"/>
              <a:ext cx="192035" cy="189043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Callout: Bent Line with No Border 72">
              <a:extLst>
                <a:ext uri="{FF2B5EF4-FFF2-40B4-BE49-F238E27FC236}">
                  <a16:creationId xmlns:a16="http://schemas.microsoft.com/office/drawing/2014/main" id="{A7605CD5-EBDA-4C40-B471-D3E429CDD092}"/>
                </a:ext>
              </a:extLst>
            </p:cNvPr>
            <p:cNvSpPr/>
            <p:nvPr/>
          </p:nvSpPr>
          <p:spPr bwMode="auto">
            <a:xfrm>
              <a:off x="3716368" y="2725784"/>
              <a:ext cx="635887" cy="636903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43263"/>
                <a:gd name="adj6" fmla="val -59368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14</a:t>
              </a:r>
              <a:r>
                <a:rPr lang="en-US" dirty="0"/>
                <a:t>°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4" name="Callout: Bent Line with No Border 73">
              <a:extLst>
                <a:ext uri="{FF2B5EF4-FFF2-40B4-BE49-F238E27FC236}">
                  <a16:creationId xmlns:a16="http://schemas.microsoft.com/office/drawing/2014/main" id="{0F0018D5-1A33-4AFD-B41B-E35AB44A0AA4}"/>
                </a:ext>
              </a:extLst>
            </p:cNvPr>
            <p:cNvSpPr/>
            <p:nvPr/>
          </p:nvSpPr>
          <p:spPr bwMode="auto">
            <a:xfrm>
              <a:off x="3596359" y="1783016"/>
              <a:ext cx="635887" cy="636903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326176"/>
                <a:gd name="adj6" fmla="val -9293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7</a:t>
              </a:r>
              <a:r>
                <a:rPr lang="en-US" dirty="0"/>
                <a:t>°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5" name="Callout: Bent Line with No Border 74">
            <a:extLst>
              <a:ext uri="{FF2B5EF4-FFF2-40B4-BE49-F238E27FC236}">
                <a16:creationId xmlns:a16="http://schemas.microsoft.com/office/drawing/2014/main" id="{C8255A18-6869-4AE7-97C9-B487B65ED0C4}"/>
              </a:ext>
            </a:extLst>
          </p:cNvPr>
          <p:cNvSpPr/>
          <p:nvPr/>
        </p:nvSpPr>
        <p:spPr bwMode="auto">
          <a:xfrm>
            <a:off x="7916795" y="2899708"/>
            <a:ext cx="635887" cy="63690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4285"/>
              <a:gd name="adj6" fmla="val -7792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7</a:t>
            </a:r>
            <a:r>
              <a:rPr lang="en-US" dirty="0"/>
              <a:t>°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6" name="Callout: Bent Line with No Border 75">
            <a:extLst>
              <a:ext uri="{FF2B5EF4-FFF2-40B4-BE49-F238E27FC236}">
                <a16:creationId xmlns:a16="http://schemas.microsoft.com/office/drawing/2014/main" id="{D26B1D94-DBFA-421B-B93D-56F1603D7839}"/>
              </a:ext>
            </a:extLst>
          </p:cNvPr>
          <p:cNvSpPr/>
          <p:nvPr/>
        </p:nvSpPr>
        <p:spPr bwMode="auto">
          <a:xfrm>
            <a:off x="8024421" y="3620699"/>
            <a:ext cx="635887" cy="636903"/>
          </a:xfrm>
          <a:prstGeom prst="callout2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14</a:t>
            </a:r>
            <a:r>
              <a:rPr lang="en-US" dirty="0"/>
              <a:t>°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90A5210C-D335-48B4-A47A-AAD1442A8138}"/>
              </a:ext>
            </a:extLst>
          </p:cNvPr>
          <p:cNvSpPr/>
          <p:nvPr/>
        </p:nvSpPr>
        <p:spPr bwMode="auto">
          <a:xfrm rot="1412192">
            <a:off x="2685638" y="1862956"/>
            <a:ext cx="407893" cy="2723458"/>
          </a:xfrm>
          <a:prstGeom prst="leftBrace">
            <a:avLst>
              <a:gd name="adj1" fmla="val 152998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C9F653C1-3BD0-46B2-B5A2-1F87F7A25342}"/>
              </a:ext>
            </a:extLst>
          </p:cNvPr>
          <p:cNvSpPr/>
          <p:nvPr/>
        </p:nvSpPr>
        <p:spPr bwMode="auto">
          <a:xfrm rot="1551252">
            <a:off x="2196926" y="4850928"/>
            <a:ext cx="156665" cy="395970"/>
          </a:xfrm>
          <a:prstGeom prst="leftBrace">
            <a:avLst>
              <a:gd name="adj1" fmla="val 14087"/>
              <a:gd name="adj2" fmla="val 4736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66ADAB-FB6A-4078-B2AB-B54EC5C67B86}"/>
              </a:ext>
            </a:extLst>
          </p:cNvPr>
          <p:cNvSpPr txBox="1"/>
          <p:nvPr/>
        </p:nvSpPr>
        <p:spPr>
          <a:xfrm rot="17912759">
            <a:off x="2164839" y="2875610"/>
            <a:ext cx="8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35cm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6AA3D4-6163-42F6-91D0-AEA43E4D92DB}"/>
              </a:ext>
            </a:extLst>
          </p:cNvPr>
          <p:cNvSpPr txBox="1"/>
          <p:nvPr/>
        </p:nvSpPr>
        <p:spPr>
          <a:xfrm rot="17912759">
            <a:off x="1741312" y="4668801"/>
            <a:ext cx="8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5cm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FFBF5A1D-9DC6-4AF5-9CD2-75AB910615B3}"/>
              </a:ext>
            </a:extLst>
          </p:cNvPr>
          <p:cNvSpPr/>
          <p:nvPr/>
        </p:nvSpPr>
        <p:spPr bwMode="auto">
          <a:xfrm rot="9679781">
            <a:off x="4376372" y="1888252"/>
            <a:ext cx="407893" cy="4190675"/>
          </a:xfrm>
          <a:prstGeom prst="leftBrace">
            <a:avLst>
              <a:gd name="adj1" fmla="val 152998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6F0EBB-DF76-414D-9D3B-F879A1BACA98}"/>
              </a:ext>
            </a:extLst>
          </p:cNvPr>
          <p:cNvSpPr txBox="1"/>
          <p:nvPr/>
        </p:nvSpPr>
        <p:spPr>
          <a:xfrm rot="4222924">
            <a:off x="4559586" y="3727169"/>
            <a:ext cx="77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55cm</a:t>
            </a:r>
          </a:p>
        </p:txBody>
      </p:sp>
    </p:spTree>
    <p:extLst>
      <p:ext uri="{BB962C8B-B14F-4D97-AF65-F5344CB8AC3E}">
        <p14:creationId xmlns:p14="http://schemas.microsoft.com/office/powerpoint/2010/main" val="123493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Data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D397B-76BC-40A2-86CA-5943C2EF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23" y="1052772"/>
            <a:ext cx="6293753" cy="53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CDF7-FD96-461C-A0BB-799E7440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83" y="9906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30° of rotation in each direction</a:t>
            </a:r>
          </a:p>
          <a:p>
            <a:pPr lvl="1"/>
            <a:r>
              <a:rPr lang="en-US" dirty="0"/>
              <a:t>Side to side</a:t>
            </a:r>
          </a:p>
          <a:p>
            <a:pPr lvl="1"/>
            <a:r>
              <a:rPr lang="en-US" dirty="0"/>
              <a:t>Forward and backward</a:t>
            </a:r>
          </a:p>
          <a:p>
            <a:pPr lvl="1"/>
            <a:r>
              <a:rPr lang="en-US" dirty="0"/>
              <a:t>Left and right</a:t>
            </a:r>
          </a:p>
          <a:p>
            <a:r>
              <a:rPr lang="en-US" dirty="0"/>
              <a:t>Different hands used (different reflectivity etc.)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1CB8C-C2BF-4D85-A015-8EC6D6C1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83426"/>
            <a:ext cx="2047875" cy="2686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5F18F-609A-400C-BFFE-6CA4F7D3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3645326"/>
            <a:ext cx="1933575" cy="272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6209B-08C4-484A-8B4F-6D33A38C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4" y="3607226"/>
            <a:ext cx="1876425" cy="2800350"/>
          </a:xfrm>
          <a:prstGeom prst="rect">
            <a:avLst/>
          </a:prstGeom>
        </p:spPr>
      </p:pic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B1B20DA-0A49-4452-9F0B-F96A971DE154}"/>
              </a:ext>
            </a:extLst>
          </p:cNvPr>
          <p:cNvSpPr/>
          <p:nvPr/>
        </p:nvSpPr>
        <p:spPr bwMode="auto">
          <a:xfrm rot="10800000">
            <a:off x="2286000" y="3113679"/>
            <a:ext cx="1428573" cy="599564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9974F-D54E-44CF-B16E-CC291C85C66A}"/>
              </a:ext>
            </a:extLst>
          </p:cNvPr>
          <p:cNvSpPr txBox="1"/>
          <p:nvPr/>
        </p:nvSpPr>
        <p:spPr>
          <a:xfrm>
            <a:off x="2788425" y="3202725"/>
            <a:ext cx="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30°</a:t>
            </a: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D8C1A945-EA29-4C49-9BB6-10A23251DF20}"/>
              </a:ext>
            </a:extLst>
          </p:cNvPr>
          <p:cNvSpPr/>
          <p:nvPr/>
        </p:nvSpPr>
        <p:spPr bwMode="auto">
          <a:xfrm rot="16200000">
            <a:off x="5598574" y="2680813"/>
            <a:ext cx="599564" cy="1428571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F2C3B-39F1-4464-AD1B-08268456E372}"/>
              </a:ext>
            </a:extLst>
          </p:cNvPr>
          <p:cNvSpPr txBox="1"/>
          <p:nvPr/>
        </p:nvSpPr>
        <p:spPr>
          <a:xfrm>
            <a:off x="5635037" y="3249953"/>
            <a:ext cx="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20815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A-C0EE-4DD6-A5D1-F87E15CF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Degrees of Freedom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for Gesture Recognition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0AD899-2AA7-4844-8971-4ECFDDC9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48" y="4764026"/>
            <a:ext cx="1195393" cy="16259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D737D5-B5B7-440E-999B-ACC650833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21" y="2846552"/>
            <a:ext cx="1195393" cy="17279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A4C8A0-31D5-4E8E-B766-E26441AA8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289" y="1026457"/>
            <a:ext cx="1195393" cy="15720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77616-7131-4FAE-B1E8-4303FF292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273" y="4666190"/>
            <a:ext cx="1195393" cy="17729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4E8349-2C61-42FD-A038-86E3C2DFA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273" y="2854961"/>
            <a:ext cx="1195393" cy="16129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1C011E-D998-45A2-A1A3-1C44C328F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8382" y="990600"/>
            <a:ext cx="1195393" cy="15137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FA84D1-ED87-4C1A-A185-98AD433A3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764026"/>
            <a:ext cx="1195393" cy="17659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E7B7DB-D403-4426-97A1-9555A4BE0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6999" y="2796266"/>
            <a:ext cx="1195393" cy="18234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83BA265-47A5-4D07-86DF-EF5ABAE58E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6999" y="990600"/>
            <a:ext cx="1195393" cy="1687248"/>
          </a:xfrm>
          <a:prstGeom prst="rect">
            <a:avLst/>
          </a:prstGeom>
        </p:spPr>
      </p:pic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144BFD04-A1F6-41D0-848B-5497A97F36FD}"/>
              </a:ext>
            </a:extLst>
          </p:cNvPr>
          <p:cNvSpPr/>
          <p:nvPr/>
        </p:nvSpPr>
        <p:spPr bwMode="auto">
          <a:xfrm>
            <a:off x="7872408" y="3962400"/>
            <a:ext cx="762000" cy="2124170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9BF5823D-66B0-4928-935A-27A8D184C0EA}"/>
              </a:ext>
            </a:extLst>
          </p:cNvPr>
          <p:cNvSpPr/>
          <p:nvPr/>
        </p:nvSpPr>
        <p:spPr bwMode="auto">
          <a:xfrm rot="5400000">
            <a:off x="3121818" y="5515880"/>
            <a:ext cx="599564" cy="1428571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1A0BAC40-ECE1-4177-A87F-E586ED18F64E}"/>
              </a:ext>
            </a:extLst>
          </p:cNvPr>
          <p:cNvSpPr/>
          <p:nvPr/>
        </p:nvSpPr>
        <p:spPr bwMode="auto">
          <a:xfrm rot="16200000">
            <a:off x="7195368" y="1985915"/>
            <a:ext cx="2124169" cy="762001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A0314A2F-2AC7-428D-9F95-EDB881000D44}"/>
              </a:ext>
            </a:extLst>
          </p:cNvPr>
          <p:cNvSpPr/>
          <p:nvPr/>
        </p:nvSpPr>
        <p:spPr bwMode="auto">
          <a:xfrm rot="10800000">
            <a:off x="2727192" y="999728"/>
            <a:ext cx="1428573" cy="599564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18BC05-73A0-49C8-ACAA-3D5F0778D548}"/>
              </a:ext>
            </a:extLst>
          </p:cNvPr>
          <p:cNvSpPr txBox="1"/>
          <p:nvPr/>
        </p:nvSpPr>
        <p:spPr>
          <a:xfrm>
            <a:off x="3229617" y="1088774"/>
            <a:ext cx="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058574-FCE0-4701-8D86-950ED30DA735}"/>
              </a:ext>
            </a:extLst>
          </p:cNvPr>
          <p:cNvSpPr txBox="1"/>
          <p:nvPr/>
        </p:nvSpPr>
        <p:spPr>
          <a:xfrm>
            <a:off x="3236951" y="6066657"/>
            <a:ext cx="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54D08C-7CBB-458F-B6D1-1874ABF6A680}"/>
              </a:ext>
            </a:extLst>
          </p:cNvPr>
          <p:cNvSpPr txBox="1"/>
          <p:nvPr/>
        </p:nvSpPr>
        <p:spPr>
          <a:xfrm>
            <a:off x="8125278" y="2246351"/>
            <a:ext cx="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43A5B4-B258-4519-935E-66E0A54F57DB}"/>
              </a:ext>
            </a:extLst>
          </p:cNvPr>
          <p:cNvSpPr txBox="1"/>
          <p:nvPr/>
        </p:nvSpPr>
        <p:spPr>
          <a:xfrm>
            <a:off x="8117035" y="4764026"/>
            <a:ext cx="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2872879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8"/>
  <p:tag name="DEFAULTWIDTH" val="664"/>
  <p:tag name="DEFAULTHEIGHT" val="39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9209</TotalTime>
  <Words>909</Words>
  <Application>Microsoft Office PowerPoint</Application>
  <PresentationFormat>On-screen Show (4:3)</PresentationFormat>
  <Paragraphs>219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Cambria Math</vt:lpstr>
      <vt:lpstr>HY헤드라인M</vt:lpstr>
      <vt:lpstr>Times New Roman</vt:lpstr>
      <vt:lpstr>Default Design</vt:lpstr>
      <vt:lpstr>PowerPoint Presentation</vt:lpstr>
      <vt:lpstr>PowerPoint Presentation</vt:lpstr>
      <vt:lpstr>Static Hand Gestures</vt:lpstr>
      <vt:lpstr>NEW Static Experiment Parameters</vt:lpstr>
      <vt:lpstr>New Setup</vt:lpstr>
      <vt:lpstr>New Setup</vt:lpstr>
      <vt:lpstr>Data Collection</vt:lpstr>
      <vt:lpstr>Degrees of Freedom</vt:lpstr>
      <vt:lpstr>Degrees of Freedom</vt:lpstr>
      <vt:lpstr>New Raw Range Data</vt:lpstr>
      <vt:lpstr>New Raw Range Data</vt:lpstr>
      <vt:lpstr>Calibration</vt:lpstr>
      <vt:lpstr>Preprocessing Techniques</vt:lpstr>
      <vt:lpstr>Range FFT Format</vt:lpstr>
      <vt:lpstr>PowerPoint Presentation</vt:lpstr>
      <vt:lpstr>Reformatting Range FFT</vt:lpstr>
      <vt:lpstr>2D Range-Angle FFT</vt:lpstr>
      <vt:lpstr>Network Complex Layering</vt:lpstr>
      <vt:lpstr>Range-Angle FFT Peak Alignment</vt:lpstr>
      <vt:lpstr>2D Autocorrelation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TIFTRCSept18UpdateTorlakMakris</dc:title>
  <dc:creator>Murat Torlak</dc:creator>
  <cp:lastModifiedBy>Josiah Smith</cp:lastModifiedBy>
  <cp:revision>1562</cp:revision>
  <cp:lastPrinted>1601-01-01T00:00:00Z</cp:lastPrinted>
  <dcterms:created xsi:type="dcterms:W3CDTF">1601-01-01T00:00:00Z</dcterms:created>
  <dcterms:modified xsi:type="dcterms:W3CDTF">2019-04-26T00:58:26Z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