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5" r:id="rId2"/>
    <p:sldId id="713" r:id="rId3"/>
    <p:sldId id="715" r:id="rId4"/>
    <p:sldId id="724" r:id="rId5"/>
    <p:sldId id="714" r:id="rId6"/>
    <p:sldId id="716" r:id="rId7"/>
    <p:sldId id="717" r:id="rId8"/>
    <p:sldId id="758" r:id="rId9"/>
    <p:sldId id="733" r:id="rId10"/>
    <p:sldId id="759" r:id="rId11"/>
    <p:sldId id="732" r:id="rId12"/>
    <p:sldId id="761" r:id="rId13"/>
    <p:sldId id="755" r:id="rId14"/>
    <p:sldId id="765" r:id="rId15"/>
    <p:sldId id="762" r:id="rId16"/>
    <p:sldId id="756" r:id="rId17"/>
    <p:sldId id="766" r:id="rId18"/>
    <p:sldId id="767" r:id="rId19"/>
    <p:sldId id="757" r:id="rId20"/>
    <p:sldId id="768" r:id="rId21"/>
    <p:sldId id="747" r:id="rId22"/>
    <p:sldId id="75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6EF3-20EC-4B40-8C52-B02E51BB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E6A56-A711-4EFB-9008-12A190DBD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AB2F339C-B825-4BAD-9778-57DBEBE4F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016" y="5741775"/>
            <a:ext cx="115889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C6E8E-1935-4F55-80D3-8677033F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1" name="Picture 2" descr="Image result for txace logo">
            <a:extLst>
              <a:ext uri="{FF2B5EF4-FFF2-40B4-BE49-F238E27FC236}">
                <a16:creationId xmlns:a16="http://schemas.microsoft.com/office/drawing/2014/main" id="{F670D7AB-27B3-48B7-851E-EB59DFF15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CDB75AD7-846F-46EC-85E8-01AA68903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xas Instruments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01" y="114483"/>
            <a:ext cx="152399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5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521C-DC99-46E3-94A6-CF7CD053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746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3B0BF-0281-4161-86DB-2D0C88E43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50025"/>
            <a:ext cx="10515600" cy="4726938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D8349-6711-4678-8928-EA1495F4AFE8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935D1-CEA8-4C45-8298-4380C8A6B442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DF4E8339-3F09-4FA0-8198-AE6C70D6F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373" y="1219200"/>
            <a:ext cx="115889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AD548-CDAB-42FB-A022-8BED401A31E7}"/>
              </a:ext>
            </a:extLst>
          </p:cNvPr>
          <p:cNvSpPr/>
          <p:nvPr/>
        </p:nvSpPr>
        <p:spPr>
          <a:xfrm>
            <a:off x="10528020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2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E8942FB2-C42B-433A-814C-78919B3EB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36F1D2-A57C-4AA4-BFD9-8FB9855E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4" name="Picture 2" descr="Image result for txace logo">
            <a:extLst>
              <a:ext uri="{FF2B5EF4-FFF2-40B4-BE49-F238E27FC236}">
                <a16:creationId xmlns:a16="http://schemas.microsoft.com/office/drawing/2014/main" id="{4094FB86-CBD3-4857-B21C-94D12773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55B5118-639C-42E0-9C23-4DCB5EFD350C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19408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AA156-600E-47CB-836B-9B6B1E1A2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1FC7E-89B7-4135-AB88-ECE04D4D1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63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B9216F02-A344-4E41-ABFD-362E34D86E4D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96122-A4B1-405D-9517-6430D102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BB46-450F-4966-A32E-3E725145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7"/>
            <a:ext cx="10515600" cy="473410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70BAF-60FE-4388-A0E9-A6B275AE6919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8396DAE8-625F-482E-9121-4AA3A0AFE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722" y="1219200"/>
            <a:ext cx="115889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D62E13-8474-45A5-8EA8-564E4FF82775}"/>
              </a:ext>
            </a:extLst>
          </p:cNvPr>
          <p:cNvSpPr/>
          <p:nvPr/>
        </p:nvSpPr>
        <p:spPr>
          <a:xfrm>
            <a:off x="10528019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C4C260-DBB5-4408-A5D2-713CD463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20" name="Picture 2" descr="Image result for txace logo">
            <a:extLst>
              <a:ext uri="{FF2B5EF4-FFF2-40B4-BE49-F238E27FC236}">
                <a16:creationId xmlns:a16="http://schemas.microsoft.com/office/drawing/2014/main" id="{AC1E6C25-E820-4C52-8A9B-62B39DAA8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70879C8-FD1A-48AA-9613-1B98F4BBC337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  <p:pic>
        <p:nvPicPr>
          <p:cNvPr id="21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764F227E-885D-48DE-BAF5-46787A631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1D04-A2AB-424F-B7ED-9C245BEC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0C6F-1901-4367-8744-4FCF50704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7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786-BC4B-4BE9-A749-2CFC6EF3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746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BA94-F55A-48E1-9E53-92D36B9D8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259"/>
            <a:ext cx="5181600" cy="471670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5D3B5-9A2E-491C-98BA-03DA3815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0025"/>
            <a:ext cx="5181600" cy="47269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F909E-2673-4BFC-976A-78A5AB015726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CEA8D-FD52-444B-9803-8FFB0EA35C65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AC9A116E-3C37-4D08-821F-921D6C90E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748" y="1219200"/>
            <a:ext cx="115889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74D91-B98C-4B05-85A3-F2EA3913432A}"/>
              </a:ext>
            </a:extLst>
          </p:cNvPr>
          <p:cNvSpPr/>
          <p:nvPr/>
        </p:nvSpPr>
        <p:spPr>
          <a:xfrm>
            <a:off x="10528020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75CEA8-E8F1-4D9D-A23D-71CDEAE2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5" name="Picture 2" descr="Image result for txace logo">
            <a:extLst>
              <a:ext uri="{FF2B5EF4-FFF2-40B4-BE49-F238E27FC236}">
                <a16:creationId xmlns:a16="http://schemas.microsoft.com/office/drawing/2014/main" id="{C617A837-1BDC-42B2-B477-FD75423B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909B1B4-9FBB-40D9-8FD8-103FC9AEB11B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  <p:pic>
        <p:nvPicPr>
          <p:cNvPr id="17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C3429786-728A-44A8-8C50-79C5316C0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C37E-0304-41EA-8271-C25BD5EE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83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3EDA-E21E-4418-82BD-ED66C5D8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447559"/>
            <a:ext cx="5157787" cy="10575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4C930-09FB-488D-A3A2-112E15B8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6EF8-14CB-4361-99A7-D90268F3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447559"/>
            <a:ext cx="5183188" cy="10575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DA151-6D0E-4281-83AC-405FC26D4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20D8A0-9CD6-45CF-B0E2-1FBE9F39EA69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34156-A1A3-428F-A636-021FF48A1725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34F1AFBB-035E-4AD9-8F30-513C01E34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748" y="1219200"/>
            <a:ext cx="115889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DD8CCF-F74D-46D4-AB5D-27A9BF78E68F}"/>
              </a:ext>
            </a:extLst>
          </p:cNvPr>
          <p:cNvSpPr/>
          <p:nvPr/>
        </p:nvSpPr>
        <p:spPr>
          <a:xfrm>
            <a:off x="10528020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0F7B73-4F2A-4096-96F1-9B8A35C4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7" name="Picture 2" descr="Image result for txace logo">
            <a:extLst>
              <a:ext uri="{FF2B5EF4-FFF2-40B4-BE49-F238E27FC236}">
                <a16:creationId xmlns:a16="http://schemas.microsoft.com/office/drawing/2014/main" id="{8E7CCF3D-39B7-4217-9834-1AD3A710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9E46FB2-ECD0-4E5F-BEBC-9CA109460D25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  <p:pic>
        <p:nvPicPr>
          <p:cNvPr id="19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FC17B6FF-6501-463A-8C4C-2738D1F4C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8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3C3A-22D8-4B80-8C29-0D468E08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746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409E69-3B55-4B66-88E3-3F4C737A1C9C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099AC-FA1F-4674-A973-EE763792A9A3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4B82D4D4-2EBE-4B2A-84E9-A5480884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722" y="1219200"/>
            <a:ext cx="115889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5DD3C3-C413-4E30-B6B3-B363516D688B}"/>
              </a:ext>
            </a:extLst>
          </p:cNvPr>
          <p:cNvSpPr/>
          <p:nvPr/>
        </p:nvSpPr>
        <p:spPr>
          <a:xfrm>
            <a:off x="10528020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2A7EDE-7B89-4313-97C4-A8331405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3" name="Picture 2" descr="Image result for txace logo">
            <a:extLst>
              <a:ext uri="{FF2B5EF4-FFF2-40B4-BE49-F238E27FC236}">
                <a16:creationId xmlns:a16="http://schemas.microsoft.com/office/drawing/2014/main" id="{3202B9CA-2CF6-4414-BCBF-D16D7EF6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71882F-A3E3-4AFD-8538-3F8D3F5B972F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  <p:pic>
        <p:nvPicPr>
          <p:cNvPr id="15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6537299E-5A2C-4164-82E8-E05A25DAC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A49F505-5B33-4080-9F12-0BD8E3E64065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3B68F-CDA3-467A-89A4-C8E1EAB35672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785B1DB1-AF2D-4AEA-9E28-668C97F12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568" y="1219200"/>
            <a:ext cx="115889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28C11-FEEE-4FB5-8319-F3D0EEE7D39F}"/>
              </a:ext>
            </a:extLst>
          </p:cNvPr>
          <p:cNvSpPr/>
          <p:nvPr/>
        </p:nvSpPr>
        <p:spPr>
          <a:xfrm>
            <a:off x="10528020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2124A-0A79-4B21-B116-E2C901E9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2" name="Picture 2" descr="Image result for txace logo">
            <a:extLst>
              <a:ext uri="{FF2B5EF4-FFF2-40B4-BE49-F238E27FC236}">
                <a16:creationId xmlns:a16="http://schemas.microsoft.com/office/drawing/2014/main" id="{46223BCD-1053-4E04-B4AB-EBEFDD870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614419-455F-469F-B83D-13A9E450991C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  <p:pic>
        <p:nvPicPr>
          <p:cNvPr id="14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BFACAB19-EC38-4ED2-ACF0-F61CC5A7E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9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30A6-9E7D-49DC-8082-63ADC820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3747-2CFC-4CA5-BFC8-24F4E15C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BC7A2-0D79-4751-85EB-6EB93EB75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7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2B07-5549-4AC5-9E77-88F25FF1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EAEDB-FF9D-4A39-A513-B40AFF08B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91740-C92F-410A-BCD5-CBEB6E14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A86D4-1905-4B50-BAC5-6C72C908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3DD9F-F11F-4EE5-8AF6-C21E4EE0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5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2e.ti.com/blogs_/b/behind_the_wheel/archive/2019/01/09/how-mmwave-sensors-enable-autonomous-park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logo_ecs_orange_hi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22480"/>
            <a:ext cx="1066800" cy="39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2" y="1600201"/>
            <a:ext cx="8458200" cy="150018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TI FTRC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Advanced Algorithms for THz Sensing and Recognition</a:t>
            </a:r>
          </a:p>
        </p:txBody>
      </p:sp>
      <p:pic>
        <p:nvPicPr>
          <p:cNvPr id="3074" name="Picture 2" descr="Texas Instru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1801" y="76200"/>
            <a:ext cx="152399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5895" y="6267231"/>
            <a:ext cx="957262" cy="43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802860" y="3100388"/>
            <a:ext cx="8458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400" b="1" dirty="0"/>
              <a:t>Dr. Murat Torlak</a:t>
            </a:r>
          </a:p>
          <a:p>
            <a:pPr algn="ctr"/>
            <a:r>
              <a:rPr lang="en-US" sz="2400" b="1" dirty="0"/>
              <a:t>Dr. </a:t>
            </a:r>
            <a:r>
              <a:rPr lang="en-US" sz="2400" b="1" dirty="0" err="1"/>
              <a:t>Yiorgos</a:t>
            </a:r>
            <a:r>
              <a:rPr lang="en-US" sz="2400" b="1" dirty="0"/>
              <a:t> Makris</a:t>
            </a:r>
          </a:p>
          <a:p>
            <a:pPr algn="ctr"/>
            <a:r>
              <a:rPr lang="en-US" sz="2400" b="1" dirty="0"/>
              <a:t>Josiah Smith</a:t>
            </a:r>
          </a:p>
          <a:p>
            <a:pPr algn="ctr"/>
            <a:r>
              <a:rPr lang="en-US" sz="1800" b="1" dirty="0"/>
              <a:t>University of Texas at Dallas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419600" y="6269983"/>
            <a:ext cx="3505200" cy="29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400" b="1" kern="0" dirty="0"/>
              <a:t>March 10</a:t>
            </a:r>
            <a:r>
              <a:rPr lang="en-US" sz="1400" b="1" kern="0" baseline="30000" dirty="0"/>
              <a:t>th</a:t>
            </a:r>
            <a:r>
              <a:rPr lang="en-US" sz="1400" b="1" kern="0" dirty="0"/>
              <a:t>, 2020 Review</a:t>
            </a:r>
          </a:p>
        </p:txBody>
      </p:sp>
    </p:spTree>
    <p:extLst>
      <p:ext uri="{BB962C8B-B14F-4D97-AF65-F5344CB8AC3E}">
        <p14:creationId xmlns:p14="http://schemas.microsoft.com/office/powerpoint/2010/main" val="26383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F3EB-FC81-4372-8154-287F7AB2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74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Scenario: Hidden Item Detection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46718EA-1193-4152-8C18-78E4D0804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259"/>
            <a:ext cx="5181600" cy="47167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Box moves along conveyor belt at constant speed</a:t>
            </a:r>
          </a:p>
          <a:p>
            <a:r>
              <a:rPr lang="en-US" dirty="0"/>
              <a:t>Radar gets multiple perspectives of the box as it moves</a:t>
            </a:r>
          </a:p>
          <a:p>
            <a:pPr marL="0" indent="0">
              <a:buNone/>
            </a:pPr>
            <a:r>
              <a:rPr lang="en-US" dirty="0"/>
              <a:t>(25, 8, 200)</a:t>
            </a:r>
          </a:p>
          <a:p>
            <a:pPr marL="0" indent="0">
              <a:buNone/>
            </a:pPr>
            <a:r>
              <a:rPr lang="en-US" dirty="0"/>
              <a:t>Simple Case:</a:t>
            </a:r>
          </a:p>
          <a:p>
            <a:r>
              <a:rPr lang="en-US" dirty="0"/>
              <a:t>Is there an item in the box?</a:t>
            </a:r>
          </a:p>
          <a:p>
            <a:r>
              <a:rPr lang="en-US" dirty="0"/>
              <a:t>Is the box empty?</a:t>
            </a:r>
          </a:p>
          <a:p>
            <a:endParaRPr lang="en-US" dirty="0"/>
          </a:p>
        </p:txBody>
      </p:sp>
      <p:pic>
        <p:nvPicPr>
          <p:cNvPr id="1030" name="Picture 6" descr="Image result for conveyor belt icon">
            <a:extLst>
              <a:ext uri="{FF2B5EF4-FFF2-40B4-BE49-F238E27FC236}">
                <a16:creationId xmlns:a16="http://schemas.microsoft.com/office/drawing/2014/main" id="{E3CC2E34-BE49-4164-85D1-BBFC2341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8" t="31689" r="22092" b="39367"/>
          <a:stretch/>
        </p:blipFill>
        <p:spPr bwMode="auto">
          <a:xfrm>
            <a:off x="6573728" y="2905730"/>
            <a:ext cx="4211263" cy="235393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D89D87F-8150-49C3-8208-40FF773A946A}"/>
              </a:ext>
            </a:extLst>
          </p:cNvPr>
          <p:cNvSpPr/>
          <p:nvPr/>
        </p:nvSpPr>
        <p:spPr bwMode="auto">
          <a:xfrm rot="5400000">
            <a:off x="9094532" y="3294728"/>
            <a:ext cx="155127" cy="53127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CB4E8E-8B6D-4CCD-AEC8-518B9287FF0E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V="1">
            <a:off x="9198659" y="3321291"/>
            <a:ext cx="115867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542981-BB2E-4558-B163-B9FF32EC84BB}"/>
              </a:ext>
            </a:extLst>
          </p:cNvPr>
          <p:cNvSpPr/>
          <p:nvPr/>
        </p:nvSpPr>
        <p:spPr bwMode="auto">
          <a:xfrm rot="5400000">
            <a:off x="9094532" y="3486151"/>
            <a:ext cx="155127" cy="53127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25318-1EF3-49DE-8412-93A9E27029BE}"/>
              </a:ext>
            </a:extLst>
          </p:cNvPr>
          <p:cNvCxnSpPr>
            <a:cxnSpLocks/>
            <a:stCxn id="21" idx="0"/>
          </p:cNvCxnSpPr>
          <p:nvPr/>
        </p:nvCxnSpPr>
        <p:spPr bwMode="auto">
          <a:xfrm>
            <a:off x="9198659" y="3512715"/>
            <a:ext cx="11586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89BFDB-ABEA-415C-A599-1CFF71A1A17A}"/>
              </a:ext>
            </a:extLst>
          </p:cNvPr>
          <p:cNvSpPr/>
          <p:nvPr/>
        </p:nvSpPr>
        <p:spPr bwMode="auto">
          <a:xfrm rot="5400000">
            <a:off x="9094532" y="3679370"/>
            <a:ext cx="155127" cy="53127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3A49C6-24D9-4B02-A114-3C232BDEEDA7}"/>
              </a:ext>
            </a:extLst>
          </p:cNvPr>
          <p:cNvCxnSpPr>
            <a:cxnSpLocks/>
            <a:stCxn id="23" idx="0"/>
          </p:cNvCxnSpPr>
          <p:nvPr/>
        </p:nvCxnSpPr>
        <p:spPr bwMode="auto">
          <a:xfrm>
            <a:off x="9198659" y="3705934"/>
            <a:ext cx="12146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42B3220-47B1-4C38-8973-DD347A56C346}"/>
              </a:ext>
            </a:extLst>
          </p:cNvPr>
          <p:cNvSpPr/>
          <p:nvPr/>
        </p:nvSpPr>
        <p:spPr bwMode="auto">
          <a:xfrm rot="5400000">
            <a:off x="9094532" y="3870660"/>
            <a:ext cx="155127" cy="53127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56DA77-A312-4267-B54B-792D0DBC3E78}"/>
              </a:ext>
            </a:extLst>
          </p:cNvPr>
          <p:cNvCxnSpPr>
            <a:cxnSpLocks/>
            <a:stCxn id="25" idx="0"/>
          </p:cNvCxnSpPr>
          <p:nvPr/>
        </p:nvCxnSpPr>
        <p:spPr bwMode="auto">
          <a:xfrm>
            <a:off x="9198659" y="3897224"/>
            <a:ext cx="10732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E48E468-474E-479F-A1B3-41BEAEF9ECFB}"/>
              </a:ext>
            </a:extLst>
          </p:cNvPr>
          <p:cNvSpPr/>
          <p:nvPr/>
        </p:nvSpPr>
        <p:spPr bwMode="auto">
          <a:xfrm rot="5400000">
            <a:off x="9094532" y="2931820"/>
            <a:ext cx="155127" cy="53127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A9DE56-5A1E-4D5B-B187-593CB96C2B91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>
            <a:off x="9198659" y="2958384"/>
            <a:ext cx="11586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7EB6A16-B4CE-4EB0-9D61-B2B3630690CE}"/>
              </a:ext>
            </a:extLst>
          </p:cNvPr>
          <p:cNvSpPr/>
          <p:nvPr/>
        </p:nvSpPr>
        <p:spPr bwMode="auto">
          <a:xfrm rot="5400000">
            <a:off x="9097878" y="2724039"/>
            <a:ext cx="155127" cy="53127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B535ED-B109-4AAB-82F2-DCA140EE444A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>
            <a:off x="9202005" y="2750603"/>
            <a:ext cx="1263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E3B240-3A8A-4731-9BD4-F80A58529AE3}"/>
              </a:ext>
            </a:extLst>
          </p:cNvPr>
          <p:cNvCxnSpPr/>
          <p:nvPr/>
        </p:nvCxnSpPr>
        <p:spPr>
          <a:xfrm flipV="1">
            <a:off x="9454243" y="2492529"/>
            <a:ext cx="0" cy="159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9F78733-0BA0-428E-9520-608247952862}"/>
              </a:ext>
            </a:extLst>
          </p:cNvPr>
          <p:cNvSpPr txBox="1"/>
          <p:nvPr/>
        </p:nvSpPr>
        <p:spPr>
          <a:xfrm>
            <a:off x="8535306" y="2251965"/>
            <a:ext cx="262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Vertically Aligned Array (8 </a:t>
            </a:r>
            <a:r>
              <a:rPr lang="en-US" sz="1200" dirty="0" err="1"/>
              <a:t>ch</a:t>
            </a:r>
            <a:r>
              <a:rPr lang="en-US" sz="1200" dirty="0"/>
              <a:t>)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3349AB8-A972-4ECD-A013-C5A9665171C5}"/>
              </a:ext>
            </a:extLst>
          </p:cNvPr>
          <p:cNvSpPr/>
          <p:nvPr/>
        </p:nvSpPr>
        <p:spPr>
          <a:xfrm>
            <a:off x="7867912" y="2843325"/>
            <a:ext cx="995526" cy="1551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05ED64-CC0C-48A8-A768-66DE4E6E997D}"/>
              </a:ext>
            </a:extLst>
          </p:cNvPr>
          <p:cNvSpPr txBox="1"/>
          <p:nvPr/>
        </p:nvSpPr>
        <p:spPr>
          <a:xfrm>
            <a:off x="8126439" y="3476419"/>
            <a:ext cx="1032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848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673E37-BF83-4801-862D-1CD4ED3B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704"/>
            <a:ext cx="6477000" cy="5431896"/>
          </a:xfrm>
        </p:spPr>
        <p:txBody>
          <a:bodyPr>
            <a:normAutofit/>
          </a:bodyPr>
          <a:lstStyle/>
          <a:p>
            <a:r>
              <a:rPr lang="en-US" sz="2800" dirty="0"/>
              <a:t>2D linear mechanical scanner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mmWave Radar for Gesture Recognition</a:t>
            </a:r>
          </a:p>
        </p:txBody>
      </p:sp>
      <p:pic>
        <p:nvPicPr>
          <p:cNvPr id="1026" name="Picture 2" descr="https://lh3.googleusercontent.com/b79ne7QdGP5jwM5r-myOXXfiQpSJe3A_V3uugJAgqE0ZLHODkOoXGntnael03e_DcoDJR1IDbtlTY7tOhLY8eP_GdPEEr24uQz7biGryiaaNEll7Qmz5plZ8APlPeULugxNs30m_ZrMYQl9LttrPyxeuU9yEBcq528jLGa9TLaj3rmhswQr-88C7roYiGMr98b-iRdhMzN_bbHvIqfLro9bVHfe-nHOmxBKmzjv3oNzXabl7PO4AUEodjIu_TCUdHWvGhwPiR92mBF-sD3plb-DHim7cE4YaVTXXiod55GRj1gzwuoPQaq7zj6oJg0InwG-3CQYAlClFJAR261BRKXt__5kL3HQG5ZpA35EUlFfcGt3AUxqFwHduQoNrbtPBMsv3I-nVgy2WHHh9zWjFkIB4R1aZNl4-zbdYMISIt0YpgvZ2b2TAIYAD6p-Hi58OZcQ_weUZp4yJsog2Ghh4T-iclto2x5-5H7TWChq-mA1vt5AYtV2QQ-veGfLwmmpk4FnpW14vvChMhwX0gW8zseIxpXTD26HiKZ4udwlTqvUCQ2ye76xYdmzEnewmI3SJVzH9SV4db7bHcqpCg_SzF_ErFZcimHhAeKtUlNJGnrfCQAvxcHIzJR2Y7wUsPO37eqkNl7f_GEhmQENBwcUI3o0Jdazj-vJtoLgpTIB50dgLa8INF6IgETfT=w711-h947-no">
            <a:extLst>
              <a:ext uri="{FF2B5EF4-FFF2-40B4-BE49-F238E27FC236}">
                <a16:creationId xmlns:a16="http://schemas.microsoft.com/office/drawing/2014/main" id="{F568E97D-8F2A-432A-B3AD-1313BFB8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718333"/>
            <a:ext cx="3124200" cy="416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6B7240-A2E6-4886-9285-0B2FA5A5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79564"/>
            <a:ext cx="4119205" cy="384122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079C122-520D-4F3D-8036-795C403E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Imaging Scanner</a:t>
            </a:r>
          </a:p>
        </p:txBody>
      </p:sp>
    </p:spTree>
    <p:extLst>
      <p:ext uri="{BB962C8B-B14F-4D97-AF65-F5344CB8AC3E}">
        <p14:creationId xmlns:p14="http://schemas.microsoft.com/office/powerpoint/2010/main" val="67301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C24F-DC53-4298-8191-479DF023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F3A7-C475-4FCE-8B1B-19F73BD2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6"/>
            <a:ext cx="10515600" cy="522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simulate the conveyor belt:</a:t>
            </a:r>
          </a:p>
          <a:p>
            <a:r>
              <a:rPr lang="en-US" dirty="0"/>
              <a:t>Box held stationary</a:t>
            </a:r>
          </a:p>
          <a:p>
            <a:r>
              <a:rPr lang="en-US" dirty="0"/>
              <a:t>Scan the radar 200mm at 100mm/s capturing every 1mm</a:t>
            </a:r>
          </a:p>
          <a:p>
            <a:r>
              <a:rPr lang="en-US" dirty="0"/>
              <a:t>Feed range FFT into CNN for two class detection</a:t>
            </a:r>
          </a:p>
          <a:p>
            <a:r>
              <a:rPr lang="en-US" dirty="0"/>
              <a:t>1000 samples/class</a:t>
            </a:r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1mm sampling: 100%</a:t>
            </a:r>
          </a:p>
          <a:p>
            <a:r>
              <a:rPr lang="en-US" dirty="0"/>
              <a:t>10mm subsampling: 100%</a:t>
            </a:r>
          </a:p>
          <a:p>
            <a:r>
              <a:rPr lang="en-US" dirty="0"/>
              <a:t>25mm subsampling 100%</a:t>
            </a:r>
          </a:p>
          <a:p>
            <a:pPr marL="0" indent="0">
              <a:buNone/>
            </a:pPr>
            <a:r>
              <a:rPr lang="en-US" dirty="0"/>
              <a:t>-&gt; Visually obvious in the range FFT </a:t>
            </a:r>
          </a:p>
        </p:txBody>
      </p:sp>
    </p:spTree>
    <p:extLst>
      <p:ext uri="{BB962C8B-B14F-4D97-AF65-F5344CB8AC3E}">
        <p14:creationId xmlns:p14="http://schemas.microsoft.com/office/powerpoint/2010/main" val="58409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D72E-E33B-460E-9833-52A869719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Hidden Item 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EDDA-5D11-4876-8134-3FCA466BC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9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F3EB-FC81-4372-8154-287F7AB2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74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Scenario: Hidden Item Counting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46718EA-1193-4152-8C18-78E4D0804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259"/>
            <a:ext cx="5181600" cy="47167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Box moves along conveyor belt at constant speed</a:t>
            </a:r>
          </a:p>
          <a:p>
            <a:r>
              <a:rPr lang="en-US" dirty="0"/>
              <a:t>Radar gets multiple perspectives of the box as it moves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Four Cases:</a:t>
            </a:r>
          </a:p>
          <a:p>
            <a:r>
              <a:rPr lang="en-US" dirty="0"/>
              <a:t>No Items</a:t>
            </a:r>
          </a:p>
          <a:p>
            <a:r>
              <a:rPr lang="en-US" dirty="0"/>
              <a:t>1 Metal Item</a:t>
            </a:r>
          </a:p>
          <a:p>
            <a:r>
              <a:rPr lang="en-US" dirty="0"/>
              <a:t>2 Metal Items (10cm apart)</a:t>
            </a:r>
          </a:p>
          <a:p>
            <a:r>
              <a:rPr lang="en-US" dirty="0"/>
              <a:t>3 Metal Items</a:t>
            </a:r>
          </a:p>
          <a:p>
            <a:endParaRPr lang="en-US" dirty="0"/>
          </a:p>
        </p:txBody>
      </p:sp>
      <p:pic>
        <p:nvPicPr>
          <p:cNvPr id="1026" name="Picture 2" descr="https://lh3.googleusercontent.com/_XEPBiQrSnLNhQsGlWFnT330LKqO-RDZujBuO1Wg4EjzyxjCK5ofhf0s8HwX8oOeS36svZfCIQe1n--LS9hpfTuhbvdvbzr2ezp87wdRKfkCI7Hy-1s8DHJMX3i6QvyIHkbI0KzGTa3dBy8Qh4tyfNui4uAWJHhb2sC8nrtbTyIzua3FH26Ybrpj3kUY91LeeGva3aZrTQ45SFO-pUH9MY6SGpaEONggvCE-uacSu6VvEiLjWSkI6gmYO9Z4AaYu5EnXHgulWKNkVTsBlCvqxUoZwFgC6RGCeH9AEs-0oqwFloBFgqx2Vgs7hK6Mz3iGytheU3khYKf89pRgByaSU6NNy0jDF9iy_PPZL78pSAVGDBXY4j2Uy9f0qraMh2ZBPVNXJO6SD6DpefJG6VdL4JOc8wzGPaUCVXq-5TTepp2n-rDaTiurw20MQwDyS4gTjd35LkrDN9kvkxWPuGAN_7AHOw03ajkplbEoaZtPhJ6J3_LSeWzexQ7KoXn4_NtZffTGxqdIy7-ZeA2ZUs7zkHRivqdQsZl2fLwutULWLtUaeyVPlcwCFCaFd0qF3aTzv1HoOGaTbzCV57-viVYHVJr2EsQ8DpmTtqhERk90QeucEbHdFhX0w2dfpcLUSvhZi2FVPLGvJlzDTmCxUfzNfFee4G51v7YY9MPYXbjdUVfODbISmVAIdQDJ=w703-h937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0" b="23129"/>
          <a:stretch/>
        </p:blipFill>
        <p:spPr bwMode="auto">
          <a:xfrm>
            <a:off x="7131457" y="1353126"/>
            <a:ext cx="2931604" cy="27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Pw6H3ccXlDxmF9_Eq9jC0dr9Z2GbNuF3XNTDaJgRaqeGFbtNLqyL5LL5-dYAXgoD25B8zldeLuH0BdwxzKJtrcDbQo1Zk_AcZl5H_7e6BqpmSBBjHUIyX9ZNJMmk49PK2cEsYuT8rvOxNFh2EKCRTteezazuSmmxWJVXWMxRV2aeNUeAu0Sw6G61ZvS-7cW45Max6G6w5HcBCNDgmWMI5_KRBXXqAG13Qa2bQwAD0v_SFUrQQZBVoYLhjL-PgK0zN78wxE1lIVd4Q0-fs-lSffvd1cYIn_Tc2SXVu7YrxIRrz8uAVFhB0DTJdygKVe9T5KxUAZwdDXvpWZmK2970lqsWsq5Z9U8ohiOTjkpKEITu1T8zWB7FenqzBb2z5E_DxbylQIH87Ui8XXa3QjE06bRJYCAXYGX67SrXQqDOS6tKPaid-Z4mNOq8JQmfV6lbw2T7QoNtA7sG-kxzIgaadjuOpgRcfpnQPsK7_zFH645yW_etLU91MJxeeRh19e4fSg-oX_i0BGEXQDQSnGcU8i_gKaFNebvYm2cHdZkrlAP5HbqjHWRsJeEo8jNuPKQDJmNxIBiZqzVieDTvIy-0owa5pLmwPTuHpZ_XQkvFN0VBiN_Ks-foYE_gnd1sCiPqNmpy4IR3v9tvGkT7CXZ1F_J7bRRZJhCIhpnqUHmDwKUBxpAq4DEZ_MYq=w1250-h937-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14224" y="4498477"/>
            <a:ext cx="1645924" cy="123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pT40k07JWUPdECLggZHs1IOMS6AcM79LnVOpJzMg5iq9fRNTAHhq52TkliOJn3YudDZqjd9mCAyQPxjG3q2AlYhpEoyNTvyxeomGv0WvBW5jxb3tRa_2RyexmYjY_Rm-rNqRmoKbPWNE4jCG3QzQ1HGGyfQJDMbLn8qRhgkpct0QAUiBc6XZeO3ZkXGuiblvsmDLKBDO3l3-cqUcnMeg7H77KH3LsboaoKWRM_oOB4ONS6RySwGANH6qjrNUq2Yx3DWep1KG7vMUloOVAWjDHvX4RRL_0mHIvcQO8_LY_Y8eRlVr-7ui9RHVV7fE3KTZ3d8TP61jcKkCfkiuOtGHF0uCg1A_ZpL0pXeuh9zyu3UvY20ZKOiphxQJhaKVtnfI-s-CWdGGfxl_CCflwVyBe7gvcrICYbxtMpMxcNz6w9TwWlIAWeFqGCr-btiqbyhde3xxnRd06ESwqos28NNOVQ8h0PyHs4-Ysi7a0fpYm9P7qT7PdBGEIg_tlddEO-6ZNurwQihBtBCSKUSM5sITVhLb9iu5cvqUB5NsjWYg5xuFVw5WTKNVEdxxf_GZzfEKeUoo_QT6fjAJMefyKD_Turs8TXKaJnz8FfqWqRGzKJpffkU9HNdzlB2SRugroeYM0CA_XVmodZPQhkP_XrLmXnehAGf_X5VMlmy3nzA6hjX90mVPkPwaFPE=w1250-h937-n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74297" y="4511569"/>
            <a:ext cx="1645924" cy="123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pIjq1EZN1bowsUHWDy1guaUd81KdAp-qb3gbiQTBdU7Kzx9itFsnjfECzd5D55EfDVJnIio0L0MD0oM5zE18Kr9-Hgh94nO977zO-bC5XjHo73Mrzaibx5E4BWl166tRShItTXX34zSkcIid3M3VX4796Z15hbQjWtGm9KMGenmtfbmwDRqfRuDSiMi94kArE2DfEI0BZZbVOZLUYA8Px27gJAzhIHt5e9SKzue96R9Zz0gaBwp9MPevFJoYg_D_vxXwVzlPDI0kOj7vydY3ppOd07_I21swb9fl4mlSmFzKt4O3MrAs1PMFS5AzWGhMX_csQ9jEJCTqdGpdZ6FNmztEe-Izkul7Q120z8IEJHwNt4TK9rW2WZ4LBnhBve2oOmmZatWcRVV2JugyopgQ1UPGdZhh6JHfpvrJotwJajGyAQYh-CNCdpEmF_NQfaiHRkXTKoPNTHL0Bm1-P6QXzbtJ7csKyFIOtlgTqikEC9BrNvkdjQmknXeAeTXsuF9jVw0rAHxfM5CU7TVTGnV3cKofGddg_AqZ9MTRlf9z1X5VaJ3GFaHRfp9KYqPNV-0YiWcnaSlGJg9w_DIRkEwfpzIaG_rrRoAuOJgbZNAqqc_TuNdpQZ7uXPfx7KY4C883DiIAhBzshx2C6-POl7aaXoCUNqXVLFKcSnOWfKwt-gereojHZCy8R5PH=w1250-h937-no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34370" y="4511568"/>
            <a:ext cx="1645923" cy="123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47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C24F-DC53-4298-8191-479DF023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F3A7-C475-4FCE-8B1B-19F73BD2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6"/>
            <a:ext cx="10515600" cy="522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simulate the conveyor belt:</a:t>
            </a:r>
          </a:p>
          <a:p>
            <a:r>
              <a:rPr lang="en-US" dirty="0"/>
              <a:t>100 samples/class</a:t>
            </a:r>
          </a:p>
          <a:p>
            <a:r>
              <a:rPr lang="en-US" dirty="0"/>
              <a:t>Scan the radar 200mm at 100mm/s capturing every 1mm</a:t>
            </a:r>
          </a:p>
          <a:p>
            <a:r>
              <a:rPr lang="en-US" dirty="0"/>
              <a:t>Feed range FFT into CNN for four class detection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1mm sampling: 100%</a:t>
            </a:r>
          </a:p>
          <a:p>
            <a:r>
              <a:rPr lang="en-US" dirty="0"/>
              <a:t>10mm subsampling: 100%</a:t>
            </a:r>
          </a:p>
          <a:p>
            <a:r>
              <a:rPr lang="en-US" dirty="0"/>
              <a:t>25mm subsampling 100%</a:t>
            </a:r>
          </a:p>
          <a:p>
            <a:pPr marL="0" indent="0">
              <a:buNone/>
            </a:pPr>
            <a:r>
              <a:rPr lang="en-US" dirty="0"/>
              <a:t>-&gt; Still visually observable in the range FFT</a:t>
            </a:r>
          </a:p>
        </p:txBody>
      </p:sp>
    </p:spTree>
    <p:extLst>
      <p:ext uri="{BB962C8B-B14F-4D97-AF65-F5344CB8AC3E}">
        <p14:creationId xmlns:p14="http://schemas.microsoft.com/office/powerpoint/2010/main" val="414135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D72E-E33B-460E-9833-52A869719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Medication Packaging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EDDA-5D11-4876-8134-3FCA466BC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F3EB-FC81-4372-8154-287F7AB2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74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Scenario: Medication Packing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46718EA-1193-4152-8C18-78E4D0804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259"/>
            <a:ext cx="5181600" cy="47167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Box moves along conveyor belt at constant speed</a:t>
            </a:r>
          </a:p>
          <a:p>
            <a:r>
              <a:rPr lang="en-US" dirty="0"/>
              <a:t>Radar gets multiple perspectives of the box as it moves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Box contains:</a:t>
            </a:r>
          </a:p>
          <a:p>
            <a:r>
              <a:rPr lang="en-US" dirty="0"/>
              <a:t>Pills in bottle and insert</a:t>
            </a:r>
          </a:p>
          <a:p>
            <a:r>
              <a:rPr lang="en-US" dirty="0"/>
              <a:t>Pills in bottle and no insert</a:t>
            </a:r>
          </a:p>
          <a:p>
            <a:endParaRPr lang="en-US" dirty="0"/>
          </a:p>
        </p:txBody>
      </p:sp>
      <p:pic>
        <p:nvPicPr>
          <p:cNvPr id="2050" name="Picture 2" descr="https://lh3.googleusercontent.com/EDM2V5sPrO3_IIO2V_O8kQrUd3upDAGl6qw2JTpC1ds8GT7E7zxiH1BCaJxi7BBEm6lUdJoSnuOWdtEON97WJUF7zKeN0ctE0l1djCpXmyNBYdp9yMsNBA_BnAMmr___aEkPx9Drim3Ijv_kxcYUv3XjeyotEvDJIiXQTI_KhKF5c23RpWePr3_0kmYaVOQxIrxrKaO-Snd9abAylwmQgR6TBLef7EIUXTGASDTFpR8Lnw0VSMcCNFEHx6Z1DFRCHzOqxwNSjE1Ou4t-Kd_7pZvhajF_HTCyXfRgrgVJFW0fP-RsZ_cFF-C9jns9EoVX1AlfZGVBYIXtz4D_9Xm0cPYKTX62EhcPxA7NFT5z9F_TAuzcMhBuIcAiv0yynueOSP4MnR8icijPyAbLnJE_6QtoiS0gAS_1CFzfoQa7fVgtcIIDgf9BHnYeWv9CW2hrfIn72gnMWgN9Wxf9UbDqJjGPdw71IG59nMG6ymQEUIMp1soQMewL7BrdRAz9R9mqgiN3p7OW_4orbaHdivkGYCZa_UQqAkNp64Ug-iF-_mjJnF_gVtcy_MwjOTYSd6E5LZS1PUAzp6Pp7PKImzcLNX301JYZ0lR71puyJWK_NH7TnpEOOqW_iKnCjBxYjyVjO06kpmmdcykNTxBon06ZgXPlJQ6Dgi9cJfUsILooLKQOeMOygofL43J_=w703-h937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79" y="3757712"/>
            <a:ext cx="2003045" cy="266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M4Wviz9SV3sw8IwpHWCvfVNlrf-uPXFMaDECX7OKnM3iMrkD59jRcR9ui3Hr3jib-4iKeUFwr6UqUBfyyvyZ9K8dWdwq6t3SC9wUcyrw-IZaBMSd5ucT_bisBKDwFX6lG_0dAbKHf6m5YQbrZgoa86zFxMUoGzYUBsqzJZ2iBY-7D9JLhUFyWb2ewdmU436bGAx1iKLwAkoBrjLMosGidzEQl2T-GuYKKxtpGdoBqHP9zKPEOkypo_0LQ41lJGkyMaZgbyp9Gh_BcTyZRmuEkqgCnkEz-TWxqr00-bwloldIwUNXa4xirH6N-O_5X9HPmoOgXRTUVvi4kVAYoPzbr_KwEnCi5aR_cPItpE5tMJ3TArSQr_7qWFgC0HoiFreTZ1eZqsJnsnqxspMqR9xrsqsYPsU3XlRKlLCONkvH3Bq9WDAqm54S2V4ThYwz_leSD_6GY88ADu2QEZUzwk9szlTQJm0kU1zeBCRFm4Vw4XbHxGjdzwE-9jzV5xqphUz-gtrWQ1jnF1fcj6gKbDD9dUgPPMGRyUzRzyT0NarzMfGciHmfSpweJnqJB1tqCYjG6dM1BJumnv9ATu1T3P0x5gDnoF8Ni53ahIeE-YaKpnSrpaVWR1OEOeI6tLlJELLWTVZH54LDy6fHIlp0CIWpJbbkbp1SAXHSrgPhJ9IsJGx5MI4LMHLq1M2Q=w703-h937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755" y="3753809"/>
            <a:ext cx="2003045" cy="266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_XEPBiQrSnLNhQsGlWFnT330LKqO-RDZujBuO1Wg4EjzyxjCK5ofhf0s8HwX8oOeS36svZfCIQe1n--LS9hpfTuhbvdvbzr2ezp87wdRKfkCI7Hy-1s8DHJMX3i6QvyIHkbI0KzGTa3dBy8Qh4tyfNui4uAWJHhb2sC8nrtbTyIzua3FH26Ybrpj3kUY91LeeGva3aZrTQ45SFO-pUH9MY6SGpaEONggvCE-uacSu6VvEiLjWSkI6gmYO9Z4AaYu5EnXHgulWKNkVTsBlCvqxUoZwFgC6RGCeH9AEs-0oqwFloBFgqx2Vgs7hK6Mz3iGytheU3khYKf89pRgByaSU6NNy0jDF9iy_PPZL78pSAVGDBXY4j2Uy9f0qraMh2ZBPVNXJO6SD6DpefJG6VdL4JOc8wzGPaUCVXq-5TTepp2n-rDaTiurw20MQwDyS4gTjd35LkrDN9kvkxWPuGAN_7AHOw03ajkplbEoaZtPhJ6J3_LSeWzexQ7KoXn4_NtZffTGxqdIy7-ZeA2ZUs7zkHRivqdQsZl2fLwutULWLtUaeyVPlcwCFCaFd0qF3aTzv1HoOGaTbzCV57-viVYHVJr2EsQ8DpmTtqhERk90QeucEbHdFhX0w2dfpcLUSvhZi2FVPLGvJlzDTmCxUfzNfFee4G51v7YY9MPYXbjdUVfODbISmVAIdQDJ=w703-h937-n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6"/>
          <a:stretch/>
        </p:blipFill>
        <p:spPr bwMode="auto">
          <a:xfrm>
            <a:off x="9218411" y="1356046"/>
            <a:ext cx="2235947" cy="23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3.googleusercontent.com/IyQwC-B_DCH33K4bzWM05g0M0NrF6ICxounOpE4vGkU35rwk2e5BmW3FR6b8pVMZb7wi3GVpk2cHIQgB8ovOFAfrMqzupeEhlhJ0PBoBmFc1DdJnEEg5x9NxFTcxXoikpM_yK4kR63iLEJwDs6yhQ4UdDgYnaMkZ3o9j5vQ4B7AdP0zwmMlyry-VlXpzIU1hlOHsCYnLt1JZFzK6SLKC7AbCtONZxA1xBGTD6WHDfRNViLpdvKjpe8KLT3xO053Psqzb3jB1FhGNWit8iTvkSD_eUSVWpsUjlhlG17C5aZzp1EM7qQeNIucy_R_dL7CYqgnbrpUuAJPP115x12gsSavNe_h1VfQuwRxkvf3iVOIXWmuoGcfiGiw-vraWq9ikEM_lOb7-aEdEbmMro7Qf1DN0wbEoznY7rbjijvgWV_tIxtkz72g4-zBC6o2ku1n4EgGugC4DWunIAdTR5CK2RcdgzRs4B3pOM9roz4enci870ih5g-w_vmFrkqHElj-K-GblwbXvHuArMW6Kpxn6N2b_fge2IUSJMLeA3iqxHKSPIX-Ywr78FsijEJ37FJfgaNb2i6_lguJaSYz4tnEfuoWe83eIO_bkQoVb6DwvOud039NFdJ3XrUMF0hOTR7gvc3OqRZlEakZSzJVQRaW2XQdP1GzISzdq3g_o8h43z69WKRTMSrRStpj7=w703-h937-n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5"/>
          <a:stretch/>
        </p:blipFill>
        <p:spPr bwMode="auto">
          <a:xfrm>
            <a:off x="6501132" y="1356046"/>
            <a:ext cx="2235947" cy="232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22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C24F-DC53-4298-8191-479DF023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F3A7-C475-4FCE-8B1B-19F73BD2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6"/>
            <a:ext cx="10515600" cy="522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simulate the conveyor belt:</a:t>
            </a:r>
          </a:p>
          <a:p>
            <a:r>
              <a:rPr lang="en-US" dirty="0"/>
              <a:t>600 samples/class (every 10 box is at different location)</a:t>
            </a:r>
          </a:p>
          <a:p>
            <a:r>
              <a:rPr lang="en-US" dirty="0"/>
              <a:t>Scan the radar 200mm at 100mm/s capturing every 1mm</a:t>
            </a:r>
          </a:p>
          <a:p>
            <a:r>
              <a:rPr lang="en-US" dirty="0"/>
              <a:t>Feed range FFT into CNN for four class detection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1mm sampling: 100%</a:t>
            </a:r>
          </a:p>
          <a:p>
            <a:r>
              <a:rPr lang="en-US" dirty="0"/>
              <a:t>10mm subsampling: 100%</a:t>
            </a:r>
          </a:p>
          <a:p>
            <a:r>
              <a:rPr lang="en-US" dirty="0"/>
              <a:t>25mm subsampling 99.7%</a:t>
            </a:r>
          </a:p>
          <a:p>
            <a:pPr marL="0" indent="0">
              <a:buNone/>
            </a:pPr>
            <a:r>
              <a:rPr lang="en-US" dirty="0"/>
              <a:t>-&gt; Very minor change in the range FFT (but detectable by CNN)</a:t>
            </a:r>
          </a:p>
        </p:txBody>
      </p:sp>
    </p:spTree>
    <p:extLst>
      <p:ext uri="{BB962C8B-B14F-4D97-AF65-F5344CB8AC3E}">
        <p14:creationId xmlns:p14="http://schemas.microsoft.com/office/powerpoint/2010/main" val="118294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D72E-E33B-460E-9833-52A869719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EDDA-5D11-4876-8134-3FCA466BC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7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8BD7-19BC-4F85-8CFE-74D092FC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0C97-E108-4761-B712-18213D4F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Dynamic Hand Gesture Recognition</a:t>
            </a:r>
          </a:p>
          <a:p>
            <a:pPr lvl="1"/>
            <a:r>
              <a:rPr lang="en-US" dirty="0"/>
              <a:t>Cost efficiency of proposed preprocessing techniques</a:t>
            </a:r>
          </a:p>
          <a:p>
            <a:r>
              <a:rPr lang="en-US" dirty="0"/>
              <a:t>New Applications</a:t>
            </a:r>
          </a:p>
          <a:p>
            <a:pPr lvl="1"/>
            <a:r>
              <a:rPr lang="en-US" dirty="0"/>
              <a:t>Conveyor belt scenario</a:t>
            </a:r>
          </a:p>
          <a:p>
            <a:pPr lvl="1"/>
            <a:r>
              <a:rPr lang="en-US" dirty="0"/>
              <a:t>Hidden item counting</a:t>
            </a:r>
          </a:p>
          <a:p>
            <a:pPr lvl="1"/>
            <a:r>
              <a:rPr lang="en-US" dirty="0"/>
              <a:t>Medication packaging</a:t>
            </a:r>
          </a:p>
          <a:p>
            <a:pPr lvl="1"/>
            <a:r>
              <a:rPr lang="en-US" dirty="0"/>
              <a:t>Future applications</a:t>
            </a:r>
          </a:p>
          <a:p>
            <a:r>
              <a:rPr lang="en-US" dirty="0"/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00768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D3BC-3829-46EB-B5A2-DC7E943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Scene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6AE0-C5F1-4FD0-B383-0F911239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7"/>
            <a:ext cx="6543675" cy="4734106"/>
          </a:xfrm>
        </p:spPr>
        <p:txBody>
          <a:bodyPr/>
          <a:lstStyle/>
          <a:p>
            <a:r>
              <a:rPr lang="en-US" dirty="0"/>
              <a:t>Radar continuously capturing images from a moving vehicle</a:t>
            </a:r>
          </a:p>
          <a:p>
            <a:r>
              <a:rPr lang="en-US" dirty="0"/>
              <a:t>Estimate the range of targets in various environments</a:t>
            </a:r>
          </a:p>
          <a:p>
            <a:r>
              <a:rPr lang="en-US" dirty="0"/>
              <a:t>Target classification: human, stationary object, another vehicle (stationary or moving)</a:t>
            </a:r>
          </a:p>
          <a:p>
            <a:pPr marL="0" indent="0">
              <a:buNone/>
            </a:pPr>
            <a:r>
              <a:rPr lang="en-US" dirty="0"/>
              <a:t>Initial Steps:</a:t>
            </a:r>
          </a:p>
          <a:p>
            <a:r>
              <a:rPr lang="en-US" dirty="0"/>
              <a:t>Capture dynamic motions with scanner</a:t>
            </a:r>
          </a:p>
          <a:p>
            <a:r>
              <a:rPr lang="en-US" dirty="0"/>
              <a:t>Classify human movements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E051-E800-4CB4-9C12-4CD1F462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54" y="1618854"/>
            <a:ext cx="3553321" cy="4382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89156F-ED9E-410E-8DAC-AF9429C746C7}"/>
              </a:ext>
            </a:extLst>
          </p:cNvPr>
          <p:cNvSpPr txBox="1"/>
          <p:nvPr/>
        </p:nvSpPr>
        <p:spPr>
          <a:xfrm>
            <a:off x="8839200" y="5942885"/>
            <a:ext cx="2657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Image Courtesy of TI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077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31-E9C6-463C-8BE6-BE565176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1A8E-3039-4828-8186-B9817D82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86543"/>
          </a:xfrm>
        </p:spPr>
        <p:txBody>
          <a:bodyPr>
            <a:normAutofit/>
          </a:bodyPr>
          <a:lstStyle/>
          <a:p>
            <a:r>
              <a:rPr lang="en-US" dirty="0"/>
              <a:t>Using scanner to capture multiple perspectives increases static item classification substantially</a:t>
            </a:r>
          </a:p>
          <a:p>
            <a:r>
              <a:rPr lang="en-US" dirty="0"/>
              <a:t>More feedback needed for desired applications of THz imager</a:t>
            </a:r>
          </a:p>
          <a:p>
            <a:pPr lvl="1"/>
            <a:r>
              <a:rPr lang="en-US" dirty="0" err="1"/>
              <a:t>TxACE</a:t>
            </a:r>
            <a:r>
              <a:rPr lang="en-US" dirty="0"/>
              <a:t>-wide project goals/final applications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Ongoing and Future Work</a:t>
            </a:r>
          </a:p>
          <a:p>
            <a:r>
              <a:rPr lang="en-US" dirty="0"/>
              <a:t>New applications for item detection</a:t>
            </a:r>
          </a:p>
          <a:p>
            <a:r>
              <a:rPr lang="en-US" dirty="0"/>
              <a:t>Continued synergy among </a:t>
            </a:r>
            <a:r>
              <a:rPr lang="en-US" dirty="0" err="1"/>
              <a:t>TxACE</a:t>
            </a:r>
            <a:r>
              <a:rPr lang="en-US" dirty="0"/>
              <a:t> groups to obtain THz IC</a:t>
            </a:r>
          </a:p>
          <a:p>
            <a:pPr lvl="1"/>
            <a:r>
              <a:rPr lang="en-US" dirty="0"/>
              <a:t>Contacted this week requesting update</a:t>
            </a:r>
          </a:p>
          <a:p>
            <a:r>
              <a:rPr lang="en-US" dirty="0"/>
              <a:t>Use mechanical scanner for scenario simulation</a:t>
            </a:r>
          </a:p>
          <a:p>
            <a:r>
              <a:rPr lang="en-US" dirty="0"/>
              <a:t>Cascaded TI EVM Radar</a:t>
            </a:r>
          </a:p>
        </p:txBody>
      </p:sp>
    </p:spTree>
    <p:extLst>
      <p:ext uri="{BB962C8B-B14F-4D97-AF65-F5344CB8AC3E}">
        <p14:creationId xmlns:p14="http://schemas.microsoft.com/office/powerpoint/2010/main" val="418019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">
            <a:extLst>
              <a:ext uri="{FF2B5EF4-FFF2-40B4-BE49-F238E27FC236}">
                <a16:creationId xmlns:a16="http://schemas.microsoft.com/office/drawing/2014/main" id="{008504C8-B705-4A88-AD20-10DE68645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29422"/>
            <a:ext cx="4343400" cy="27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10">
            <a:extLst>
              <a:ext uri="{FF2B5EF4-FFF2-40B4-BE49-F238E27FC236}">
                <a16:creationId xmlns:a16="http://schemas.microsoft.com/office/drawing/2014/main" id="{4A5A7297-844C-4941-98DC-03708F81FB23}"/>
              </a:ext>
            </a:extLst>
          </p:cNvPr>
          <p:cNvSpPr/>
          <p:nvPr/>
        </p:nvSpPr>
        <p:spPr>
          <a:xfrm>
            <a:off x="3352800" y="2038496"/>
            <a:ext cx="2438400" cy="1101990"/>
          </a:xfrm>
          <a:prstGeom prst="cloudCallout">
            <a:avLst>
              <a:gd name="adj1" fmla="val 42699"/>
              <a:gd name="adj2" fmla="val 6765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Questions?</a:t>
            </a:r>
            <a:endParaRPr lang="en-IN" sz="1600" dirty="0"/>
          </a:p>
        </p:txBody>
      </p:sp>
      <p:pic>
        <p:nvPicPr>
          <p:cNvPr id="6" name="Picture 2" descr="Texas Instru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364" y="126076"/>
            <a:ext cx="152399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27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D72E-E33B-460E-9833-52A869719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Hand Gesture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EDDA-5D11-4876-8134-3FCA466BC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6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16F7-07E5-44FA-997E-614B6176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Dataset: Results and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F7EF-3B47-4F51-B736-58D07384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 4 – 600/class</a:t>
            </a:r>
          </a:p>
          <a:p>
            <a:pPr lvl="1"/>
            <a:r>
              <a:rPr lang="en-US" sz="2400" dirty="0"/>
              <a:t>512 frames over 2.56s (5ms PRI)</a:t>
            </a:r>
          </a:p>
          <a:p>
            <a:pPr lvl="1"/>
            <a:r>
              <a:rPr lang="en-US" sz="2400" dirty="0"/>
              <a:t>Captured across different days, same subject</a:t>
            </a:r>
          </a:p>
          <a:p>
            <a:r>
              <a:rPr lang="en-US" sz="2800" dirty="0"/>
              <a:t>Size of data for each class (</a:t>
            </a:r>
            <a:r>
              <a:rPr lang="en-US" sz="2800" dirty="0">
                <a:solidFill>
                  <a:srgbClr val="FF0000"/>
                </a:solidFill>
              </a:rPr>
              <a:t>64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C000"/>
                </a:solidFill>
              </a:rPr>
              <a:t>12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92D050"/>
                </a:solidFill>
              </a:rPr>
              <a:t>512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F0"/>
                </a:solidFill>
              </a:rPr>
              <a:t>600</a:t>
            </a:r>
            <a:r>
              <a:rPr lang="en-US" sz="2800" dirty="0"/>
              <a:t>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64: range bins (25 bins containing torso and hand)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</a:rPr>
              <a:t>12: virtual antennas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512: slow-time (frame index)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600: captures/class</a:t>
            </a:r>
            <a:endParaRPr lang="en-US" sz="2800" dirty="0">
              <a:solidFill>
                <a:srgbClr val="00B0F0"/>
              </a:solidFill>
            </a:endParaRPr>
          </a:p>
          <a:p>
            <a:pPr lvl="1"/>
            <a:endParaRPr lang="en-US" sz="27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700" dirty="0"/>
              <a:t>Larger Dataset in Progress – Feedback Requested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B3C5-EEA2-4059-9710-D0B763D7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3-Tx, 4-Rx Channels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12EF-91C5-4EEF-B424-E6AF09C0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1442857"/>
            <a:ext cx="5429428" cy="4734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Preprocessing Technique</a:t>
            </a:r>
          </a:p>
          <a:p>
            <a:r>
              <a:rPr lang="en-US" dirty="0"/>
              <a:t>Range FFT</a:t>
            </a:r>
          </a:p>
          <a:p>
            <a:r>
              <a:rPr lang="en-US" dirty="0"/>
              <a:t>Range, Doppler</a:t>
            </a:r>
          </a:p>
          <a:p>
            <a:r>
              <a:rPr lang="en-US" dirty="0"/>
              <a:t>Range, Doppler Filtered</a:t>
            </a:r>
          </a:p>
          <a:p>
            <a:r>
              <a:rPr lang="en-US" dirty="0"/>
              <a:t>Range, Angle</a:t>
            </a:r>
          </a:p>
          <a:p>
            <a:r>
              <a:rPr lang="en-US" dirty="0"/>
              <a:t>Range, Angle, Doppler</a:t>
            </a:r>
          </a:p>
          <a:p>
            <a:r>
              <a:rPr lang="en-US" dirty="0"/>
              <a:t>Range FFT, Doppler STFT Filtered</a:t>
            </a:r>
          </a:p>
          <a:p>
            <a:r>
              <a:rPr lang="en-US" dirty="0"/>
              <a:t>Range, Angle, Doppler STFT Filtered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B61EA9-2F45-4ED5-B6B5-EA8C66870077}"/>
              </a:ext>
            </a:extLst>
          </p:cNvPr>
          <p:cNvSpPr txBox="1">
            <a:spLocks/>
          </p:cNvSpPr>
          <p:nvPr/>
        </p:nvSpPr>
        <p:spPr>
          <a:xfrm>
            <a:off x="5600343" y="1442857"/>
            <a:ext cx="3415469" cy="4734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Data Size / Class</a:t>
            </a:r>
          </a:p>
          <a:p>
            <a:pPr marL="0" indent="0">
              <a:buNone/>
            </a:pPr>
            <a:r>
              <a:rPr lang="en-US" dirty="0"/>
              <a:t>(25, 12, 512, 600)</a:t>
            </a:r>
          </a:p>
          <a:p>
            <a:pPr marL="0" indent="0">
              <a:buNone/>
            </a:pPr>
            <a:r>
              <a:rPr lang="en-US" dirty="0"/>
              <a:t>(25, 12, 512, 600)</a:t>
            </a:r>
          </a:p>
          <a:p>
            <a:pPr marL="0" indent="0">
              <a:buNone/>
            </a:pPr>
            <a:r>
              <a:rPr lang="en-US" dirty="0"/>
              <a:t>(25, 12,   64, 600)</a:t>
            </a:r>
          </a:p>
          <a:p>
            <a:pPr marL="0" indent="0">
              <a:buNone/>
            </a:pPr>
            <a:r>
              <a:rPr lang="en-US" dirty="0"/>
              <a:t>(25, 16,   64, 600)</a:t>
            </a:r>
          </a:p>
          <a:p>
            <a:pPr marL="0" indent="0">
              <a:buNone/>
            </a:pPr>
            <a:r>
              <a:rPr lang="en-US" dirty="0"/>
              <a:t>(25, 16,   64, 600)</a:t>
            </a:r>
          </a:p>
          <a:p>
            <a:pPr marL="0" indent="0">
              <a:buNone/>
            </a:pPr>
            <a:r>
              <a:rPr lang="en-US" dirty="0"/>
              <a:t>(25, 12, 13, 64, 600)</a:t>
            </a:r>
          </a:p>
          <a:p>
            <a:pPr marL="0" indent="0">
              <a:buNone/>
            </a:pPr>
            <a:r>
              <a:rPr lang="en-US" dirty="0"/>
              <a:t>(25, 16, 13, 64, 600)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CD4DCC-4581-4B17-88E3-55284A1A77FE}"/>
              </a:ext>
            </a:extLst>
          </p:cNvPr>
          <p:cNvSpPr txBox="1">
            <a:spLocks/>
          </p:cNvSpPr>
          <p:nvPr/>
        </p:nvSpPr>
        <p:spPr>
          <a:xfrm>
            <a:off x="9015812" y="1442857"/>
            <a:ext cx="2899462" cy="4734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Efficiency</a:t>
            </a:r>
          </a:p>
          <a:p>
            <a:pPr marL="0" indent="0">
              <a:buNone/>
            </a:pPr>
            <a:r>
              <a:rPr lang="en-US" dirty="0"/>
              <a:t>98.8% / 28ms</a:t>
            </a:r>
          </a:p>
          <a:p>
            <a:pPr marL="0" indent="0">
              <a:buNone/>
            </a:pPr>
            <a:r>
              <a:rPr lang="en-US" dirty="0"/>
              <a:t>99.2% / 29ms</a:t>
            </a:r>
          </a:p>
          <a:p>
            <a:pPr marL="0" indent="0">
              <a:buNone/>
            </a:pPr>
            <a:r>
              <a:rPr lang="en-US" dirty="0"/>
              <a:t>98.2% / 15ms</a:t>
            </a:r>
          </a:p>
          <a:p>
            <a:pPr marL="0" indent="0">
              <a:buNone/>
            </a:pPr>
            <a:r>
              <a:rPr lang="en-US" dirty="0"/>
              <a:t>99%    / 16ms</a:t>
            </a:r>
          </a:p>
          <a:p>
            <a:pPr marL="0" indent="0">
              <a:buNone/>
            </a:pPr>
            <a:r>
              <a:rPr lang="en-US" dirty="0"/>
              <a:t>99.2% / 19ms</a:t>
            </a:r>
          </a:p>
          <a:p>
            <a:pPr marL="0" indent="0">
              <a:buNone/>
            </a:pPr>
            <a:r>
              <a:rPr lang="en-US" dirty="0"/>
              <a:t>97.5% / 25ms</a:t>
            </a:r>
          </a:p>
          <a:p>
            <a:pPr marL="0" indent="0">
              <a:buNone/>
            </a:pPr>
            <a:r>
              <a:rPr lang="en-US" dirty="0"/>
              <a:t>98.8% / 28ms</a:t>
            </a:r>
          </a:p>
        </p:txBody>
      </p:sp>
    </p:spTree>
    <p:extLst>
      <p:ext uri="{BB962C8B-B14F-4D97-AF65-F5344CB8AC3E}">
        <p14:creationId xmlns:p14="http://schemas.microsoft.com/office/powerpoint/2010/main" val="226889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B3C5-EEA2-4059-9710-D0B763D7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Channel Only (More Efficient)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12EF-91C5-4EEF-B424-E6AF09C0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1442857"/>
            <a:ext cx="5429428" cy="4734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Preprocessing Technique</a:t>
            </a:r>
          </a:p>
          <a:p>
            <a:r>
              <a:rPr lang="en-US" dirty="0"/>
              <a:t>Range FFT</a:t>
            </a:r>
          </a:p>
          <a:p>
            <a:r>
              <a:rPr lang="en-US" dirty="0"/>
              <a:t>Range, Doppler</a:t>
            </a:r>
          </a:p>
          <a:p>
            <a:r>
              <a:rPr lang="en-US" dirty="0"/>
              <a:t>Range, Doppler Filtered</a:t>
            </a:r>
          </a:p>
          <a:p>
            <a:r>
              <a:rPr lang="en-US" dirty="0"/>
              <a:t>Range FFT, Doppler STFT Filtered</a:t>
            </a:r>
          </a:p>
          <a:p>
            <a:endParaRPr lang="en-US" dirty="0"/>
          </a:p>
          <a:p>
            <a:r>
              <a:rPr lang="en-US" dirty="0"/>
              <a:t>Range FFT 40ms PRI (subsampled)</a:t>
            </a:r>
          </a:p>
          <a:p>
            <a:r>
              <a:rPr lang="en-US" dirty="0"/>
              <a:t>Range, Doppler 40ms PRI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B61EA9-2F45-4ED5-B6B5-EA8C66870077}"/>
              </a:ext>
            </a:extLst>
          </p:cNvPr>
          <p:cNvSpPr txBox="1">
            <a:spLocks/>
          </p:cNvSpPr>
          <p:nvPr/>
        </p:nvSpPr>
        <p:spPr>
          <a:xfrm>
            <a:off x="5600343" y="1442857"/>
            <a:ext cx="3415469" cy="4734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Data Size / Class</a:t>
            </a:r>
          </a:p>
          <a:p>
            <a:pPr marL="0" indent="0">
              <a:buNone/>
            </a:pPr>
            <a:r>
              <a:rPr lang="en-US" dirty="0"/>
              <a:t>(25, 1, 512, 600)</a:t>
            </a:r>
          </a:p>
          <a:p>
            <a:pPr marL="0" indent="0">
              <a:buNone/>
            </a:pPr>
            <a:r>
              <a:rPr lang="en-US" dirty="0"/>
              <a:t>(25, 1, 512, 600)</a:t>
            </a:r>
          </a:p>
          <a:p>
            <a:pPr marL="0" indent="0">
              <a:buNone/>
            </a:pPr>
            <a:r>
              <a:rPr lang="en-US" dirty="0"/>
              <a:t>(25, 1,   64, 600)</a:t>
            </a:r>
          </a:p>
          <a:p>
            <a:pPr marL="0" indent="0">
              <a:buNone/>
            </a:pPr>
            <a:r>
              <a:rPr lang="en-US" dirty="0"/>
              <a:t>(25, 1, 13, 64, 600)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(25, 1,   64, 600)</a:t>
            </a:r>
          </a:p>
          <a:p>
            <a:pPr marL="0" indent="0">
              <a:buNone/>
            </a:pPr>
            <a:r>
              <a:rPr lang="en-US" dirty="0"/>
              <a:t>(25, 1,   64, 600)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CD4DCC-4581-4B17-88E3-55284A1A77FE}"/>
              </a:ext>
            </a:extLst>
          </p:cNvPr>
          <p:cNvSpPr txBox="1">
            <a:spLocks/>
          </p:cNvSpPr>
          <p:nvPr/>
        </p:nvSpPr>
        <p:spPr>
          <a:xfrm>
            <a:off x="9015812" y="1442857"/>
            <a:ext cx="2899462" cy="4734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Efficiency</a:t>
            </a:r>
          </a:p>
          <a:p>
            <a:pPr marL="0" indent="0">
              <a:buNone/>
            </a:pPr>
            <a:r>
              <a:rPr lang="en-US" dirty="0"/>
              <a:t>98.5% / 9ms</a:t>
            </a:r>
          </a:p>
          <a:p>
            <a:pPr marL="0" indent="0">
              <a:buNone/>
            </a:pPr>
            <a:r>
              <a:rPr lang="en-US" dirty="0"/>
              <a:t>99.5% / 10ms</a:t>
            </a:r>
          </a:p>
          <a:p>
            <a:pPr marL="0" indent="0">
              <a:buNone/>
            </a:pPr>
            <a:r>
              <a:rPr lang="en-US" dirty="0"/>
              <a:t>98.8% / 8.5ms</a:t>
            </a:r>
          </a:p>
          <a:p>
            <a:pPr marL="0" indent="0">
              <a:buNone/>
            </a:pPr>
            <a:r>
              <a:rPr lang="en-US" dirty="0"/>
              <a:t>99.3% / 9ms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98.5% / 9ms</a:t>
            </a:r>
          </a:p>
          <a:p>
            <a:pPr marL="0" indent="0">
              <a:buNone/>
            </a:pPr>
            <a:r>
              <a:rPr lang="en-US" dirty="0"/>
              <a:t>98.5% / 9.2ms</a:t>
            </a:r>
          </a:p>
        </p:txBody>
      </p:sp>
    </p:spTree>
    <p:extLst>
      <p:ext uri="{BB962C8B-B14F-4D97-AF65-F5344CB8AC3E}">
        <p14:creationId xmlns:p14="http://schemas.microsoft.com/office/powerpoint/2010/main" val="296516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B3C5-EEA2-4059-9710-D0B763D7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Subsample from 5ms PRI to 40ms PRI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12EF-91C5-4EEF-B424-E6AF09C0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1442857"/>
            <a:ext cx="5429428" cy="26968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Preprocessing Technique</a:t>
            </a:r>
          </a:p>
          <a:p>
            <a:r>
              <a:rPr lang="en-US" dirty="0"/>
              <a:t>Range FFT 40ms PRI (subsampled)</a:t>
            </a:r>
          </a:p>
          <a:p>
            <a:r>
              <a:rPr lang="en-US" dirty="0"/>
              <a:t>Range, Doppler 40ms PRI</a:t>
            </a:r>
          </a:p>
          <a:p>
            <a:r>
              <a:rPr lang="en-US" dirty="0"/>
              <a:t>Range, Angle 40ms PRI</a:t>
            </a:r>
          </a:p>
          <a:p>
            <a:r>
              <a:rPr lang="en-US" dirty="0"/>
              <a:t>Range, Angle, Doppler 40ms PRI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B61EA9-2F45-4ED5-B6B5-EA8C66870077}"/>
              </a:ext>
            </a:extLst>
          </p:cNvPr>
          <p:cNvSpPr txBox="1">
            <a:spLocks/>
          </p:cNvSpPr>
          <p:nvPr/>
        </p:nvSpPr>
        <p:spPr>
          <a:xfrm>
            <a:off x="5600343" y="1442857"/>
            <a:ext cx="3415469" cy="2696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Data Size / Class</a:t>
            </a:r>
          </a:p>
          <a:p>
            <a:pPr marL="0" indent="0">
              <a:buNone/>
            </a:pPr>
            <a:r>
              <a:rPr lang="en-US" dirty="0"/>
              <a:t>(25, 12, 64, 600)</a:t>
            </a:r>
          </a:p>
          <a:p>
            <a:pPr marL="0" indent="0">
              <a:buNone/>
            </a:pPr>
            <a:r>
              <a:rPr lang="en-US" dirty="0"/>
              <a:t>(25, 12, 64, 600)</a:t>
            </a:r>
          </a:p>
          <a:p>
            <a:pPr marL="0" indent="0">
              <a:buNone/>
            </a:pPr>
            <a:r>
              <a:rPr lang="en-US" dirty="0"/>
              <a:t>(25, 16, 64, 600)</a:t>
            </a:r>
          </a:p>
          <a:p>
            <a:pPr marL="0" indent="0">
              <a:buNone/>
            </a:pPr>
            <a:r>
              <a:rPr lang="en-US" dirty="0"/>
              <a:t>(25, 16, 64, 600)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CD4DCC-4581-4B17-88E3-55284A1A77FE}"/>
              </a:ext>
            </a:extLst>
          </p:cNvPr>
          <p:cNvSpPr txBox="1">
            <a:spLocks/>
          </p:cNvSpPr>
          <p:nvPr/>
        </p:nvSpPr>
        <p:spPr>
          <a:xfrm>
            <a:off x="9015812" y="1442857"/>
            <a:ext cx="2899462" cy="2696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Efficiency</a:t>
            </a:r>
          </a:p>
          <a:p>
            <a:pPr marL="0" indent="0">
              <a:buNone/>
            </a:pPr>
            <a:r>
              <a:rPr lang="en-US" dirty="0"/>
              <a:t>96.2% / 12ms</a:t>
            </a:r>
          </a:p>
          <a:p>
            <a:pPr marL="0" indent="0">
              <a:buNone/>
            </a:pPr>
            <a:r>
              <a:rPr lang="en-US" dirty="0"/>
              <a:t>98.8% / 12.2ms</a:t>
            </a:r>
          </a:p>
          <a:p>
            <a:pPr marL="0" indent="0">
              <a:buNone/>
            </a:pPr>
            <a:r>
              <a:rPr lang="en-US" dirty="0"/>
              <a:t>98.8% / 13ms</a:t>
            </a:r>
          </a:p>
          <a:p>
            <a:pPr marL="0" indent="0">
              <a:buNone/>
            </a:pPr>
            <a:r>
              <a:rPr lang="en-US" dirty="0"/>
              <a:t>99.7% / 13ms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C812EF-91C5-4EEF-B424-E6AF09C0F0D4}"/>
              </a:ext>
            </a:extLst>
          </p:cNvPr>
          <p:cNvSpPr txBox="1">
            <a:spLocks/>
          </p:cNvSpPr>
          <p:nvPr/>
        </p:nvSpPr>
        <p:spPr>
          <a:xfrm>
            <a:off x="170915" y="4197927"/>
            <a:ext cx="5429428" cy="1970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Computational time = preprocessing time + classification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C812EF-91C5-4EEF-B424-E6AF09C0F0D4}"/>
              </a:ext>
            </a:extLst>
          </p:cNvPr>
          <p:cNvSpPr txBox="1">
            <a:spLocks/>
          </p:cNvSpPr>
          <p:nvPr/>
        </p:nvSpPr>
        <p:spPr>
          <a:xfrm>
            <a:off x="5600342" y="4197927"/>
            <a:ext cx="6314931" cy="1970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Conclusions:</a:t>
            </a:r>
          </a:p>
          <a:p>
            <a:r>
              <a:rPr lang="en-US" dirty="0"/>
              <a:t>Range &amp; doppler analysis yields the most efficient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2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F8152CE-94C9-4099-A790-135D57E2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707"/>
            <a:ext cx="12192000" cy="616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72BD73-B2C6-4343-A17E-C97D32F104E2}"/>
              </a:ext>
            </a:extLst>
          </p:cNvPr>
          <p:cNvSpPr txBox="1"/>
          <p:nvPr/>
        </p:nvSpPr>
        <p:spPr>
          <a:xfrm>
            <a:off x="1692064" y="3868822"/>
            <a:ext cx="14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Range FFT 40ms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C3445-E4AE-4D30-A9AF-02D36B468301}"/>
              </a:ext>
            </a:extLst>
          </p:cNvPr>
          <p:cNvSpPr txBox="1"/>
          <p:nvPr/>
        </p:nvSpPr>
        <p:spPr>
          <a:xfrm>
            <a:off x="6826664" y="5285271"/>
            <a:ext cx="124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Range FFT 1 Channel 40ms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DF456-F0F2-44CD-BEC5-E08BF6B4B4E3}"/>
              </a:ext>
            </a:extLst>
          </p:cNvPr>
          <p:cNvSpPr txBox="1"/>
          <p:nvPr/>
        </p:nvSpPr>
        <p:spPr>
          <a:xfrm>
            <a:off x="8908990" y="754849"/>
            <a:ext cx="14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Range Doppler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5D7A-102D-4552-8DA0-C85EAF6C2A09}"/>
              </a:ext>
            </a:extLst>
          </p:cNvPr>
          <p:cNvSpPr txBox="1"/>
          <p:nvPr/>
        </p:nvSpPr>
        <p:spPr>
          <a:xfrm>
            <a:off x="7936191" y="1199545"/>
            <a:ext cx="14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Range FFT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1BD43-28E3-45CB-A0B2-8D3D0C584273}"/>
              </a:ext>
            </a:extLst>
          </p:cNvPr>
          <p:cNvSpPr txBox="1"/>
          <p:nvPr/>
        </p:nvSpPr>
        <p:spPr>
          <a:xfrm>
            <a:off x="9403221" y="4786041"/>
            <a:ext cx="190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Range Doppler 1 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89408-F414-4EC3-ABE8-793DDCC55FC8}"/>
              </a:ext>
            </a:extLst>
          </p:cNvPr>
          <p:cNvSpPr txBox="1"/>
          <p:nvPr/>
        </p:nvSpPr>
        <p:spPr>
          <a:xfrm>
            <a:off x="9631110" y="3661955"/>
            <a:ext cx="208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Range, Angle, Doppler, 40ms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40A4E-6D85-40BC-B3C8-B996B3E26475}"/>
              </a:ext>
            </a:extLst>
          </p:cNvPr>
          <p:cNvSpPr txBox="1"/>
          <p:nvPr/>
        </p:nvSpPr>
        <p:spPr>
          <a:xfrm>
            <a:off x="8075774" y="5094168"/>
            <a:ext cx="144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Range Doppler Filtered 1 Channel</a:t>
            </a:r>
          </a:p>
        </p:txBody>
      </p:sp>
    </p:spTree>
    <p:extLst>
      <p:ext uri="{BB962C8B-B14F-4D97-AF65-F5344CB8AC3E}">
        <p14:creationId xmlns:p14="http://schemas.microsoft.com/office/powerpoint/2010/main" val="279652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D72E-E33B-460E-9833-52A869719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Conveyor Belt Scenario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EDDA-5D11-4876-8134-3FCA466BC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Hidden Item Detection</a:t>
            </a:r>
          </a:p>
        </p:txBody>
      </p:sp>
    </p:spTree>
    <p:extLst>
      <p:ext uri="{BB962C8B-B14F-4D97-AF65-F5344CB8AC3E}">
        <p14:creationId xmlns:p14="http://schemas.microsoft.com/office/powerpoint/2010/main" val="1187398209"/>
      </p:ext>
    </p:extLst>
  </p:cSld>
  <p:clrMapOvr>
    <a:masterClrMapping/>
  </p:clrMapOvr>
</p:sld>
</file>

<file path=ppt/theme/theme1.xml><?xml version="1.0" encoding="utf-8"?>
<a:theme xmlns:a="http://schemas.openxmlformats.org/drawingml/2006/main" name="UTDJosiahResearchThemeTI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000000"/>
      </a:accent2>
      <a:accent3>
        <a:srgbClr val="A5A5A5"/>
      </a:accent3>
      <a:accent4>
        <a:srgbClr val="FF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DJosiahResearchThemeTI" id="{DEBA4879-05BC-4294-8D89-C18B054EF868}" vid="{F4145C0E-1C95-4852-864D-4EE679C307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991</Words>
  <Application>Microsoft Office PowerPoint</Application>
  <PresentationFormat>Widescreen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UTDJosiahResearchThemeTI</vt:lpstr>
      <vt:lpstr>PowerPoint Presentation</vt:lpstr>
      <vt:lpstr>Outline</vt:lpstr>
      <vt:lpstr>Dynamic Hand Gesture Recognition</vt:lpstr>
      <vt:lpstr>Dynamic Dataset: Results and Size</vt:lpstr>
      <vt:lpstr>3-Tx, 4-Rx Channels Used</vt:lpstr>
      <vt:lpstr>First Channel Only (More Efficient)</vt:lpstr>
      <vt:lpstr>Subsample from 5ms PRI to 40ms PRI</vt:lpstr>
      <vt:lpstr>PowerPoint Presentation</vt:lpstr>
      <vt:lpstr>Conveyor Belt Scenario</vt:lpstr>
      <vt:lpstr>Scenario: Hidden Item Detection</vt:lpstr>
      <vt:lpstr>Mechanical Imaging Scanner</vt:lpstr>
      <vt:lpstr>Using the Scanner</vt:lpstr>
      <vt:lpstr>Hidden Item Counting</vt:lpstr>
      <vt:lpstr>Scenario: Hidden Item Counting</vt:lpstr>
      <vt:lpstr>Using the Scanner</vt:lpstr>
      <vt:lpstr>Medication Packaging</vt:lpstr>
      <vt:lpstr>Scenario: Medication Packing</vt:lpstr>
      <vt:lpstr>Using the Scanner</vt:lpstr>
      <vt:lpstr>Future Applications</vt:lpstr>
      <vt:lpstr>Automotive Scene Classification</vt:lpstr>
      <vt:lpstr>Conclusions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Smith</dc:creator>
  <cp:lastModifiedBy>Josiah Smith</cp:lastModifiedBy>
  <cp:revision>99</cp:revision>
  <dcterms:created xsi:type="dcterms:W3CDTF">2020-03-08T23:13:41Z</dcterms:created>
  <dcterms:modified xsi:type="dcterms:W3CDTF">2020-03-25T17:13:34Z</dcterms:modified>
</cp:coreProperties>
</file>