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0" r:id="rId1"/>
  </p:sldMasterIdLst>
  <p:notesMasterIdLst>
    <p:notesMasterId r:id="rId12"/>
  </p:notesMasterIdLst>
  <p:sldIdLst>
    <p:sldId id="257" r:id="rId2"/>
    <p:sldId id="260" r:id="rId3"/>
    <p:sldId id="262" r:id="rId4"/>
    <p:sldId id="297" r:id="rId5"/>
    <p:sldId id="292" r:id="rId6"/>
    <p:sldId id="268" r:id="rId7"/>
    <p:sldId id="269" r:id="rId8"/>
    <p:sldId id="298" r:id="rId9"/>
    <p:sldId id="274"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F5F5F"/>
    <a:srgbClr val="4D4D4D"/>
    <a:srgbClr val="333333"/>
    <a:srgbClr val="292929"/>
    <a:srgbClr val="002D72"/>
    <a:srgbClr val="8698B6"/>
    <a:srgbClr val="008BCA"/>
    <a:srgbClr val="FE6C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468"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544E5B-6BED-40A7-AC9B-D23D41938DE8}" type="datetimeFigureOut">
              <a:rPr lang="en-US" smtClean="0"/>
              <a:t>10/13/2020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70546-422D-4312-AAED-8754555E209F}" type="slidenum">
              <a:rPr lang="en-US" smtClean="0"/>
              <a:t>‹#›</a:t>
            </a:fld>
            <a:endParaRPr lang="en-US"/>
          </a:p>
        </p:txBody>
      </p:sp>
    </p:spTree>
    <p:extLst>
      <p:ext uri="{BB962C8B-B14F-4D97-AF65-F5344CB8AC3E}">
        <p14:creationId xmlns:p14="http://schemas.microsoft.com/office/powerpoint/2010/main" val="4037402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Millimeter-wave sensors have recently emerged as a promising solution to a variety of sensing problems in the arenas of security sensing, automotive radar, high-resolution imaging, and more. Additionally, millimeter-wave radar devices are becoming increasingly affordable due to advancements in system-on-chip RF integrated circuit technology.</a:t>
            </a:r>
          </a:p>
          <a:p>
            <a:r>
              <a:rPr lang="en-US" sz="1200" kern="1200" dirty="0">
                <a:solidFill>
                  <a:schemeClr val="tx1"/>
                </a:solidFill>
                <a:effectLst/>
                <a:latin typeface="+mn-lt"/>
                <a:ea typeface="+mn-ea"/>
                <a:cs typeface="+mn-cs"/>
              </a:rPr>
              <a:t>The goal of this work is to construct a high resolution </a:t>
            </a:r>
            <a:r>
              <a:rPr lang="en-US" sz="1200" kern="1200" dirty="0" err="1">
                <a:solidFill>
                  <a:schemeClr val="tx1"/>
                </a:solidFill>
                <a:effectLst/>
                <a:latin typeface="+mn-lt"/>
                <a:ea typeface="+mn-ea"/>
                <a:cs typeface="+mn-cs"/>
              </a:rPr>
              <a:t>mmWave</a:t>
            </a:r>
            <a:r>
              <a:rPr lang="en-US" sz="1200" kern="1200" dirty="0">
                <a:solidFill>
                  <a:schemeClr val="tx1"/>
                </a:solidFill>
                <a:effectLst/>
                <a:latin typeface="+mn-lt"/>
                <a:ea typeface="+mn-ea"/>
                <a:cs typeface="+mn-cs"/>
              </a:rPr>
              <a:t> imaging system for holographic 3-D image reconstruction using ISAR techniques and commercially available </a:t>
            </a:r>
            <a:r>
              <a:rPr lang="en-US" sz="1200" kern="1200" dirty="0" err="1">
                <a:solidFill>
                  <a:schemeClr val="tx1"/>
                </a:solidFill>
                <a:effectLst/>
                <a:latin typeface="+mn-lt"/>
                <a:ea typeface="+mn-ea"/>
                <a:cs typeface="+mn-cs"/>
              </a:rPr>
              <a:t>mmWave</a:t>
            </a:r>
            <a:r>
              <a:rPr lang="en-US" sz="1200" kern="1200" dirty="0">
                <a:solidFill>
                  <a:schemeClr val="tx1"/>
                </a:solidFill>
                <a:effectLst/>
                <a:latin typeface="+mn-lt"/>
                <a:ea typeface="+mn-ea"/>
                <a:cs typeface="+mn-cs"/>
              </a:rPr>
              <a:t> radar sensors.</a:t>
            </a:r>
          </a:p>
          <a:p>
            <a:r>
              <a:rPr lang="en-US" sz="1200" kern="1200" dirty="0">
                <a:solidFill>
                  <a:schemeClr val="tx1"/>
                </a:solidFill>
                <a:effectLst/>
                <a:latin typeface="+mn-lt"/>
                <a:ea typeface="+mn-ea"/>
                <a:cs typeface="+mn-cs"/>
              </a:rPr>
              <a:t>To accomplish this goal, we develop an efficient Fourier-based algorithm for MIMO-ISAR image reconstruction and build a three-dimensional mechanical scanner to synthesize both rectangular and cylindrical apertures.</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1</a:t>
            </a:fld>
            <a:endParaRPr lang="en-US"/>
          </a:p>
        </p:txBody>
      </p:sp>
    </p:spTree>
    <p:extLst>
      <p:ext uri="{BB962C8B-B14F-4D97-AF65-F5344CB8AC3E}">
        <p14:creationId xmlns:p14="http://schemas.microsoft.com/office/powerpoint/2010/main" val="4013120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 system consists of three main components: a linear vertical scanner, rotator, and FMCW radar. The linear mechanical scanner moves the radar along the </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-axis up and down. The target is mounted to the rotator, which rotates the target at a constant radial distance (R naught) from the radar scanning plane. The target coordinates are in (x, y, z) and the position of each element in the synthetic aperture are at the points (R naught cosine theta, y’, R naught sine theta) in (x, y, z) space. Lastly, we will use a TI </a:t>
            </a:r>
            <a:r>
              <a:rPr lang="en-US" sz="1200" kern="1200" dirty="0" err="1">
                <a:solidFill>
                  <a:schemeClr val="tx1"/>
                </a:solidFill>
                <a:effectLst/>
                <a:latin typeface="+mn-lt"/>
                <a:ea typeface="+mn-ea"/>
                <a:cs typeface="+mn-cs"/>
              </a:rPr>
              <a:t>mmWave</a:t>
            </a:r>
            <a:r>
              <a:rPr lang="en-US" sz="1200" kern="1200" dirty="0">
                <a:solidFill>
                  <a:schemeClr val="tx1"/>
                </a:solidFill>
                <a:effectLst/>
                <a:latin typeface="+mn-lt"/>
                <a:ea typeface="+mn-ea"/>
                <a:cs typeface="+mn-cs"/>
              </a:rPr>
              <a:t> radar with 2 Tx and 4 Rx channels resulting in an 8-channel colinear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-MIMO virtual array.</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2</a:t>
            </a:fld>
            <a:endParaRPr lang="en-US"/>
          </a:p>
        </p:txBody>
      </p:sp>
    </p:spTree>
    <p:extLst>
      <p:ext uri="{BB962C8B-B14F-4D97-AF65-F5344CB8AC3E}">
        <p14:creationId xmlns:p14="http://schemas.microsoft.com/office/powerpoint/2010/main" val="2320423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Even though the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 MIMO array can be approximated by a virtual array of elements at the midpoint of each Tx/Rx pair, the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 nature of the MIMO radar introduces phase errors compared to the virtual monostatic array.</a:t>
            </a:r>
          </a:p>
          <a:p>
            <a:r>
              <a:rPr lang="en-US" sz="1200" kern="1200" dirty="0">
                <a:solidFill>
                  <a:schemeClr val="tx1"/>
                </a:solidFill>
                <a:effectLst/>
                <a:latin typeface="+mn-lt"/>
                <a:ea typeface="+mn-ea"/>
                <a:cs typeface="+mn-cs"/>
              </a:rPr>
              <a:t>However, for small distances between Tx and Rx elements, these errors can be somewhat compensated for using a phase correction known in the literature and expressed below. This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-to-monostatic conversion enables the use of spatially efficient MIMO arrays and computationally efficient monostatic image reconstruction algorithms.</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3</a:t>
            </a:fld>
            <a:endParaRPr lang="en-US"/>
          </a:p>
        </p:txBody>
      </p:sp>
    </p:spTree>
    <p:extLst>
      <p:ext uri="{BB962C8B-B14F-4D97-AF65-F5344CB8AC3E}">
        <p14:creationId xmlns:p14="http://schemas.microsoft.com/office/powerpoint/2010/main" val="3109423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Finally, we assemble a fully integrated system with vertical, horizontal, and rotation scanning capabilities allowing for comparison between rectangular SAR and rotational ISAR. The entire scanner is controlled through a custom-built MATLAB graphical user interface that sets up the radar device and controls the scan.</a:t>
            </a:r>
          </a:p>
          <a:p>
            <a:r>
              <a:rPr lang="en-US" sz="1200" kern="1200" dirty="0">
                <a:solidFill>
                  <a:schemeClr val="tx1"/>
                </a:solidFill>
                <a:effectLst/>
                <a:latin typeface="+mn-lt"/>
                <a:ea typeface="+mn-ea"/>
                <a:cs typeface="+mn-cs"/>
              </a:rPr>
              <a:t>We will proceed to reconstruct high resolution holographic images of the knife shown to the right. Note the notch and serrated edge of the blade, which will be visible in the subsequent images.</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6</a:t>
            </a:fld>
            <a:endParaRPr lang="en-US"/>
          </a:p>
        </p:txBody>
      </p:sp>
    </p:spTree>
    <p:extLst>
      <p:ext uri="{BB962C8B-B14F-4D97-AF65-F5344CB8AC3E}">
        <p14:creationId xmlns:p14="http://schemas.microsoft.com/office/powerpoint/2010/main" val="1924110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first compare images from a SISO array of 512 quasi-monostatic vertical elements spaced by a quarter wavelength. To scan at each of the 512 vertical locations, the entire scan took 137 minutes to complete. In contrast, the scan using a MIMO array of the same size took 17 minutes in total. Both the images show a high-quality reconstruction of the knife blade with the notch and serrated edge visible.</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7</a:t>
            </a:fld>
            <a:endParaRPr lang="en-US"/>
          </a:p>
        </p:txBody>
      </p:sp>
    </p:spTree>
    <p:extLst>
      <p:ext uri="{BB962C8B-B14F-4D97-AF65-F5344CB8AC3E}">
        <p14:creationId xmlns:p14="http://schemas.microsoft.com/office/powerpoint/2010/main" val="3699075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Next, we use the 2-D horizontal and vertical scanning axes to produce 3-D holographic images from a rectangular SAR aperture. We consider multiple cases, 1) the knife blade is parallel with the x-y aperture plane, and 2) the knife blade is perpendicular to the x-y plane. The orientation of the knife with respect to the scanner has substantial implications on the image quality. </a:t>
            </a:r>
          </a:p>
          <a:p>
            <a:r>
              <a:rPr lang="en-US" sz="1200" kern="1200" dirty="0">
                <a:solidFill>
                  <a:schemeClr val="tx1"/>
                </a:solidFill>
                <a:effectLst/>
                <a:latin typeface="+mn-lt"/>
                <a:ea typeface="+mn-ea"/>
                <a:cs typeface="+mn-cs"/>
              </a:rPr>
              <a:t>The images on the right compare the reconstructed images of the knife blade when the knife is parallel and perpendicular to the scanning plane. </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8</a:t>
            </a:fld>
            <a:endParaRPr lang="en-US"/>
          </a:p>
        </p:txBody>
      </p:sp>
    </p:spTree>
    <p:extLst>
      <p:ext uri="{BB962C8B-B14F-4D97-AF65-F5344CB8AC3E}">
        <p14:creationId xmlns:p14="http://schemas.microsoft.com/office/powerpoint/2010/main" val="818516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demonstrates the high dependence of the image quality on the knife orientation in the rectangular MIMO-SAR regime. While rectangular SAR can reconstruct high-resolution 3-D images of reflective targets, the rotation of the target drastically changes the quality of the resulting image.</a:t>
            </a:r>
          </a:p>
          <a:p>
            <a:r>
              <a:rPr lang="en-US" sz="1200" kern="1200" dirty="0">
                <a:solidFill>
                  <a:schemeClr val="tx1"/>
                </a:solidFill>
                <a:effectLst/>
                <a:latin typeface="+mn-lt"/>
                <a:ea typeface="+mn-ea"/>
                <a:cs typeface="+mn-cs"/>
              </a:rPr>
              <a:t>By comparison, rotational MIMO-ISAR is rotation-invariant since the target is scanned across a full 360-degree aperture. Further, this results in improved spatial resolution over the rectangular SAR imaging regime. </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9</a:t>
            </a:fld>
            <a:endParaRPr lang="en-US"/>
          </a:p>
        </p:txBody>
      </p:sp>
    </p:spTree>
    <p:extLst>
      <p:ext uri="{BB962C8B-B14F-4D97-AF65-F5344CB8AC3E}">
        <p14:creationId xmlns:p14="http://schemas.microsoft.com/office/powerpoint/2010/main" val="3565217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conclusion, we developed a high resolution 3-D near-field imaging systems based on low-cost system-on-chip </a:t>
            </a:r>
            <a:r>
              <a:rPr lang="en-US" sz="1200" kern="1200" dirty="0" err="1">
                <a:solidFill>
                  <a:schemeClr val="tx1"/>
                </a:solidFill>
                <a:effectLst/>
                <a:latin typeface="+mn-lt"/>
                <a:ea typeface="+mn-ea"/>
                <a:cs typeface="+mn-cs"/>
              </a:rPr>
              <a:t>mmWave</a:t>
            </a:r>
            <a:r>
              <a:rPr lang="en-US" sz="1200" kern="1200" dirty="0">
                <a:solidFill>
                  <a:schemeClr val="tx1"/>
                </a:solidFill>
                <a:effectLst/>
                <a:latin typeface="+mn-lt"/>
                <a:ea typeface="+mn-ea"/>
                <a:cs typeface="+mn-cs"/>
              </a:rPr>
              <a:t> FMCW radars, a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-to-monostatic conversion, and an efficient Fourier-based rotational ISAR imaging algorithm.</a:t>
            </a:r>
          </a:p>
          <a:p>
            <a:r>
              <a:rPr lang="en-US" sz="1200" kern="1200" dirty="0">
                <a:solidFill>
                  <a:schemeClr val="tx1"/>
                </a:solidFill>
                <a:effectLst/>
                <a:latin typeface="+mn-lt"/>
                <a:ea typeface="+mn-ea"/>
                <a:cs typeface="+mn-cs"/>
              </a:rPr>
              <a:t>Our experimental results validate our novel MIMO-ISAR 3-D holographic image reconstruction algorithm, demonstrate improved scanning efficiency over SISO systems, while maintaining high-resolution image quality, and establish the rotational-invariance advantage of rotational ISAR over rectangular SAR.</a:t>
            </a:r>
          </a:p>
          <a:p>
            <a:r>
              <a:rPr lang="en-US" sz="1200" kern="1200" dirty="0">
                <a:solidFill>
                  <a:schemeClr val="tx1"/>
                </a:solidFill>
                <a:effectLst/>
                <a:latin typeface="+mn-lt"/>
                <a:ea typeface="+mn-ea"/>
                <a:cs typeface="+mn-cs"/>
              </a:rPr>
              <a:t>Proven in virtual and </a:t>
            </a:r>
            <a:r>
              <a:rPr lang="en-US" sz="1200" kern="1200">
                <a:solidFill>
                  <a:schemeClr val="tx1"/>
                </a:solidFill>
                <a:effectLst/>
                <a:latin typeface="+mn-lt"/>
                <a:ea typeface="+mn-ea"/>
                <a:cs typeface="+mn-cs"/>
              </a:rPr>
              <a:t>empirical prototyping, </a:t>
            </a:r>
            <a:r>
              <a:rPr lang="en-US" sz="1200" kern="1200" dirty="0">
                <a:solidFill>
                  <a:schemeClr val="tx1"/>
                </a:solidFill>
                <a:effectLst/>
                <a:latin typeface="+mn-lt"/>
                <a:ea typeface="+mn-ea"/>
                <a:cs typeface="+mn-cs"/>
              </a:rPr>
              <a:t>our fully integrated system allows for efficient near-field MIMO-ISAR </a:t>
            </a:r>
            <a:r>
              <a:rPr lang="en-US" sz="1200" kern="1200" dirty="0" err="1">
                <a:solidFill>
                  <a:schemeClr val="tx1"/>
                </a:solidFill>
                <a:effectLst/>
                <a:latin typeface="+mn-lt"/>
                <a:ea typeface="+mn-ea"/>
                <a:cs typeface="+mn-cs"/>
              </a:rPr>
              <a:t>mmWave</a:t>
            </a:r>
            <a:r>
              <a:rPr lang="en-US" sz="1200" kern="1200" dirty="0">
                <a:solidFill>
                  <a:schemeClr val="tx1"/>
                </a:solidFill>
                <a:effectLst/>
                <a:latin typeface="+mn-lt"/>
                <a:ea typeface="+mn-ea"/>
                <a:cs typeface="+mn-cs"/>
              </a:rPr>
              <a:t> imaging offering an elegant solution to many near-field imaging and sensing problems. </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10</a:t>
            </a:fld>
            <a:endParaRPr lang="en-US"/>
          </a:p>
        </p:txBody>
      </p:sp>
    </p:spTree>
    <p:extLst>
      <p:ext uri="{BB962C8B-B14F-4D97-AF65-F5344CB8AC3E}">
        <p14:creationId xmlns:p14="http://schemas.microsoft.com/office/powerpoint/2010/main" val="651338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 name="Rectangle 12"/>
          <p:cNvSpPr/>
          <p:nvPr userDrawn="1"/>
        </p:nvSpPr>
        <p:spPr>
          <a:xfrm>
            <a:off x="0" y="958246"/>
            <a:ext cx="12192000" cy="389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817783"/>
            <a:ext cx="9144000" cy="1692180"/>
          </a:xfrm>
          <a:prstGeom prst="rect">
            <a:avLst/>
          </a:prstGeom>
        </p:spPr>
        <p:txBody>
          <a:bodyPr anchor="b"/>
          <a:lstStyle>
            <a:lvl1pPr algn="ctr">
              <a:defRPr sz="4000">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mn-lt"/>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Rectangle 13"/>
          <p:cNvSpPr/>
          <p:nvPr userDrawn="1"/>
        </p:nvSpPr>
        <p:spPr>
          <a:xfrm>
            <a:off x="192024" y="82296"/>
            <a:ext cx="1856232" cy="1344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0" y="1481328"/>
            <a:ext cx="12192000" cy="27432"/>
          </a:xfrm>
          <a:prstGeom prst="rect">
            <a:avLst/>
          </a:prstGeom>
          <a:gradFill flip="none" rotWithShape="1">
            <a:gsLst>
              <a:gs pos="15000">
                <a:srgbClr val="002D7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9372" y="70418"/>
            <a:ext cx="3211614" cy="1371600"/>
          </a:xfrm>
          <a:prstGeom prst="rect">
            <a:avLst/>
          </a:prstGeom>
        </p:spPr>
      </p:pic>
      <p:sp>
        <p:nvSpPr>
          <p:cNvPr id="8" name="Footer Placeholder 4">
            <a:extLst>
              <a:ext uri="{FF2B5EF4-FFF2-40B4-BE49-F238E27FC236}">
                <a16:creationId xmlns:a16="http://schemas.microsoft.com/office/drawing/2014/main" id="{B9F40023-32DB-4329-B474-DB61D358CEBB}"/>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Tree>
    <p:extLst>
      <p:ext uri="{BB962C8B-B14F-4D97-AF65-F5344CB8AC3E}">
        <p14:creationId xmlns:p14="http://schemas.microsoft.com/office/powerpoint/2010/main" val="2587992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452563"/>
            <a:ext cx="5157787" cy="82391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276475"/>
            <a:ext cx="5157787" cy="3913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452563"/>
            <a:ext cx="5183188" cy="82391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276475"/>
            <a:ext cx="5183188" cy="3913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1718631" y="140237"/>
            <a:ext cx="9635169" cy="969484"/>
          </a:xfrm>
          <a:prstGeom prst="rect">
            <a:avLst/>
          </a:prstGeom>
        </p:spPr>
        <p:txBody>
          <a:bodyPr anchor="ctr"/>
          <a:lstStyle>
            <a:lvl1pPr>
              <a:defRPr lang="en-US" sz="3600" kern="1200" dirty="0">
                <a:solidFill>
                  <a:schemeClr val="tx1"/>
                </a:solidFill>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10" name="Slide Number Placeholder 5"/>
          <p:cNvSpPr txBox="1">
            <a:spLocks/>
          </p:cNvSpPr>
          <p:nvPr userDrawn="1"/>
        </p:nvSpPr>
        <p:spPr>
          <a:xfrm>
            <a:off x="10991088" y="6356350"/>
            <a:ext cx="673608"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mtClean="0"/>
              <a:pPr/>
              <a:t>‹#›</a:t>
            </a:fld>
            <a:endParaRPr lang="en-US"/>
          </a:p>
        </p:txBody>
      </p:sp>
      <p:sp>
        <p:nvSpPr>
          <p:cNvPr id="12" name="Footer Placeholder 4">
            <a:extLst>
              <a:ext uri="{FF2B5EF4-FFF2-40B4-BE49-F238E27FC236}">
                <a16:creationId xmlns:a16="http://schemas.microsoft.com/office/drawing/2014/main" id="{1147829D-5CD2-4F2F-92BF-9F0C4DC73DC5}"/>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
        <p:nvSpPr>
          <p:cNvPr id="13" name="Date Placeholder 3">
            <a:extLst>
              <a:ext uri="{FF2B5EF4-FFF2-40B4-BE49-F238E27FC236}">
                <a16:creationId xmlns:a16="http://schemas.microsoft.com/office/drawing/2014/main" id="{3BC07677-790B-49A3-97FA-49246CBDEECB}"/>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565196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p:nvPr>
        </p:nvSpPr>
        <p:spPr>
          <a:xfrm>
            <a:off x="1718631" y="140237"/>
            <a:ext cx="9635169" cy="969484"/>
          </a:xfrm>
          <a:prstGeom prst="rect">
            <a:avLst/>
          </a:prstGeom>
        </p:spPr>
        <p:txBody>
          <a:bodyPr anchor="ctr"/>
          <a:lstStyle>
            <a:lvl1pPr>
              <a:defRPr lang="en-US" sz="3600" kern="1200" dirty="0">
                <a:solidFill>
                  <a:schemeClr val="tx1"/>
                </a:solidFill>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6" name="Slide Number Placeholder 5"/>
          <p:cNvSpPr txBox="1">
            <a:spLocks/>
          </p:cNvSpPr>
          <p:nvPr userDrawn="1"/>
        </p:nvSpPr>
        <p:spPr>
          <a:xfrm>
            <a:off x="10991088" y="6356350"/>
            <a:ext cx="673608"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mtClean="0"/>
              <a:pPr/>
              <a:t>‹#›</a:t>
            </a:fld>
            <a:endParaRPr lang="en-US"/>
          </a:p>
        </p:txBody>
      </p:sp>
      <p:sp>
        <p:nvSpPr>
          <p:cNvPr id="8" name="Footer Placeholder 4">
            <a:extLst>
              <a:ext uri="{FF2B5EF4-FFF2-40B4-BE49-F238E27FC236}">
                <a16:creationId xmlns:a16="http://schemas.microsoft.com/office/drawing/2014/main" id="{F690AA73-C97A-4EC2-81B4-B8D8468A29C7}"/>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
        <p:nvSpPr>
          <p:cNvPr id="9" name="Date Placeholder 3">
            <a:extLst>
              <a:ext uri="{FF2B5EF4-FFF2-40B4-BE49-F238E27FC236}">
                <a16:creationId xmlns:a16="http://schemas.microsoft.com/office/drawing/2014/main" id="{915277B5-CC79-482C-8C1D-29BB3DFAD7BA}"/>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2569851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p:cNvSpPr txBox="1">
            <a:spLocks/>
          </p:cNvSpPr>
          <p:nvPr userDrawn="1"/>
        </p:nvSpPr>
        <p:spPr>
          <a:xfrm>
            <a:off x="10991088" y="6356350"/>
            <a:ext cx="673608"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mtClean="0"/>
              <a:pPr/>
              <a:t>‹#›</a:t>
            </a:fld>
            <a:endParaRPr lang="en-US"/>
          </a:p>
        </p:txBody>
      </p:sp>
      <p:sp>
        <p:nvSpPr>
          <p:cNvPr id="6" name="Footer Placeholder 4">
            <a:extLst>
              <a:ext uri="{FF2B5EF4-FFF2-40B4-BE49-F238E27FC236}">
                <a16:creationId xmlns:a16="http://schemas.microsoft.com/office/drawing/2014/main" id="{5D9C456B-2C54-4A71-95E6-78AADE569667}"/>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
        <p:nvSpPr>
          <p:cNvPr id="7" name="Date Placeholder 3">
            <a:extLst>
              <a:ext uri="{FF2B5EF4-FFF2-40B4-BE49-F238E27FC236}">
                <a16:creationId xmlns:a16="http://schemas.microsoft.com/office/drawing/2014/main" id="{B28417AC-5E7D-48F1-8A8C-38B2E706348D}"/>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3693576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703524"/>
            <a:ext cx="3932237" cy="1600200"/>
          </a:xfrm>
          <a:prstGeom prst="rect">
            <a:avLst/>
          </a:prstGeom>
        </p:spPr>
        <p:txBody>
          <a:bodyPr anchor="b"/>
          <a:lstStyle>
            <a:lvl1pPr>
              <a:defRPr lang="en-US" sz="3600" kern="1200" dirty="0">
                <a:solidFill>
                  <a:schemeClr val="tx1"/>
                </a:solidFill>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183188" y="1703525"/>
            <a:ext cx="6172200" cy="46528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3303724"/>
            <a:ext cx="3932237" cy="3052626"/>
          </a:xfrm>
        </p:spPr>
        <p:txBody>
          <a:bodyPr>
            <a:normAutofit/>
          </a:bodyPr>
          <a:lstStyle>
            <a:lvl1pPr marL="0" indent="0">
              <a:buNone/>
              <a:defRPr sz="2000">
                <a:latin typeface="+mn-lt"/>
                <a:ea typeface="Verdana" panose="020B0604030504040204" pitchFamily="34" charset="0"/>
                <a:cs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5"/>
          <p:cNvSpPr>
            <a:spLocks noGrp="1"/>
          </p:cNvSpPr>
          <p:nvPr>
            <p:ph type="sldNum" sz="quarter" idx="4"/>
          </p:nvPr>
        </p:nvSpPr>
        <p:spPr>
          <a:xfrm>
            <a:off x="10991088" y="6356350"/>
            <a:ext cx="673608" cy="365125"/>
          </a:xfrm>
          <a:prstGeom prst="rect">
            <a:avLst/>
          </a:prstGeom>
        </p:spPr>
        <p:txBody>
          <a:bodyPr anchor="b"/>
          <a:lstStyle>
            <a:lvl1pPr algn="r">
              <a:defRPr sz="1400">
                <a:solidFill>
                  <a:srgbClr val="5F5F5F"/>
                </a:solidFill>
              </a:defRPr>
            </a:lvl1pPr>
          </a:lstStyle>
          <a:p>
            <a:fld id="{8E6742F1-6635-4F3B-A1BB-91C9B3B8DD12}" type="slidenum">
              <a:rPr lang="en-US" smtClean="0"/>
              <a:pPr/>
              <a:t>‹#›</a:t>
            </a:fld>
            <a:endParaRPr lang="en-US"/>
          </a:p>
        </p:txBody>
      </p:sp>
      <p:sp>
        <p:nvSpPr>
          <p:cNvPr id="9" name="Footer Placeholder 4">
            <a:extLst>
              <a:ext uri="{FF2B5EF4-FFF2-40B4-BE49-F238E27FC236}">
                <a16:creationId xmlns:a16="http://schemas.microsoft.com/office/drawing/2014/main" id="{7FA61FC6-7B3C-42EF-B9AE-1116FF863585}"/>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
        <p:nvSpPr>
          <p:cNvPr id="10" name="Date Placeholder 3">
            <a:extLst>
              <a:ext uri="{FF2B5EF4-FFF2-40B4-BE49-F238E27FC236}">
                <a16:creationId xmlns:a16="http://schemas.microsoft.com/office/drawing/2014/main" id="{2A9492D9-E940-47A2-A585-78D5B58AE825}"/>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780157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61154" y="1703524"/>
            <a:ext cx="6172200" cy="4652826"/>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itle 1"/>
          <p:cNvSpPr>
            <a:spLocks noGrp="1"/>
          </p:cNvSpPr>
          <p:nvPr>
            <p:ph type="title"/>
          </p:nvPr>
        </p:nvSpPr>
        <p:spPr>
          <a:xfrm>
            <a:off x="839788" y="1703524"/>
            <a:ext cx="3932237" cy="1600200"/>
          </a:xfrm>
          <a:prstGeom prst="rect">
            <a:avLst/>
          </a:prstGeom>
        </p:spPr>
        <p:txBody>
          <a:bodyPr anchor="b"/>
          <a:lstStyle>
            <a:lvl1pPr>
              <a:defRPr lang="en-US" sz="3600" kern="1200" dirty="0">
                <a:solidFill>
                  <a:schemeClr val="tx1"/>
                </a:solidFill>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9" name="Text Placeholder 3"/>
          <p:cNvSpPr>
            <a:spLocks noGrp="1"/>
          </p:cNvSpPr>
          <p:nvPr>
            <p:ph type="body" sz="half" idx="2"/>
          </p:nvPr>
        </p:nvSpPr>
        <p:spPr>
          <a:xfrm>
            <a:off x="839788" y="3303724"/>
            <a:ext cx="3932237" cy="3052626"/>
          </a:xfrm>
        </p:spPr>
        <p:txBody>
          <a:bodyPr>
            <a:normAutofit/>
          </a:bodyPr>
          <a:lstStyle>
            <a:lvl1pPr marL="0" indent="0">
              <a:buNone/>
              <a:defRPr sz="2000">
                <a:latin typeface="+mn-lt"/>
                <a:ea typeface="Verdana" panose="020B0604030504040204" pitchFamily="34" charset="0"/>
                <a:cs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5"/>
          <p:cNvSpPr txBox="1">
            <a:spLocks/>
          </p:cNvSpPr>
          <p:nvPr userDrawn="1"/>
        </p:nvSpPr>
        <p:spPr>
          <a:xfrm>
            <a:off x="10991088" y="6356350"/>
            <a:ext cx="673608"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mtClean="0"/>
              <a:pPr/>
              <a:t>‹#›</a:t>
            </a:fld>
            <a:endParaRPr lang="en-US" dirty="0"/>
          </a:p>
        </p:txBody>
      </p:sp>
      <p:sp>
        <p:nvSpPr>
          <p:cNvPr id="11" name="Footer Placeholder 4">
            <a:extLst>
              <a:ext uri="{FF2B5EF4-FFF2-40B4-BE49-F238E27FC236}">
                <a16:creationId xmlns:a16="http://schemas.microsoft.com/office/drawing/2014/main" id="{7CC4394A-F5BE-4FF2-8D83-1F93112020A8}"/>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
        <p:nvSpPr>
          <p:cNvPr id="12" name="Date Placeholder 3">
            <a:extLst>
              <a:ext uri="{FF2B5EF4-FFF2-40B4-BE49-F238E27FC236}">
                <a16:creationId xmlns:a16="http://schemas.microsoft.com/office/drawing/2014/main" id="{96DDCF70-E37E-43E4-B146-B85B77838705}"/>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3967468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3" name="Rectangle 12"/>
          <p:cNvSpPr/>
          <p:nvPr userDrawn="1"/>
        </p:nvSpPr>
        <p:spPr>
          <a:xfrm>
            <a:off x="0" y="958246"/>
            <a:ext cx="12192000" cy="389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524000" y="6117336"/>
            <a:ext cx="9144000" cy="530352"/>
          </a:xfrm>
        </p:spPr>
        <p:txBody>
          <a:bodyPr/>
          <a:lstStyle>
            <a:lvl1pPr marL="0" indent="0" algn="ctr">
              <a:buNone/>
              <a:defRPr sz="24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Rectangle 13"/>
          <p:cNvSpPr/>
          <p:nvPr userDrawn="1"/>
        </p:nvSpPr>
        <p:spPr>
          <a:xfrm>
            <a:off x="192024" y="82296"/>
            <a:ext cx="1856232" cy="1344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0" y="1481328"/>
            <a:ext cx="12192000" cy="27432"/>
          </a:xfrm>
          <a:prstGeom prst="rect">
            <a:avLst/>
          </a:prstGeom>
          <a:gradFill flip="none" rotWithShape="1">
            <a:gsLst>
              <a:gs pos="15000">
                <a:srgbClr val="002D7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05545" y="2194560"/>
            <a:ext cx="5780910" cy="2468880"/>
          </a:xfrm>
          <a:prstGeom prst="rect">
            <a:avLst/>
          </a:prstGeom>
        </p:spPr>
      </p:pic>
    </p:spTree>
    <p:extLst>
      <p:ext uri="{BB962C8B-B14F-4D97-AF65-F5344CB8AC3E}">
        <p14:creationId xmlns:p14="http://schemas.microsoft.com/office/powerpoint/2010/main" val="2320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_GRC #1">
    <p:spTree>
      <p:nvGrpSpPr>
        <p:cNvPr id="1" name=""/>
        <p:cNvGrpSpPr/>
        <p:nvPr/>
      </p:nvGrpSpPr>
      <p:grpSpPr>
        <a:xfrm>
          <a:off x="0" y="0"/>
          <a:ext cx="0" cy="0"/>
          <a:chOff x="0" y="0"/>
          <a:chExt cx="0" cy="0"/>
        </a:xfrm>
      </p:grpSpPr>
      <p:sp>
        <p:nvSpPr>
          <p:cNvPr id="13" name="Rectangle 12"/>
          <p:cNvSpPr/>
          <p:nvPr userDrawn="1"/>
        </p:nvSpPr>
        <p:spPr>
          <a:xfrm>
            <a:off x="0" y="958246"/>
            <a:ext cx="12192000" cy="389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817783"/>
            <a:ext cx="9144000" cy="1692180"/>
          </a:xfrm>
          <a:prstGeom prst="rect">
            <a:avLst/>
          </a:prstGeom>
        </p:spPr>
        <p:txBody>
          <a:bodyPr anchor="b"/>
          <a:lstStyle>
            <a:lvl1pPr algn="ctr">
              <a:defRPr sz="4000">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mn-lt"/>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Rectangle 13"/>
          <p:cNvSpPr/>
          <p:nvPr userDrawn="1"/>
        </p:nvSpPr>
        <p:spPr>
          <a:xfrm>
            <a:off x="192024" y="82296"/>
            <a:ext cx="1856232" cy="1344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0" y="1481328"/>
            <a:ext cx="12192000" cy="27432"/>
          </a:xfrm>
          <a:prstGeom prst="rect">
            <a:avLst/>
          </a:prstGeom>
          <a:gradFill flip="none" rotWithShape="1">
            <a:gsLst>
              <a:gs pos="15000">
                <a:srgbClr val="002D7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9372" y="70418"/>
            <a:ext cx="3211614" cy="1371600"/>
          </a:xfrm>
          <a:prstGeom prst="rect">
            <a:avLst/>
          </a:prstGeom>
        </p:spPr>
      </p:pic>
      <p:pic>
        <p:nvPicPr>
          <p:cNvPr id="8" name="Picture 7"/>
          <p:cNvPicPr>
            <a:picLocks noChangeAspect="1"/>
          </p:cNvPicPr>
          <p:nvPr userDrawn="1"/>
        </p:nvPicPr>
        <p:blipFill rotWithShape="1">
          <a:blip r:embed="rId3">
            <a:extLst>
              <a:ext uri="{28A0092B-C50C-407E-A947-70E740481C1C}">
                <a14:useLocalDpi xmlns:a14="http://schemas.microsoft.com/office/drawing/2010/main" val="0"/>
              </a:ext>
            </a:extLst>
          </a:blip>
          <a:srcRect l="3764" t="68617" r="13682" b="17939"/>
          <a:stretch/>
        </p:blipFill>
        <p:spPr>
          <a:xfrm>
            <a:off x="7223113" y="1052013"/>
            <a:ext cx="4849092" cy="329026"/>
          </a:xfrm>
          <a:prstGeom prst="rect">
            <a:avLst/>
          </a:prstGeom>
        </p:spPr>
      </p:pic>
      <p:sp>
        <p:nvSpPr>
          <p:cNvPr id="9" name="Footer Placeholder 4">
            <a:extLst>
              <a:ext uri="{FF2B5EF4-FFF2-40B4-BE49-F238E27FC236}">
                <a16:creationId xmlns:a16="http://schemas.microsoft.com/office/drawing/2014/main" id="{966F197F-C7D7-4D51-ACAE-E30AE0969D01}"/>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Tree>
    <p:extLst>
      <p:ext uri="{BB962C8B-B14F-4D97-AF65-F5344CB8AC3E}">
        <p14:creationId xmlns:p14="http://schemas.microsoft.com/office/powerpoint/2010/main" val="2429163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_GRC #2">
    <p:spTree>
      <p:nvGrpSpPr>
        <p:cNvPr id="1" name=""/>
        <p:cNvGrpSpPr/>
        <p:nvPr/>
      </p:nvGrpSpPr>
      <p:grpSpPr>
        <a:xfrm>
          <a:off x="0" y="0"/>
          <a:ext cx="0" cy="0"/>
          <a:chOff x="0" y="0"/>
          <a:chExt cx="0" cy="0"/>
        </a:xfrm>
      </p:grpSpPr>
      <p:sp>
        <p:nvSpPr>
          <p:cNvPr id="13" name="Rectangle 12"/>
          <p:cNvSpPr/>
          <p:nvPr userDrawn="1"/>
        </p:nvSpPr>
        <p:spPr>
          <a:xfrm>
            <a:off x="0" y="958246"/>
            <a:ext cx="12192000" cy="389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817783"/>
            <a:ext cx="9144000" cy="1692180"/>
          </a:xfrm>
          <a:prstGeom prst="rect">
            <a:avLst/>
          </a:prstGeom>
        </p:spPr>
        <p:txBody>
          <a:bodyPr anchor="b"/>
          <a:lstStyle>
            <a:lvl1pPr algn="ctr">
              <a:defRPr sz="4000">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mn-lt"/>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Rectangle 13"/>
          <p:cNvSpPr/>
          <p:nvPr userDrawn="1"/>
        </p:nvSpPr>
        <p:spPr>
          <a:xfrm>
            <a:off x="192024" y="82296"/>
            <a:ext cx="1856232" cy="1344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0" y="1481328"/>
            <a:ext cx="12192000" cy="27432"/>
          </a:xfrm>
          <a:prstGeom prst="rect">
            <a:avLst/>
          </a:prstGeom>
          <a:gradFill flip="none" rotWithShape="1">
            <a:gsLst>
              <a:gs pos="15000">
                <a:srgbClr val="002D7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9372" y="70418"/>
            <a:ext cx="3211614" cy="1371600"/>
          </a:xfrm>
          <a:prstGeom prst="rect">
            <a:avLst/>
          </a:prstGeom>
        </p:spPr>
      </p:pic>
      <p:grpSp>
        <p:nvGrpSpPr>
          <p:cNvPr id="7" name="Group 6"/>
          <p:cNvGrpSpPr/>
          <p:nvPr userDrawn="1"/>
        </p:nvGrpSpPr>
        <p:grpSpPr>
          <a:xfrm>
            <a:off x="9553026" y="408707"/>
            <a:ext cx="2326415" cy="960076"/>
            <a:chOff x="9553026" y="324887"/>
            <a:chExt cx="2326415" cy="960076"/>
          </a:xfrm>
        </p:grpSpPr>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9564931" y="646009"/>
              <a:ext cx="1399033" cy="313572"/>
            </a:xfrm>
            <a:prstGeom prst="rect">
              <a:avLst/>
            </a:prstGeom>
          </p:spPr>
        </p:pic>
        <p:pic>
          <p:nvPicPr>
            <p:cNvPr id="9" name="Picture 8"/>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9557788" y="963049"/>
              <a:ext cx="2321653" cy="321914"/>
            </a:xfrm>
            <a:prstGeom prst="rect">
              <a:avLst/>
            </a:prstGeom>
          </p:spPr>
        </p:pic>
        <p:pic>
          <p:nvPicPr>
            <p:cNvPr id="11" name="Picture 10"/>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9553026" y="324887"/>
              <a:ext cx="1088783" cy="317614"/>
            </a:xfrm>
            <a:prstGeom prst="rect">
              <a:avLst/>
            </a:prstGeom>
          </p:spPr>
        </p:pic>
      </p:grpSp>
      <p:sp>
        <p:nvSpPr>
          <p:cNvPr id="12" name="Footer Placeholder 4">
            <a:extLst>
              <a:ext uri="{FF2B5EF4-FFF2-40B4-BE49-F238E27FC236}">
                <a16:creationId xmlns:a16="http://schemas.microsoft.com/office/drawing/2014/main" id="{B7573869-4917-4B7C-8FD8-D457383B1FD9}"/>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Tree>
    <p:extLst>
      <p:ext uri="{BB962C8B-B14F-4D97-AF65-F5344CB8AC3E}">
        <p14:creationId xmlns:p14="http://schemas.microsoft.com/office/powerpoint/2010/main" val="403114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Black Text)">
    <p:spTree>
      <p:nvGrpSpPr>
        <p:cNvPr id="1" name=""/>
        <p:cNvGrpSpPr/>
        <p:nvPr/>
      </p:nvGrpSpPr>
      <p:grpSpPr>
        <a:xfrm>
          <a:off x="0" y="0"/>
          <a:ext cx="0" cy="0"/>
          <a:chOff x="0" y="0"/>
          <a:chExt cx="0" cy="0"/>
        </a:xfrm>
      </p:grpSpPr>
      <p:sp>
        <p:nvSpPr>
          <p:cNvPr id="2" name="Title 1"/>
          <p:cNvSpPr>
            <a:spLocks noGrp="1"/>
          </p:cNvSpPr>
          <p:nvPr>
            <p:ph type="title"/>
          </p:nvPr>
        </p:nvSpPr>
        <p:spPr>
          <a:xfrm>
            <a:off x="1718631" y="140237"/>
            <a:ext cx="9635169" cy="969484"/>
          </a:xfrm>
          <a:prstGeom prst="rect">
            <a:avLst/>
          </a:prstGeom>
        </p:spPr>
        <p:txBody>
          <a:bodyPr anchor="ctr"/>
          <a:lstStyle>
            <a:lvl1pPr>
              <a:defRPr lang="en-US" sz="3600" kern="1200" dirty="0">
                <a:solidFill>
                  <a:schemeClr val="tx1"/>
                </a:solidFill>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162580" y="6356350"/>
            <a:ext cx="502115" cy="365125"/>
          </a:xfrm>
          <a:prstGeom prst="rect">
            <a:avLst/>
          </a:prstGeom>
        </p:spPr>
        <p:txBody>
          <a:bodyPr anchor="b"/>
          <a:lstStyle>
            <a:lvl1pPr algn="r">
              <a:defRPr sz="1400">
                <a:solidFill>
                  <a:srgbClr val="5F5F5F"/>
                </a:solidFill>
              </a:defRPr>
            </a:lvl1pPr>
          </a:lstStyle>
          <a:p>
            <a:fld id="{8E6742F1-6635-4F3B-A1BB-91C9B3B8DD12}" type="slidenum">
              <a:rPr lang="en-US" smtClean="0"/>
              <a:pPr/>
              <a:t>‹#›</a:t>
            </a:fld>
            <a:endParaRPr lang="en-US" dirty="0"/>
          </a:p>
        </p:txBody>
      </p:sp>
      <p:sp>
        <p:nvSpPr>
          <p:cNvPr id="8" name="Footer Placeholder 4">
            <a:extLst>
              <a:ext uri="{FF2B5EF4-FFF2-40B4-BE49-F238E27FC236}">
                <a16:creationId xmlns:a16="http://schemas.microsoft.com/office/drawing/2014/main" id="{302B021D-152B-4BBC-AE4C-05D1CF334B2E}"/>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
        <p:nvSpPr>
          <p:cNvPr id="9" name="Date Placeholder 3">
            <a:extLst>
              <a:ext uri="{FF2B5EF4-FFF2-40B4-BE49-F238E27FC236}">
                <a16:creationId xmlns:a16="http://schemas.microsoft.com/office/drawing/2014/main" id="{4609E918-0750-41F9-A8AE-C3C49882CCBF}"/>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11935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Blue+Black Text)">
    <p:spTree>
      <p:nvGrpSpPr>
        <p:cNvPr id="1" name=""/>
        <p:cNvGrpSpPr/>
        <p:nvPr/>
      </p:nvGrpSpPr>
      <p:grpSpPr>
        <a:xfrm>
          <a:off x="0" y="0"/>
          <a:ext cx="0" cy="0"/>
          <a:chOff x="0" y="0"/>
          <a:chExt cx="0" cy="0"/>
        </a:xfrm>
      </p:grpSpPr>
      <p:sp>
        <p:nvSpPr>
          <p:cNvPr id="2" name="Title 1"/>
          <p:cNvSpPr>
            <a:spLocks noGrp="1"/>
          </p:cNvSpPr>
          <p:nvPr>
            <p:ph type="title"/>
          </p:nvPr>
        </p:nvSpPr>
        <p:spPr>
          <a:xfrm>
            <a:off x="1718631" y="140237"/>
            <a:ext cx="9635169" cy="969484"/>
          </a:xfrm>
          <a:prstGeom prst="rect">
            <a:avLst/>
          </a:prstGeom>
        </p:spPr>
        <p:txBody>
          <a:bodyPr anchor="ctr"/>
          <a:lstStyle>
            <a:lvl1pPr>
              <a:defRPr lang="en-US" sz="3600" kern="1200" dirty="0">
                <a:solidFill>
                  <a:schemeClr val="tx1"/>
                </a:solidFill>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Clr>
                <a:srgbClr val="1C1C1C"/>
              </a:buClr>
              <a:buFontTx/>
              <a:buNone/>
              <a:defRPr>
                <a:solidFill>
                  <a:schemeClr val="accent1"/>
                </a:solidFill>
              </a:defRPr>
            </a:lvl1pPr>
            <a:lvl3pPr>
              <a:defRPr>
                <a:solidFill>
                  <a:srgbClr val="292929"/>
                </a:solidFill>
              </a:defRPr>
            </a:lvl3pPr>
            <a:lvl4pPr>
              <a:defRPr>
                <a:solidFill>
                  <a:srgbClr val="333333"/>
                </a:solidFill>
              </a:defRPr>
            </a:lvl4pPr>
            <a:lvl5pPr>
              <a:defRPr>
                <a:solidFill>
                  <a:srgbClr val="4D4D4D"/>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txBox="1">
            <a:spLocks/>
          </p:cNvSpPr>
          <p:nvPr userDrawn="1"/>
        </p:nvSpPr>
        <p:spPr>
          <a:xfrm>
            <a:off x="10991088" y="6356350"/>
            <a:ext cx="673608"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mtClean="0"/>
              <a:pPr/>
              <a:t>‹#›</a:t>
            </a:fld>
            <a:endParaRPr lang="en-US" dirty="0"/>
          </a:p>
        </p:txBody>
      </p:sp>
      <p:sp>
        <p:nvSpPr>
          <p:cNvPr id="11" name="Footer Placeholder 4">
            <a:extLst>
              <a:ext uri="{FF2B5EF4-FFF2-40B4-BE49-F238E27FC236}">
                <a16:creationId xmlns:a16="http://schemas.microsoft.com/office/drawing/2014/main" id="{00F4FC81-BCA0-4AF0-A6E8-CA7C8E6B01BD}"/>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
        <p:nvSpPr>
          <p:cNvPr id="9" name="Date Placeholder 3">
            <a:extLst>
              <a:ext uri="{FF2B5EF4-FFF2-40B4-BE49-F238E27FC236}">
                <a16:creationId xmlns:a16="http://schemas.microsoft.com/office/drawing/2014/main" id="{A825DCD6-B425-4887-A74E-E840712292EC}"/>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72920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GRC_Title and Content (Black Text)">
    <p:spTree>
      <p:nvGrpSpPr>
        <p:cNvPr id="1" name=""/>
        <p:cNvGrpSpPr/>
        <p:nvPr/>
      </p:nvGrpSpPr>
      <p:grpSpPr>
        <a:xfrm>
          <a:off x="0" y="0"/>
          <a:ext cx="0" cy="0"/>
          <a:chOff x="0" y="0"/>
          <a:chExt cx="0" cy="0"/>
        </a:xfrm>
      </p:grpSpPr>
      <p:sp>
        <p:nvSpPr>
          <p:cNvPr id="2" name="Title 1"/>
          <p:cNvSpPr>
            <a:spLocks noGrp="1"/>
          </p:cNvSpPr>
          <p:nvPr>
            <p:ph type="title"/>
          </p:nvPr>
        </p:nvSpPr>
        <p:spPr>
          <a:xfrm>
            <a:off x="1718631" y="140237"/>
            <a:ext cx="9635169" cy="969484"/>
          </a:xfrm>
          <a:prstGeom prst="rect">
            <a:avLst/>
          </a:prstGeom>
        </p:spPr>
        <p:txBody>
          <a:bodyPr anchor="ctr">
            <a:normAutofit/>
          </a:bodyPr>
          <a:lstStyle>
            <a:lvl1pPr>
              <a:defRPr lang="en-US" sz="3600" kern="1200" dirty="0">
                <a:solidFill>
                  <a:schemeClr val="tx1"/>
                </a:solidFill>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1939" y="0"/>
            <a:ext cx="1185413" cy="1202347"/>
          </a:xfrm>
          <a:prstGeom prst="rect">
            <a:avLst/>
          </a:prstGeom>
        </p:spPr>
      </p:pic>
      <p:sp>
        <p:nvSpPr>
          <p:cNvPr id="8" name="Slide Number Placeholder 5"/>
          <p:cNvSpPr txBox="1">
            <a:spLocks/>
          </p:cNvSpPr>
          <p:nvPr userDrawn="1"/>
        </p:nvSpPr>
        <p:spPr>
          <a:xfrm>
            <a:off x="10991088" y="6356350"/>
            <a:ext cx="673608"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mtClean="0"/>
              <a:pPr/>
              <a:t>‹#›</a:t>
            </a:fld>
            <a:endParaRPr lang="en-US"/>
          </a:p>
        </p:txBody>
      </p:sp>
      <p:sp>
        <p:nvSpPr>
          <p:cNvPr id="12" name="Footer Placeholder 4">
            <a:extLst>
              <a:ext uri="{FF2B5EF4-FFF2-40B4-BE49-F238E27FC236}">
                <a16:creationId xmlns:a16="http://schemas.microsoft.com/office/drawing/2014/main" id="{6D43B2B4-39CC-402A-9E78-A7DB9FEC5C9B}"/>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
        <p:nvSpPr>
          <p:cNvPr id="10" name="Date Placeholder 3">
            <a:extLst>
              <a:ext uri="{FF2B5EF4-FFF2-40B4-BE49-F238E27FC236}">
                <a16:creationId xmlns:a16="http://schemas.microsoft.com/office/drawing/2014/main" id="{327E2772-B8B8-4CD0-9BCF-87A0A6BDF05E}"/>
              </a:ext>
            </a:extLst>
          </p:cNvPr>
          <p:cNvSpPr>
            <a:spLocks noGrp="1"/>
          </p:cNvSpPr>
          <p:nvPr>
            <p:ph type="dt" sz="half" idx="10"/>
          </p:nvPr>
        </p:nvSpPr>
        <p:spPr>
          <a:xfrm>
            <a:off x="838200" y="6356350"/>
            <a:ext cx="2743200" cy="365125"/>
          </a:xfrm>
          <a:prstGeom prst="rect">
            <a:avLst/>
          </a:prstGeom>
        </p:spPr>
        <p:txBody>
          <a:bodyPr/>
          <a:lstStyle/>
          <a:p>
            <a:endParaRPr lang="en-US"/>
          </a:p>
        </p:txBody>
      </p:sp>
      <p:pic>
        <p:nvPicPr>
          <p:cNvPr id="4" name="Picture 3"/>
          <p:cNvPicPr>
            <a:picLocks noChangeAspect="1"/>
          </p:cNvPicPr>
          <p:nvPr userDrawn="1"/>
        </p:nvPicPr>
        <p:blipFill>
          <a:blip r:embed="rId3"/>
          <a:stretch>
            <a:fillRect/>
          </a:stretch>
        </p:blipFill>
        <p:spPr>
          <a:xfrm>
            <a:off x="11353800" y="72188"/>
            <a:ext cx="804742" cy="445047"/>
          </a:xfrm>
          <a:prstGeom prst="rect">
            <a:avLst/>
          </a:prstGeom>
        </p:spPr>
      </p:pic>
    </p:spTree>
    <p:extLst>
      <p:ext uri="{BB962C8B-B14F-4D97-AF65-F5344CB8AC3E}">
        <p14:creationId xmlns:p14="http://schemas.microsoft.com/office/powerpoint/2010/main" val="295766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C_Title and Content (Blue+Black Text)">
    <p:spTree>
      <p:nvGrpSpPr>
        <p:cNvPr id="1" name=""/>
        <p:cNvGrpSpPr/>
        <p:nvPr/>
      </p:nvGrpSpPr>
      <p:grpSpPr>
        <a:xfrm>
          <a:off x="0" y="0"/>
          <a:ext cx="0" cy="0"/>
          <a:chOff x="0" y="0"/>
          <a:chExt cx="0" cy="0"/>
        </a:xfrm>
      </p:grpSpPr>
      <p:sp>
        <p:nvSpPr>
          <p:cNvPr id="2" name="Title 1"/>
          <p:cNvSpPr>
            <a:spLocks noGrp="1"/>
          </p:cNvSpPr>
          <p:nvPr>
            <p:ph type="title"/>
          </p:nvPr>
        </p:nvSpPr>
        <p:spPr>
          <a:xfrm>
            <a:off x="1718631" y="140237"/>
            <a:ext cx="9635169" cy="969484"/>
          </a:xfrm>
          <a:prstGeom prst="rect">
            <a:avLst/>
          </a:prstGeom>
        </p:spPr>
        <p:txBody>
          <a:bodyPr anchor="ctr">
            <a:normAutofit/>
          </a:bodyPr>
          <a:lstStyle>
            <a:lvl1pPr>
              <a:defRPr lang="en-US" sz="3600" kern="1200" dirty="0">
                <a:solidFill>
                  <a:schemeClr val="tx1"/>
                </a:solidFill>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1939" y="0"/>
            <a:ext cx="1185413" cy="1202347"/>
          </a:xfrm>
          <a:prstGeom prst="rect">
            <a:avLst/>
          </a:prstGeom>
        </p:spPr>
      </p:pic>
      <p:sp>
        <p:nvSpPr>
          <p:cNvPr id="8" name="Content Placeholder 2"/>
          <p:cNvSpPr>
            <a:spLocks noGrp="1"/>
          </p:cNvSpPr>
          <p:nvPr>
            <p:ph idx="1"/>
          </p:nvPr>
        </p:nvSpPr>
        <p:spPr>
          <a:xfrm>
            <a:off x="838200" y="1421175"/>
            <a:ext cx="10515600" cy="4814372"/>
          </a:xfrm>
        </p:spPr>
        <p:txBody>
          <a:bodyPr/>
          <a:lstStyle>
            <a:lvl1pPr marL="0" indent="0">
              <a:buClr>
                <a:srgbClr val="1C1C1C"/>
              </a:buClr>
              <a:buFontTx/>
              <a:buNone/>
              <a:defRPr>
                <a:solidFill>
                  <a:schemeClr val="accent1"/>
                </a:solidFill>
              </a:defRPr>
            </a:lvl1pPr>
            <a:lvl3pPr>
              <a:defRPr>
                <a:solidFill>
                  <a:srgbClr val="292929"/>
                </a:solidFill>
              </a:defRPr>
            </a:lvl3pPr>
            <a:lvl4pPr>
              <a:defRPr>
                <a:solidFill>
                  <a:srgbClr val="333333"/>
                </a:solidFill>
              </a:defRPr>
            </a:lvl4pPr>
            <a:lvl5pPr>
              <a:defRPr>
                <a:solidFill>
                  <a:srgbClr val="4D4D4D"/>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10991088" y="6356350"/>
            <a:ext cx="673608"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mtClean="0"/>
              <a:pPr/>
              <a:t>‹#›</a:t>
            </a:fld>
            <a:endParaRPr lang="en-US"/>
          </a:p>
        </p:txBody>
      </p:sp>
      <p:sp>
        <p:nvSpPr>
          <p:cNvPr id="13" name="Footer Placeholder 4">
            <a:extLst>
              <a:ext uri="{FF2B5EF4-FFF2-40B4-BE49-F238E27FC236}">
                <a16:creationId xmlns:a16="http://schemas.microsoft.com/office/drawing/2014/main" id="{DF52CF1B-0992-405F-8862-07E21B0CF07B}"/>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
        <p:nvSpPr>
          <p:cNvPr id="11" name="Date Placeholder 3">
            <a:extLst>
              <a:ext uri="{FF2B5EF4-FFF2-40B4-BE49-F238E27FC236}">
                <a16:creationId xmlns:a16="http://schemas.microsoft.com/office/drawing/2014/main" id="{C88CD736-A7E1-4D64-9BE1-ECCAD981D7C9}"/>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2730946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lang="en-US" sz="4000" kern="1200" dirty="0">
                <a:solidFill>
                  <a:schemeClr val="tx1"/>
                </a:solidFill>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mn-lt"/>
                <a:ea typeface="Verdana" panose="020B0604030504040204" pitchFamily="34" charset="0"/>
                <a:cs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Footer Placeholder 4">
            <a:extLst>
              <a:ext uri="{FF2B5EF4-FFF2-40B4-BE49-F238E27FC236}">
                <a16:creationId xmlns:a16="http://schemas.microsoft.com/office/drawing/2014/main" id="{E6DFFC8D-A0EB-41BE-8883-96021069D8CC}"/>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
        <p:nvSpPr>
          <p:cNvPr id="7" name="Slide Number Placeholder 5">
            <a:extLst>
              <a:ext uri="{FF2B5EF4-FFF2-40B4-BE49-F238E27FC236}">
                <a16:creationId xmlns:a16="http://schemas.microsoft.com/office/drawing/2014/main" id="{0D6909FB-0127-4ACD-A6CB-EDBC949F1BD7}"/>
              </a:ext>
            </a:extLst>
          </p:cNvPr>
          <p:cNvSpPr txBox="1">
            <a:spLocks/>
          </p:cNvSpPr>
          <p:nvPr userDrawn="1"/>
        </p:nvSpPr>
        <p:spPr>
          <a:xfrm>
            <a:off x="10991088" y="6356350"/>
            <a:ext cx="673608"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mtClean="0"/>
              <a:pPr/>
              <a:t>‹#›</a:t>
            </a:fld>
            <a:endParaRPr lang="en-US"/>
          </a:p>
        </p:txBody>
      </p:sp>
      <p:sp>
        <p:nvSpPr>
          <p:cNvPr id="8" name="Date Placeholder 3">
            <a:extLst>
              <a:ext uri="{FF2B5EF4-FFF2-40B4-BE49-F238E27FC236}">
                <a16:creationId xmlns:a16="http://schemas.microsoft.com/office/drawing/2014/main" id="{4CDFCC42-9ACB-4002-ABD0-823B65F05E45}"/>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192312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452563"/>
            <a:ext cx="5181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452563"/>
            <a:ext cx="5181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1718631" y="140237"/>
            <a:ext cx="9635169" cy="969484"/>
          </a:xfrm>
          <a:prstGeom prst="rect">
            <a:avLst/>
          </a:prstGeom>
        </p:spPr>
        <p:txBody>
          <a:bodyPr anchor="ctr"/>
          <a:lstStyle>
            <a:lvl1pPr>
              <a:defRPr lang="en-US" sz="3600" kern="1200" dirty="0">
                <a:solidFill>
                  <a:schemeClr val="tx1"/>
                </a:solidFill>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Slide Number Placeholder 5"/>
          <p:cNvSpPr txBox="1">
            <a:spLocks/>
          </p:cNvSpPr>
          <p:nvPr userDrawn="1"/>
        </p:nvSpPr>
        <p:spPr>
          <a:xfrm>
            <a:off x="10991088" y="6356350"/>
            <a:ext cx="673608"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mtClean="0"/>
              <a:pPr/>
              <a:t>‹#›</a:t>
            </a:fld>
            <a:endParaRPr lang="en-US"/>
          </a:p>
        </p:txBody>
      </p:sp>
      <p:sp>
        <p:nvSpPr>
          <p:cNvPr id="10" name="Footer Placeholder 4">
            <a:extLst>
              <a:ext uri="{FF2B5EF4-FFF2-40B4-BE49-F238E27FC236}">
                <a16:creationId xmlns:a16="http://schemas.microsoft.com/office/drawing/2014/main" id="{161EA3A0-1666-4D78-B32F-840BE192D0F3}"/>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
        <p:nvSpPr>
          <p:cNvPr id="11" name="Date Placeholder 3">
            <a:extLst>
              <a:ext uri="{FF2B5EF4-FFF2-40B4-BE49-F238E27FC236}">
                <a16:creationId xmlns:a16="http://schemas.microsoft.com/office/drawing/2014/main" id="{4E08DBE3-3F39-48F4-B863-B24878BC8CD8}"/>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1622172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277600" y="5943600"/>
            <a:ext cx="914400" cy="914400"/>
          </a:xfrm>
          <a:prstGeom prst="rect">
            <a:avLst/>
          </a:prstGeom>
          <a:gradFill flip="none" rotWithShape="1">
            <a:gsLst>
              <a:gs pos="73000">
                <a:schemeClr val="bg1"/>
              </a:gs>
              <a:gs pos="80000">
                <a:srgbClr val="002D72"/>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838200" y="1421175"/>
            <a:ext cx="10515600" cy="48143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2"/>
          <p:cNvSpPr/>
          <p:nvPr userDrawn="1"/>
        </p:nvSpPr>
        <p:spPr>
          <a:xfrm>
            <a:off x="0" y="1218025"/>
            <a:ext cx="12192000" cy="27432"/>
          </a:xfrm>
          <a:prstGeom prst="rect">
            <a:avLst/>
          </a:prstGeom>
          <a:gradFill flip="none" rotWithShape="1">
            <a:gsLst>
              <a:gs pos="15000">
                <a:srgbClr val="002D7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rotWithShape="1">
          <a:blip r:embed="rId17" cstate="print">
            <a:extLst>
              <a:ext uri="{28A0092B-C50C-407E-A947-70E740481C1C}">
                <a14:useLocalDpi xmlns:a14="http://schemas.microsoft.com/office/drawing/2010/main" val="0"/>
              </a:ext>
            </a:extLst>
          </a:blip>
          <a:srcRect/>
          <a:stretch/>
        </p:blipFill>
        <p:spPr>
          <a:xfrm>
            <a:off x="242317" y="95826"/>
            <a:ext cx="1324145" cy="1005840"/>
          </a:xfrm>
          <a:prstGeom prst="rect">
            <a:avLst/>
          </a:prstGeom>
        </p:spPr>
      </p:pic>
      <p:sp>
        <p:nvSpPr>
          <p:cNvPr id="8" name="Footer Placeholder 4">
            <a:extLst>
              <a:ext uri="{FF2B5EF4-FFF2-40B4-BE49-F238E27FC236}">
                <a16:creationId xmlns:a16="http://schemas.microsoft.com/office/drawing/2014/main" id="{7FD9DD7F-1471-4BB0-86CE-D7CA1CC29172}"/>
              </a:ext>
            </a:extLst>
          </p:cNvPr>
          <p:cNvSpPr>
            <a:spLocks noGrp="1"/>
          </p:cNvSpPr>
          <p:nvPr>
            <p:ph type="ftr" sz="quarter" idx="3"/>
          </p:nvPr>
        </p:nvSpPr>
        <p:spPr>
          <a:xfrm>
            <a:off x="6281807" y="6356350"/>
            <a:ext cx="4874741" cy="365125"/>
          </a:xfrm>
          <a:prstGeom prst="rect">
            <a:avLst/>
          </a:prstGeom>
        </p:spPr>
        <p:txBody>
          <a:bodyPr/>
          <a:lstStyle>
            <a:lvl1pPr algn="r">
              <a:defRPr/>
            </a:lvl1pPr>
          </a:lstStyle>
          <a:p>
            <a:r>
              <a:rPr lang="en-US" dirty="0"/>
              <a:t>SRC Select Disclosure</a:t>
            </a:r>
          </a:p>
        </p:txBody>
      </p:sp>
    </p:spTree>
    <p:extLst>
      <p:ext uri="{BB962C8B-B14F-4D97-AF65-F5344CB8AC3E}">
        <p14:creationId xmlns:p14="http://schemas.microsoft.com/office/powerpoint/2010/main" val="3283624139"/>
      </p:ext>
    </p:extLst>
  </p:cSld>
  <p:clrMap bg1="lt1" tx1="dk1" bg2="lt2" tx2="dk2" accent1="accent1" accent2="accent2" accent3="accent3" accent4="accent4" accent5="accent5" accent6="accent6" hlink="hlink" folHlink="folHlink"/>
  <p:sldLayoutIdLst>
    <p:sldLayoutId id="2147483681" r:id="rId1"/>
    <p:sldLayoutId id="2147483698" r:id="rId2"/>
    <p:sldLayoutId id="2147483699" r:id="rId3"/>
    <p:sldLayoutId id="2147483682" r:id="rId4"/>
    <p:sldLayoutId id="2147483700" r:id="rId5"/>
    <p:sldLayoutId id="2147483697" r:id="rId6"/>
    <p:sldLayoutId id="2147483701" r:id="rId7"/>
    <p:sldLayoutId id="2147483683" r:id="rId8"/>
    <p:sldLayoutId id="2147483684" r:id="rId9"/>
    <p:sldLayoutId id="2147483695" r:id="rId10"/>
    <p:sldLayoutId id="2147483686" r:id="rId11"/>
    <p:sldLayoutId id="2147483687" r:id="rId12"/>
    <p:sldLayoutId id="2147483688" r:id="rId13"/>
    <p:sldLayoutId id="2147483689" r:id="rId14"/>
    <p:sldLayoutId id="2147483696"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5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12.jpe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4.xml"/><Relationship Id="rId5" Type="http://schemas.openxmlformats.org/officeDocument/2006/relationships/image" Target="../media/image21.jpeg"/><Relationship Id="rId4" Type="http://schemas.openxmlformats.org/officeDocument/2006/relationships/image" Target="../media/image20.jpeg"/></Relationships>
</file>

<file path=ppt/slides/_rels/slide6.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44.png"/></Relationships>
</file>

<file path=ppt/slides/_rels/slide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5.jpg"/></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27.jpeg"/></Relationships>
</file>

<file path=ppt/slides/_rels/slide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32.jpg"/><Relationship Id="rId4"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0A92-3735-4764-9802-5718B9638861}"/>
              </a:ext>
            </a:extLst>
          </p:cNvPr>
          <p:cNvSpPr>
            <a:spLocks noGrp="1"/>
          </p:cNvSpPr>
          <p:nvPr>
            <p:ph type="title"/>
          </p:nvPr>
        </p:nvSpPr>
        <p:spPr/>
        <p:txBody>
          <a:bodyPr/>
          <a:lstStyle/>
          <a:p>
            <a:r>
              <a:rPr lang="en-US" dirty="0"/>
              <a:t>Motivation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BE0DCC-7163-47FB-84A7-1EFD0BBC7E7B}"/>
                  </a:ext>
                </a:extLst>
              </p:cNvPr>
              <p:cNvSpPr>
                <a:spLocks noGrp="1"/>
              </p:cNvSpPr>
              <p:nvPr>
                <p:ph idx="1"/>
              </p:nvPr>
            </p:nvSpPr>
            <p:spPr/>
            <p:txBody>
              <a:bodyPr>
                <a:normAutofit fontScale="92500" lnSpcReduction="10000"/>
              </a:bodyPr>
              <a:lstStyle/>
              <a:p>
                <a:r>
                  <a:rPr lang="en-US" sz="2400" dirty="0"/>
                  <a:t>Millimeter-wave imaging sensors have a large application space including security sensing, automotive radar, high-resolution imaging, and many more!</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b="1" dirty="0"/>
                  <a:t>Goal</a:t>
                </a:r>
                <a:r>
                  <a:rPr lang="en-US" sz="2400" dirty="0"/>
                  <a:t>: Construct a high resolution mmWave imaging system for holographic 3-D image reconstruction using ISAR techniques and commercially available mmWave radar sensors</a:t>
                </a:r>
              </a:p>
              <a:p>
                <a:r>
                  <a:rPr lang="en-US" sz="2400" b="1" dirty="0"/>
                  <a:t>Approach: </a:t>
                </a:r>
                <a:r>
                  <a:rPr lang="en-US" sz="2400" dirty="0"/>
                  <a:t>Develop an efficient Fourier-based algorithm for MIMO-ISAR image reconstruction and build an </a:t>
                </a:r>
                <a:r>
                  <a:rPr lang="en-US" sz="2400" i="1" dirty="0"/>
                  <a:t>x</a:t>
                </a:r>
                <a:r>
                  <a:rPr lang="en-US" sz="2400" dirty="0"/>
                  <a:t>-</a:t>
                </a:r>
                <a:r>
                  <a:rPr lang="en-US" sz="2400" i="1" dirty="0"/>
                  <a:t>y</a:t>
                </a:r>
                <a:r>
                  <a:rPr lang="en-US" sz="2400" dirty="0"/>
                  <a:t>-</a:t>
                </a:r>
                <a14:m>
                  <m:oMath xmlns:m="http://schemas.openxmlformats.org/officeDocument/2006/math">
                    <m:r>
                      <a:rPr lang="en-US" sz="2400" b="0" i="1" smtClean="0">
                        <a:latin typeface="Cambria Math" panose="02040503050406030204" pitchFamily="18" charset="0"/>
                      </a:rPr>
                      <m:t>𝜃</m:t>
                    </m:r>
                  </m:oMath>
                </a14:m>
                <a:r>
                  <a:rPr lang="en-US" sz="2400" dirty="0"/>
                  <a:t> mechanical scanner to synthesize both rectangular and cylindrical apertures.</a:t>
                </a:r>
                <a:endParaRPr lang="en-US" sz="2400" b="1" dirty="0"/>
              </a:p>
            </p:txBody>
          </p:sp>
        </mc:Choice>
        <mc:Fallback xmlns="">
          <p:sp>
            <p:nvSpPr>
              <p:cNvPr id="3" name="Content Placeholder 2">
                <a:extLst>
                  <a:ext uri="{FF2B5EF4-FFF2-40B4-BE49-F238E27FC236}">
                    <a16:creationId xmlns:a16="http://schemas.microsoft.com/office/drawing/2014/main" id="{F5BE0DCC-7163-47FB-84A7-1EFD0BBC7E7B}"/>
                  </a:ext>
                </a:extLst>
              </p:cNvPr>
              <p:cNvSpPr>
                <a:spLocks noGrp="1" noRot="1" noChangeAspect="1" noMove="1" noResize="1" noEditPoints="1" noAdjustHandles="1" noChangeArrowheads="1" noChangeShapeType="1" noTextEdit="1"/>
              </p:cNvSpPr>
              <p:nvPr>
                <p:ph idx="1"/>
              </p:nvPr>
            </p:nvSpPr>
            <p:spPr>
              <a:blipFill>
                <a:blip r:embed="rId5"/>
                <a:stretch>
                  <a:fillRect l="-696" t="-2191" r="-5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E50B9D5-A64A-4B95-93C8-3C8033753269}"/>
              </a:ext>
            </a:extLst>
          </p:cNvPr>
          <p:cNvPicPr>
            <a:picLocks noChangeAspect="1"/>
          </p:cNvPicPr>
          <p:nvPr/>
        </p:nvPicPr>
        <p:blipFill>
          <a:blip r:embed="rId6"/>
          <a:stretch>
            <a:fillRect/>
          </a:stretch>
        </p:blipFill>
        <p:spPr>
          <a:xfrm>
            <a:off x="1941630" y="2032810"/>
            <a:ext cx="8308740" cy="2217467"/>
          </a:xfrm>
          <a:prstGeom prst="rect">
            <a:avLst/>
          </a:prstGeom>
        </p:spPr>
      </p:pic>
    </p:spTree>
    <p:extLst>
      <p:ext uri="{BB962C8B-B14F-4D97-AF65-F5344CB8AC3E}">
        <p14:creationId xmlns:p14="http://schemas.microsoft.com/office/powerpoint/2010/main" val="456256350"/>
      </p:ext>
    </p:extLst>
  </p:cSld>
  <p:clrMapOvr>
    <a:masterClrMapping/>
  </p:clrMapOvr>
  <mc:AlternateContent xmlns:mc="http://schemas.openxmlformats.org/markup-compatibility/2006" xmlns:p14="http://schemas.microsoft.com/office/powerpoint/2010/main">
    <mc:Choice Requires="p14">
      <p:transition spd="slow" p14:dur="2000" advTm="46080"/>
    </mc:Choice>
    <mc:Fallback xmlns="">
      <p:transition spd="slow" advTm="4608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DE1A-BE01-4EAF-84FF-EDA80FFAA02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6DBE5A2-D4F2-480A-BD21-95A13C931B9A}"/>
              </a:ext>
            </a:extLst>
          </p:cNvPr>
          <p:cNvSpPr>
            <a:spLocks noGrp="1"/>
          </p:cNvSpPr>
          <p:nvPr>
            <p:ph idx="1"/>
          </p:nvPr>
        </p:nvSpPr>
        <p:spPr>
          <a:xfrm>
            <a:off x="838200" y="1442857"/>
            <a:ext cx="10999124" cy="4734106"/>
          </a:xfrm>
        </p:spPr>
        <p:txBody>
          <a:bodyPr>
            <a:normAutofit/>
          </a:bodyPr>
          <a:lstStyle/>
          <a:p>
            <a:r>
              <a:rPr lang="en-US" sz="3200" dirty="0"/>
              <a:t>High resolution 3-D near-field imaging system based on:</a:t>
            </a:r>
          </a:p>
          <a:p>
            <a:pPr lvl="1"/>
            <a:r>
              <a:rPr lang="en-US" sz="2800" dirty="0"/>
              <a:t>Low-cost system-on-chip mmWave FMCW radars</a:t>
            </a:r>
          </a:p>
          <a:p>
            <a:pPr lvl="1"/>
            <a:r>
              <a:rPr lang="en-US" sz="2800" dirty="0"/>
              <a:t>Multistatic-to-monostatic conversion</a:t>
            </a:r>
          </a:p>
          <a:p>
            <a:pPr lvl="1"/>
            <a:r>
              <a:rPr lang="en-US" sz="2800" dirty="0"/>
              <a:t>Fourier-based rotational ISAR imaging algorithm</a:t>
            </a:r>
          </a:p>
          <a:p>
            <a:pPr lvl="1"/>
            <a:endParaRPr lang="en-US" sz="2800" dirty="0"/>
          </a:p>
          <a:p>
            <a:r>
              <a:rPr lang="en-US" sz="3400" dirty="0"/>
              <a:t>Experimental results:</a:t>
            </a:r>
          </a:p>
          <a:p>
            <a:pPr lvl="1"/>
            <a:r>
              <a:rPr lang="en-US" sz="2800" dirty="0"/>
              <a:t>Validate MIMO-ISAR 3-D holographic image reconstruction algorithm</a:t>
            </a:r>
          </a:p>
          <a:p>
            <a:pPr lvl="1"/>
            <a:r>
              <a:rPr lang="en-US" sz="2800" dirty="0"/>
              <a:t>Demonstrate improved scanning efficiency over SISO systems</a:t>
            </a:r>
          </a:p>
          <a:p>
            <a:pPr lvl="1"/>
            <a:r>
              <a:rPr lang="en-US" sz="2800" dirty="0"/>
              <a:t>Establish rotation-invariance advantage of rotational ISAR over rectangular SAR</a:t>
            </a:r>
          </a:p>
          <a:p>
            <a:pPr lvl="1"/>
            <a:endParaRPr lang="en-US" sz="2800" dirty="0"/>
          </a:p>
        </p:txBody>
      </p:sp>
    </p:spTree>
    <p:extLst>
      <p:ext uri="{BB962C8B-B14F-4D97-AF65-F5344CB8AC3E}">
        <p14:creationId xmlns:p14="http://schemas.microsoft.com/office/powerpoint/2010/main" val="2946625248"/>
      </p:ext>
    </p:extLst>
  </p:cSld>
  <p:clrMapOvr>
    <a:masterClrMapping/>
  </p:clrMapOvr>
  <mc:AlternateContent xmlns:mc="http://schemas.openxmlformats.org/markup-compatibility/2006" xmlns:p14="http://schemas.microsoft.com/office/powerpoint/2010/main">
    <mc:Choice Requires="p14">
      <p:transition spd="slow" p14:dur="2000" advTm="50276"/>
    </mc:Choice>
    <mc:Fallback xmlns="">
      <p:transition spd="slow" advTm="5027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793753-0984-4F2D-BB4B-1E118F585506}"/>
                  </a:ext>
                </a:extLst>
              </p:cNvPr>
              <p:cNvSpPr>
                <a:spLocks noGrp="1"/>
              </p:cNvSpPr>
              <p:nvPr>
                <p:ph sz="half" idx="1"/>
              </p:nvPr>
            </p:nvSpPr>
            <p:spPr>
              <a:xfrm>
                <a:off x="838200" y="1460259"/>
                <a:ext cx="5181600" cy="5040294"/>
              </a:xfrm>
            </p:spPr>
            <p:txBody>
              <a:bodyPr>
                <a:normAutofit lnSpcReduction="10000"/>
              </a:bodyPr>
              <a:lstStyle/>
              <a:p>
                <a:r>
                  <a:rPr lang="en-US" sz="2400" dirty="0"/>
                  <a:t>Move the radar along the </a:t>
                </a:r>
                <a:r>
                  <a:rPr lang="en-US" sz="2400" i="1" dirty="0"/>
                  <a:t>y</a:t>
                </a:r>
                <a:r>
                  <a:rPr lang="en-US" sz="2400" dirty="0"/>
                  <a:t>-axis</a:t>
                </a:r>
              </a:p>
              <a:p>
                <a:r>
                  <a:rPr lang="en-US" sz="2400" dirty="0"/>
                  <a:t>Rotate the target at constant radial distance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0</m:t>
                        </m:r>
                      </m:sub>
                    </m:sSub>
                  </m:oMath>
                </a14:m>
                <a:r>
                  <a:rPr lang="en-US" sz="2400" dirty="0"/>
                  <a:t> from radar</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TI mmWave radar (IWR1443Boost)</a:t>
                </a:r>
              </a:p>
              <a:p>
                <a:pPr lvl="1"/>
                <a:r>
                  <a:rPr lang="en-US" sz="2000" dirty="0"/>
                  <a:t>2 Tx, 4 Rx channels</a:t>
                </a:r>
              </a:p>
              <a:p>
                <a:pPr lvl="1"/>
                <a:r>
                  <a:rPr lang="en-US" sz="2000" dirty="0"/>
                  <a:t>8 channel colinear multistatic-MIMO virtual array</a:t>
                </a:r>
              </a:p>
            </p:txBody>
          </p:sp>
        </mc:Choice>
        <mc:Fallback>
          <p:sp>
            <p:nvSpPr>
              <p:cNvPr id="3" name="Content Placeholder 2">
                <a:extLst>
                  <a:ext uri="{FF2B5EF4-FFF2-40B4-BE49-F238E27FC236}">
                    <a16:creationId xmlns:a16="http://schemas.microsoft.com/office/drawing/2014/main" id="{6F793753-0984-4F2D-BB4B-1E118F585506}"/>
                  </a:ext>
                </a:extLst>
              </p:cNvPr>
              <p:cNvSpPr>
                <a:spLocks noGrp="1" noRot="1" noChangeAspect="1" noMove="1" noResize="1" noEditPoints="1" noAdjustHandles="1" noChangeArrowheads="1" noChangeShapeType="1" noTextEdit="1"/>
              </p:cNvSpPr>
              <p:nvPr>
                <p:ph sz="half" idx="1"/>
              </p:nvPr>
            </p:nvSpPr>
            <p:spPr>
              <a:xfrm>
                <a:off x="838200" y="1460259"/>
                <a:ext cx="5181600" cy="5040294"/>
              </a:xfrm>
              <a:blipFill>
                <a:blip r:embed="rId3"/>
                <a:stretch>
                  <a:fillRect l="-1647" t="-2300"/>
                </a:stretch>
              </a:blipFill>
            </p:spPr>
            <p:txBody>
              <a:bodyPr/>
              <a:lstStyle/>
              <a:p>
                <a:r>
                  <a:rPr lang="en-US">
                    <a:noFill/>
                  </a:rPr>
                  <a:t> </a:t>
                </a:r>
              </a:p>
            </p:txBody>
          </p:sp>
        </mc:Fallback>
      </mc:AlternateContent>
      <p:pic>
        <p:nvPicPr>
          <p:cNvPr id="5" name="Picture 4" descr="A picture containing drawing&#10;&#10;Description automatically generated">
            <a:extLst>
              <a:ext uri="{FF2B5EF4-FFF2-40B4-BE49-F238E27FC236}">
                <a16:creationId xmlns:a16="http://schemas.microsoft.com/office/drawing/2014/main" id="{996C36E2-F8B4-4309-9909-B85732C9B1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2200" y="1740853"/>
            <a:ext cx="5181600" cy="4145281"/>
          </a:xfrm>
          <a:prstGeom prst="rect">
            <a:avLst/>
          </a:prstGeom>
          <a:noFill/>
        </p:spPr>
      </p:pic>
      <p:pic>
        <p:nvPicPr>
          <p:cNvPr id="6" name="Picture 2" descr="AWR1243BOOST AWR1243 76-GHz to 81-GHz high-performance automotive MMIC evaluation board image (angled view)">
            <a:extLst>
              <a:ext uri="{FF2B5EF4-FFF2-40B4-BE49-F238E27FC236}">
                <a16:creationId xmlns:a16="http://schemas.microsoft.com/office/drawing/2014/main" id="{278DE5C6-07FB-4826-B59C-F857480266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8076" y="2716393"/>
            <a:ext cx="3176927" cy="204231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BC4433F5-015B-4968-914E-6C8E9982BE9B}"/>
              </a:ext>
            </a:extLst>
          </p:cNvPr>
          <p:cNvSpPr txBox="1">
            <a:spLocks/>
          </p:cNvSpPr>
          <p:nvPr/>
        </p:nvSpPr>
        <p:spPr>
          <a:xfrm>
            <a:off x="1718631" y="140237"/>
            <a:ext cx="9635169" cy="969484"/>
          </a:xfrm>
          <a:prstGeom prst="rect">
            <a:avLst/>
          </a:prstGeom>
        </p:spPr>
        <p:txBody>
          <a:bodyPr anchor="ctr"/>
          <a:lstStyle>
            <a:lvl1pPr algn="l" defTabSz="914400" rtl="0" eaLnBrk="1" latinLnBrk="0" hangingPunct="1">
              <a:lnSpc>
                <a:spcPct val="90000"/>
              </a:lnSpc>
              <a:spcBef>
                <a:spcPct val="0"/>
              </a:spcBef>
              <a:buNone/>
              <a:defRPr lang="en-US" sz="3600" kern="1200" dirty="0">
                <a:solidFill>
                  <a:schemeClr val="tx1"/>
                </a:solidFill>
                <a:latin typeface="+mn-lt"/>
                <a:ea typeface="Verdana" panose="020B0604030504040204" pitchFamily="34" charset="0"/>
                <a:cs typeface="Verdana" panose="020B0604030504040204" pitchFamily="34" charset="0"/>
              </a:defRPr>
            </a:lvl1pPr>
          </a:lstStyle>
          <a:p>
            <a:r>
              <a:rPr lang="en-US" dirty="0"/>
              <a:t>MIMO-R-ISAR System Configuration</a:t>
            </a:r>
          </a:p>
        </p:txBody>
      </p:sp>
    </p:spTree>
    <p:extLst>
      <p:ext uri="{BB962C8B-B14F-4D97-AF65-F5344CB8AC3E}">
        <p14:creationId xmlns:p14="http://schemas.microsoft.com/office/powerpoint/2010/main" val="3665914089"/>
      </p:ext>
    </p:extLst>
  </p:cSld>
  <p:clrMapOvr>
    <a:masterClrMapping/>
  </p:clrMapOvr>
  <mc:AlternateContent xmlns:mc="http://schemas.openxmlformats.org/markup-compatibility/2006" xmlns:p14="http://schemas.microsoft.com/office/powerpoint/2010/main">
    <mc:Choice Requires="p14">
      <p:transition spd="slow" p14:dur="2000" advTm="42257"/>
    </mc:Choice>
    <mc:Fallback xmlns="">
      <p:transition spd="slow" advTm="4225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3E0A-7C4E-49FF-9836-DA811C36680D}"/>
              </a:ext>
            </a:extLst>
          </p:cNvPr>
          <p:cNvSpPr>
            <a:spLocks noGrp="1"/>
          </p:cNvSpPr>
          <p:nvPr>
            <p:ph type="title"/>
          </p:nvPr>
        </p:nvSpPr>
        <p:spPr/>
        <p:txBody>
          <a:bodyPr/>
          <a:lstStyle/>
          <a:p>
            <a:r>
              <a:rPr lang="en-US" dirty="0"/>
              <a:t>Multistatic-to-Monostatic Conversion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B943C89-F6FD-4EAC-8546-167427EE2877}"/>
                  </a:ext>
                </a:extLst>
              </p:cNvPr>
              <p:cNvSpPr>
                <a:spLocks noGrp="1"/>
              </p:cNvSpPr>
              <p:nvPr>
                <p:ph idx="1"/>
              </p:nvPr>
            </p:nvSpPr>
            <p:spPr>
              <a:xfrm>
                <a:off x="838199" y="1442857"/>
                <a:ext cx="6531487" cy="5215638"/>
              </a:xfrm>
            </p:spPr>
            <p:txBody>
              <a:bodyPr>
                <a:normAutofit/>
              </a:bodyPr>
              <a:lstStyle/>
              <a:p>
                <a:r>
                  <a:rPr lang="en-US" sz="2400" dirty="0"/>
                  <a:t>Multistatic MIMO array introduces phase errors</a:t>
                </a:r>
              </a:p>
              <a:p>
                <a:pPr marL="230188" indent="-230188">
                  <a:buNone/>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𝑚𝑢𝑙𝑡</m:t>
                          </m:r>
                        </m:sub>
                      </m:sSub>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𝑦</m:t>
                              </m:r>
                            </m:e>
                            <m:sub>
                              <m:r>
                                <a:rPr lang="en-US" sz="2400" b="0" i="1" smtClean="0">
                                  <a:latin typeface="Cambria Math" panose="02040503050406030204" pitchFamily="18" charset="0"/>
                                </a:rPr>
                                <m:t>𝑇</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𝑦</m:t>
                              </m:r>
                            </m:e>
                            <m:sub>
                              <m:r>
                                <a:rPr lang="en-US" sz="2400" b="0" i="1" smtClean="0">
                                  <a:latin typeface="Cambria Math" panose="02040503050406030204" pitchFamily="18" charset="0"/>
                                </a:rPr>
                                <m:t>𝑅</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0" i="1" smtClean="0">
                          <a:latin typeface="Cambria Math" panose="02040503050406030204" pitchFamily="18" charset="0"/>
                        </a:rPr>
                        <m:t>𝜎</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𝑗𝑘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𝑇</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𝑅</m:t>
                              </m:r>
                            </m:sub>
                          </m:sSub>
                          <m:r>
                            <a:rPr lang="en-US" sz="2400" b="0" i="1" smtClean="0">
                              <a:latin typeface="Cambria Math" panose="02040503050406030204" pitchFamily="18" charset="0"/>
                            </a:rPr>
                            <m:t>)</m:t>
                          </m:r>
                        </m:sup>
                      </m:sSup>
                    </m:oMath>
                  </m:oMathPara>
                </a14:m>
                <a:endParaRPr lang="en-US" sz="2400" dirty="0"/>
              </a:p>
              <a:p>
                <a:pPr marL="230188" indent="-230188">
                  <a:buNone/>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𝑚𝑜𝑛𝑜</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0" i="1" smtClean="0">
                          <a:latin typeface="Cambria Math" panose="02040503050406030204" pitchFamily="18" charset="0"/>
                        </a:rPr>
                        <m:t>𝜎</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𝑗𝑘</m:t>
                          </m:r>
                          <m:r>
                            <a:rPr lang="en-US" sz="2400" b="0" i="1" smtClean="0">
                              <a:latin typeface="Cambria Math" panose="02040503050406030204" pitchFamily="18" charset="0"/>
                            </a:rPr>
                            <m:t>2</m:t>
                          </m:r>
                          <m:r>
                            <a:rPr lang="en-US" sz="2400" b="0" i="1" smtClean="0">
                              <a:latin typeface="Cambria Math" panose="02040503050406030204" pitchFamily="18" charset="0"/>
                            </a:rPr>
                            <m:t>𝑅</m:t>
                          </m:r>
                        </m:sup>
                      </m:sSup>
                    </m:oMath>
                  </m:oMathPara>
                </a14:m>
                <a:endParaRPr lang="en-US" sz="2400" dirty="0"/>
              </a:p>
              <a:p>
                <a:pPr marL="0" indent="0">
                  <a:buNone/>
                </a:pPr>
                <a:r>
                  <a:rPr lang="en-US" sz="2400" dirty="0"/>
                  <a:t>	</a:t>
                </a:r>
                <a:r>
                  <a:rPr lang="en-US" sz="1800" dirty="0"/>
                  <a:t>Real multistatic Tx</a:t>
                </a:r>
              </a:p>
              <a:p>
                <a:pPr marL="0" indent="0">
                  <a:buNone/>
                </a:pPr>
                <a:r>
                  <a:rPr lang="en-US" sz="1800" dirty="0"/>
                  <a:t>	Real multistatic Rx</a:t>
                </a:r>
              </a:p>
              <a:p>
                <a:pPr marL="0" indent="0">
                  <a:buNone/>
                </a:pPr>
                <a:r>
                  <a:rPr lang="en-US" sz="1800" dirty="0"/>
                  <a:t>	Virtual monostatic Tx/Rx</a:t>
                </a:r>
                <a:endParaRPr lang="en-US" sz="2400" dirty="0"/>
              </a:p>
              <a:p>
                <a:pPr marL="0" indent="0">
                  <a:buNone/>
                </a:pPr>
                <a:endParaRPr lang="en-US" sz="2400" dirty="0"/>
              </a:p>
              <a:p>
                <a:r>
                  <a:rPr lang="en-US" sz="2400" dirty="0"/>
                  <a:t>Phase correction </a:t>
                </a:r>
                <a14:m>
                  <m:oMath xmlns:m="http://schemas.openxmlformats.org/officeDocument/2006/math">
                    <m:sSub>
                      <m:sSubPr>
                        <m:ctrlPr>
                          <a:rPr lang="en-US" sz="2400" i="1">
                            <a:latin typeface="Cambria Math" panose="02040503050406030204" pitchFamily="18" charset="0"/>
                          </a:rPr>
                        </m:ctrlPr>
                      </m:sSubPr>
                      <m:e>
                        <m:sSub>
                          <m:sSubPr>
                            <m:ctrlPr>
                              <a:rPr lang="en-US" sz="2400" i="1" smtClean="0">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𝑚𝑜𝑛𝑜</m:t>
                            </m:r>
                          </m:sub>
                        </m:sSub>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𝑘</m:t>
                            </m:r>
                          </m:e>
                        </m:d>
                        <m:r>
                          <a:rPr lang="en-US" sz="2400" b="0" i="1" smtClean="0">
                            <a:latin typeface="Cambria Math" panose="02040503050406030204" pitchFamily="18" charset="0"/>
                          </a:rPr>
                          <m:t>= </m:t>
                        </m:r>
                        <m:r>
                          <a:rPr lang="en-US" sz="2400" i="1">
                            <a:latin typeface="Cambria Math" panose="02040503050406030204" pitchFamily="18" charset="0"/>
                          </a:rPr>
                          <m:t>𝑠</m:t>
                        </m:r>
                      </m:e>
                      <m:sub>
                        <m:r>
                          <a:rPr lang="en-US" sz="2400" i="1">
                            <a:latin typeface="Cambria Math" panose="02040503050406030204" pitchFamily="18" charset="0"/>
                          </a:rPr>
                          <m:t>𝑚𝑢𝑙𝑡</m:t>
                        </m:r>
                      </m:sub>
                    </m:sSub>
                    <m:d>
                      <m:dPr>
                        <m:ctrlPr>
                          <a:rPr lang="en-US" sz="2400" i="1">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rPr>
                              <m:t>𝑦</m:t>
                            </m:r>
                          </m:e>
                          <m:sub>
                            <m:r>
                              <a:rPr lang="en-US" sz="2400" i="1">
                                <a:latin typeface="Cambria Math" panose="02040503050406030204" pitchFamily="18" charset="0"/>
                              </a:rPr>
                              <m:t>𝑇</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𝑦</m:t>
                            </m:r>
                          </m:e>
                          <m:sub>
                            <m:r>
                              <a:rPr lang="en-US" sz="2400" i="1">
                                <a:latin typeface="Cambria Math" panose="02040503050406030204" pitchFamily="18" charset="0"/>
                              </a:rPr>
                              <m:t>𝑅</m:t>
                            </m:r>
                          </m:sub>
                          <m:sup>
                            <m:r>
                              <a:rPr lang="en-US" sz="2400" i="1">
                                <a:latin typeface="Cambria Math" panose="02040503050406030204" pitchFamily="18" charset="0"/>
                              </a:rPr>
                              <m:t>′</m:t>
                            </m:r>
                          </m:sup>
                        </m:sSubSup>
                        <m:r>
                          <a:rPr lang="en-US" sz="2400" i="1">
                            <a:latin typeface="Cambria Math" panose="02040503050406030204" pitchFamily="18" charset="0"/>
                          </a:rPr>
                          <m:t>,</m:t>
                        </m:r>
                        <m:r>
                          <a:rPr lang="en-US" sz="2400" i="1">
                            <a:latin typeface="Cambria Math" panose="02040503050406030204" pitchFamily="18" charset="0"/>
                          </a:rPr>
                          <m:t>𝑘</m:t>
                        </m:r>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𝑗𝑘</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𝑑</m:t>
                                </m:r>
                              </m:e>
                              <m:sub>
                                <m:r>
                                  <a:rPr lang="en-US" sz="2400" b="0" i="1" smtClean="0">
                                    <a:latin typeface="Cambria Math" panose="02040503050406030204" pitchFamily="18" charset="0"/>
                                  </a:rPr>
                                  <m:t>𝑦</m:t>
                                </m:r>
                              </m:sub>
                              <m:sup>
                                <m:r>
                                  <a:rPr lang="en-US" sz="2400" b="0" i="1" smtClean="0">
                                    <a:latin typeface="Cambria Math" panose="02040503050406030204" pitchFamily="18" charset="0"/>
                                  </a:rPr>
                                  <m:t>2</m:t>
                                </m:r>
                              </m:sup>
                            </m:sSubSup>
                          </m:num>
                          <m:den>
                            <m:r>
                              <a:rPr lang="en-US" sz="2400" b="0" i="1" smtClean="0">
                                <a:latin typeface="Cambria Math" panose="02040503050406030204" pitchFamily="18" charset="0"/>
                              </a:rPr>
                              <m:t>4</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0</m:t>
                                </m:r>
                              </m:sub>
                            </m:sSub>
                          </m:den>
                        </m:f>
                      </m:sup>
                    </m:sSup>
                  </m:oMath>
                </a14:m>
                <a:endParaRPr lang="en-US" sz="2400" dirty="0"/>
              </a:p>
            </p:txBody>
          </p:sp>
        </mc:Choice>
        <mc:Fallback>
          <p:sp>
            <p:nvSpPr>
              <p:cNvPr id="3" name="Content Placeholder 2">
                <a:extLst>
                  <a:ext uri="{FF2B5EF4-FFF2-40B4-BE49-F238E27FC236}">
                    <a16:creationId xmlns:a16="http://schemas.microsoft.com/office/drawing/2014/main" id="{6B943C89-F6FD-4EAC-8546-167427EE2877}"/>
                  </a:ext>
                </a:extLst>
              </p:cNvPr>
              <p:cNvSpPr>
                <a:spLocks noGrp="1" noRot="1" noChangeAspect="1" noMove="1" noResize="1" noEditPoints="1" noAdjustHandles="1" noChangeArrowheads="1" noChangeShapeType="1" noTextEdit="1"/>
              </p:cNvSpPr>
              <p:nvPr>
                <p:ph idx="1"/>
              </p:nvPr>
            </p:nvSpPr>
            <p:spPr>
              <a:xfrm>
                <a:off x="838199" y="1442857"/>
                <a:ext cx="6531487" cy="5215638"/>
              </a:xfrm>
              <a:blipFill>
                <a:blip r:embed="rId3"/>
                <a:stretch>
                  <a:fillRect l="-1213" t="-1637"/>
                </a:stretch>
              </a:blipFill>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F7A79BA6-C3A6-47C5-AB32-DAE088E0CFE1}"/>
              </a:ext>
            </a:extLst>
          </p:cNvPr>
          <p:cNvGrpSpPr/>
          <p:nvPr/>
        </p:nvGrpSpPr>
        <p:grpSpPr>
          <a:xfrm>
            <a:off x="1360516" y="2668107"/>
            <a:ext cx="182880" cy="934626"/>
            <a:chOff x="1360516" y="2992338"/>
            <a:chExt cx="182880" cy="934626"/>
          </a:xfrm>
        </p:grpSpPr>
        <p:sp>
          <p:nvSpPr>
            <p:cNvPr id="22" name="Oval 21">
              <a:extLst>
                <a:ext uri="{FF2B5EF4-FFF2-40B4-BE49-F238E27FC236}">
                  <a16:creationId xmlns:a16="http://schemas.microsoft.com/office/drawing/2014/main" id="{AEB06C0E-07B9-4347-9012-D1790410B81F}"/>
                </a:ext>
              </a:extLst>
            </p:cNvPr>
            <p:cNvSpPr/>
            <p:nvPr/>
          </p:nvSpPr>
          <p:spPr>
            <a:xfrm>
              <a:off x="1360516" y="3719146"/>
              <a:ext cx="182880" cy="207818"/>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2CB78B1-428C-4290-AEAC-56516254516B}"/>
                </a:ext>
              </a:extLst>
            </p:cNvPr>
            <p:cNvSpPr/>
            <p:nvPr/>
          </p:nvSpPr>
          <p:spPr>
            <a:xfrm>
              <a:off x="1360516" y="3355742"/>
              <a:ext cx="182880" cy="2078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Diamond 25">
              <a:extLst>
                <a:ext uri="{FF2B5EF4-FFF2-40B4-BE49-F238E27FC236}">
                  <a16:creationId xmlns:a16="http://schemas.microsoft.com/office/drawing/2014/main" id="{18C84887-F084-4C57-AA9A-4A5E226BF783}"/>
                </a:ext>
              </a:extLst>
            </p:cNvPr>
            <p:cNvSpPr/>
            <p:nvPr/>
          </p:nvSpPr>
          <p:spPr>
            <a:xfrm>
              <a:off x="1360516" y="2992338"/>
              <a:ext cx="182880" cy="207818"/>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FA75984F-5943-4AF6-B646-3DDFFD6595C7}"/>
              </a:ext>
            </a:extLst>
          </p:cNvPr>
          <p:cNvPicPr>
            <a:picLocks noChangeAspect="1"/>
          </p:cNvPicPr>
          <p:nvPr/>
        </p:nvPicPr>
        <p:blipFill>
          <a:blip r:embed="rId4"/>
          <a:stretch>
            <a:fillRect/>
          </a:stretch>
        </p:blipFill>
        <p:spPr>
          <a:xfrm>
            <a:off x="7175043" y="4429507"/>
            <a:ext cx="4760741" cy="1727865"/>
          </a:xfrm>
          <a:prstGeom prst="rect">
            <a:avLst/>
          </a:prstGeom>
        </p:spPr>
      </p:pic>
      <p:pic>
        <p:nvPicPr>
          <p:cNvPr id="11" name="Picture 10">
            <a:extLst>
              <a:ext uri="{FF2B5EF4-FFF2-40B4-BE49-F238E27FC236}">
                <a16:creationId xmlns:a16="http://schemas.microsoft.com/office/drawing/2014/main" id="{0483E2E4-41D7-4C7C-A937-C8A1F45C4ECC}"/>
              </a:ext>
            </a:extLst>
          </p:cNvPr>
          <p:cNvPicPr>
            <a:picLocks noChangeAspect="1"/>
          </p:cNvPicPr>
          <p:nvPr/>
        </p:nvPicPr>
        <p:blipFill>
          <a:blip r:embed="rId5"/>
          <a:stretch>
            <a:fillRect/>
          </a:stretch>
        </p:blipFill>
        <p:spPr>
          <a:xfrm>
            <a:off x="7892003" y="1404247"/>
            <a:ext cx="2891987" cy="2943355"/>
          </a:xfrm>
          <a:prstGeom prst="rect">
            <a:avLst/>
          </a:prstGeom>
        </p:spPr>
      </p:pic>
    </p:spTree>
    <p:extLst>
      <p:ext uri="{BB962C8B-B14F-4D97-AF65-F5344CB8AC3E}">
        <p14:creationId xmlns:p14="http://schemas.microsoft.com/office/powerpoint/2010/main" val="3390211603"/>
      </p:ext>
    </p:extLst>
  </p:cSld>
  <p:clrMapOvr>
    <a:masterClrMapping/>
  </p:clrMapOvr>
  <mc:AlternateContent xmlns:mc="http://schemas.openxmlformats.org/markup-compatibility/2006" xmlns:p14="http://schemas.microsoft.com/office/powerpoint/2010/main">
    <mc:Choice Requires="p14">
      <p:transition spd="slow" p14:dur="2000" advTm="34105"/>
    </mc:Choice>
    <mc:Fallback xmlns="">
      <p:transition spd="slow" advTm="3410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858A-5201-4D7E-A5ED-564CAE29FAD0}"/>
              </a:ext>
            </a:extLst>
          </p:cNvPr>
          <p:cNvSpPr>
            <a:spLocks noGrp="1"/>
          </p:cNvSpPr>
          <p:nvPr>
            <p:ph type="title"/>
          </p:nvPr>
        </p:nvSpPr>
        <p:spPr/>
        <p:txBody>
          <a:bodyPr/>
          <a:lstStyle/>
          <a:p>
            <a:r>
              <a:rPr lang="en-US" dirty="0"/>
              <a:t>Simulations – 2-D PSF vs. Back Projection</a:t>
            </a:r>
          </a:p>
        </p:txBody>
      </p:sp>
      <p:sp>
        <p:nvSpPr>
          <p:cNvPr id="3" name="Text Placeholder 2">
            <a:extLst>
              <a:ext uri="{FF2B5EF4-FFF2-40B4-BE49-F238E27FC236}">
                <a16:creationId xmlns:a16="http://schemas.microsoft.com/office/drawing/2014/main" id="{9969D98B-B6C0-4F75-8D68-309910A179E5}"/>
              </a:ext>
            </a:extLst>
          </p:cNvPr>
          <p:cNvSpPr>
            <a:spLocks noGrp="1"/>
          </p:cNvSpPr>
          <p:nvPr>
            <p:ph type="body" idx="1"/>
          </p:nvPr>
        </p:nvSpPr>
        <p:spPr>
          <a:xfrm>
            <a:off x="839788" y="1332919"/>
            <a:ext cx="5157787" cy="495878"/>
          </a:xfrm>
        </p:spPr>
        <p:txBody>
          <a:bodyPr/>
          <a:lstStyle/>
          <a:p>
            <a:pPr algn="ctr"/>
            <a:r>
              <a:rPr lang="en-US" dirty="0"/>
              <a:t>BPA </a:t>
            </a:r>
            <a:r>
              <a:rPr lang="en-US" dirty="0">
                <a:solidFill>
                  <a:srgbClr val="FF0000"/>
                </a:solidFill>
              </a:rPr>
              <a:t>(114s)</a:t>
            </a:r>
          </a:p>
        </p:txBody>
      </p:sp>
      <p:sp>
        <p:nvSpPr>
          <p:cNvPr id="5" name="Text Placeholder 4">
            <a:extLst>
              <a:ext uri="{FF2B5EF4-FFF2-40B4-BE49-F238E27FC236}">
                <a16:creationId xmlns:a16="http://schemas.microsoft.com/office/drawing/2014/main" id="{683B7EB2-D81E-4DD3-ADC6-63696ED20EF7}"/>
              </a:ext>
            </a:extLst>
          </p:cNvPr>
          <p:cNvSpPr>
            <a:spLocks noGrp="1"/>
          </p:cNvSpPr>
          <p:nvPr>
            <p:ph type="body" sz="quarter" idx="3"/>
          </p:nvPr>
        </p:nvSpPr>
        <p:spPr>
          <a:xfrm>
            <a:off x="6194427" y="1332919"/>
            <a:ext cx="5183188" cy="480006"/>
          </a:xfrm>
        </p:spPr>
        <p:txBody>
          <a:bodyPr/>
          <a:lstStyle/>
          <a:p>
            <a:pPr algn="ctr"/>
            <a:r>
              <a:rPr lang="en-US" dirty="0"/>
              <a:t>PFA </a:t>
            </a:r>
            <a:r>
              <a:rPr lang="en-US" dirty="0">
                <a:solidFill>
                  <a:srgbClr val="FF0000"/>
                </a:solidFill>
              </a:rPr>
              <a:t>(500ms)</a:t>
            </a:r>
          </a:p>
        </p:txBody>
      </p:sp>
      <p:pic>
        <p:nvPicPr>
          <p:cNvPr id="15" name="Content Placeholder 14">
            <a:extLst>
              <a:ext uri="{FF2B5EF4-FFF2-40B4-BE49-F238E27FC236}">
                <a16:creationId xmlns:a16="http://schemas.microsoft.com/office/drawing/2014/main" id="{787E8CBA-5F85-410E-96A1-C16CCD05BE2F}"/>
              </a:ext>
            </a:extLst>
          </p:cNvPr>
          <p:cNvPicPr>
            <a:picLocks noGrp="1" noChangeAspect="1"/>
          </p:cNvPicPr>
          <p:nvPr>
            <p:ph sz="half" idx="2"/>
          </p:nvPr>
        </p:nvPicPr>
        <p:blipFill>
          <a:blip r:embed="rId2"/>
          <a:stretch>
            <a:fillRect/>
          </a:stretch>
        </p:blipFill>
        <p:spPr>
          <a:xfrm>
            <a:off x="1106576" y="1812925"/>
            <a:ext cx="4624211" cy="4376738"/>
          </a:xfrm>
          <a:prstGeom prst="rect">
            <a:avLst/>
          </a:prstGeom>
        </p:spPr>
      </p:pic>
      <p:pic>
        <p:nvPicPr>
          <p:cNvPr id="14" name="Content Placeholder 13">
            <a:extLst>
              <a:ext uri="{FF2B5EF4-FFF2-40B4-BE49-F238E27FC236}">
                <a16:creationId xmlns:a16="http://schemas.microsoft.com/office/drawing/2014/main" id="{ED7FB7E3-B11A-40C3-BFD5-7DF46CDEC8EA}"/>
              </a:ext>
            </a:extLst>
          </p:cNvPr>
          <p:cNvPicPr>
            <a:picLocks noGrp="1" noChangeAspect="1"/>
          </p:cNvPicPr>
          <p:nvPr>
            <p:ph sz="quarter" idx="4"/>
          </p:nvPr>
        </p:nvPicPr>
        <p:blipFill>
          <a:blip r:embed="rId3"/>
          <a:stretch>
            <a:fillRect/>
          </a:stretch>
        </p:blipFill>
        <p:spPr>
          <a:xfrm>
            <a:off x="6451688" y="1812925"/>
            <a:ext cx="4624211" cy="4376738"/>
          </a:xfrm>
          <a:prstGeom prst="rect">
            <a:avLst/>
          </a:prstGeom>
        </p:spPr>
      </p:pic>
    </p:spTree>
    <p:extLst>
      <p:ext uri="{BB962C8B-B14F-4D97-AF65-F5344CB8AC3E}">
        <p14:creationId xmlns:p14="http://schemas.microsoft.com/office/powerpoint/2010/main" val="539583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B894-4155-4572-B513-86E4669E757C}"/>
              </a:ext>
            </a:extLst>
          </p:cNvPr>
          <p:cNvSpPr>
            <a:spLocks noGrp="1"/>
          </p:cNvSpPr>
          <p:nvPr>
            <p:ph type="title"/>
          </p:nvPr>
        </p:nvSpPr>
        <p:spPr/>
        <p:txBody>
          <a:bodyPr/>
          <a:lstStyle/>
          <a:p>
            <a:r>
              <a:rPr lang="en-US" dirty="0"/>
              <a:t>Simulation Results – 3-D PSF</a:t>
            </a:r>
          </a:p>
        </p:txBody>
      </p:sp>
      <p:pic>
        <p:nvPicPr>
          <p:cNvPr id="11" name="Picture 10" descr="A close up of text on a white background&#10;&#10;Description automatically generated">
            <a:extLst>
              <a:ext uri="{FF2B5EF4-FFF2-40B4-BE49-F238E27FC236}">
                <a16:creationId xmlns:a16="http://schemas.microsoft.com/office/drawing/2014/main" id="{481EDF2D-E83D-4925-96D9-6433611E7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095" y="1465149"/>
            <a:ext cx="4603770" cy="4356014"/>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60517810-09DE-492A-A58F-A76DB80A8B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1612" y="1465149"/>
            <a:ext cx="2235601" cy="2115289"/>
          </a:xfrm>
          <a:prstGeom prst="rect">
            <a:avLst/>
          </a:prstGeom>
        </p:spPr>
      </p:pic>
      <p:pic>
        <p:nvPicPr>
          <p:cNvPr id="19" name="Picture 18" descr="A picture containing clock&#10;&#10;Description automatically generated">
            <a:extLst>
              <a:ext uri="{FF2B5EF4-FFF2-40B4-BE49-F238E27FC236}">
                <a16:creationId xmlns:a16="http://schemas.microsoft.com/office/drawing/2014/main" id="{14FC57DB-2167-406D-B028-15F8BCEABC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0441" y="1465149"/>
            <a:ext cx="2235601" cy="2115289"/>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9ACFE334-589A-462F-98E0-FFFD8CEA1D7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59535" y="3981311"/>
            <a:ext cx="2235601" cy="2115290"/>
          </a:xfrm>
          <a:prstGeom prst="rect">
            <a:avLst/>
          </a:prstGeom>
        </p:spPr>
      </p:pic>
      <p:sp>
        <p:nvSpPr>
          <p:cNvPr id="22" name="TextBox 21">
            <a:extLst>
              <a:ext uri="{FF2B5EF4-FFF2-40B4-BE49-F238E27FC236}">
                <a16:creationId xmlns:a16="http://schemas.microsoft.com/office/drawing/2014/main" id="{9D705646-86F4-4C45-B110-806C3119FC6E}"/>
              </a:ext>
            </a:extLst>
          </p:cNvPr>
          <p:cNvSpPr txBox="1"/>
          <p:nvPr/>
        </p:nvSpPr>
        <p:spPr>
          <a:xfrm>
            <a:off x="6941759" y="1256612"/>
            <a:ext cx="1392964" cy="369332"/>
          </a:xfrm>
          <a:prstGeom prst="rect">
            <a:avLst/>
          </a:prstGeom>
          <a:noFill/>
        </p:spPr>
        <p:txBody>
          <a:bodyPr wrap="square" rtlCol="0">
            <a:spAutoFit/>
          </a:bodyPr>
          <a:lstStyle/>
          <a:p>
            <a:pPr algn="ctr"/>
            <a:r>
              <a:rPr lang="en-US" b="1" dirty="0">
                <a:latin typeface="Cambria Math" panose="02040503050406030204" pitchFamily="18" charset="0"/>
                <a:ea typeface="Cambria Math" panose="02040503050406030204" pitchFamily="18" charset="0"/>
              </a:rPr>
              <a:t>(x-y) PSF</a:t>
            </a:r>
          </a:p>
        </p:txBody>
      </p:sp>
      <p:sp>
        <p:nvSpPr>
          <p:cNvPr id="23" name="TextBox 22">
            <a:extLst>
              <a:ext uri="{FF2B5EF4-FFF2-40B4-BE49-F238E27FC236}">
                <a16:creationId xmlns:a16="http://schemas.microsoft.com/office/drawing/2014/main" id="{CB4FD0C4-C3F8-405A-B85A-DC5BDEB0B80F}"/>
              </a:ext>
            </a:extLst>
          </p:cNvPr>
          <p:cNvSpPr txBox="1"/>
          <p:nvPr/>
        </p:nvSpPr>
        <p:spPr>
          <a:xfrm>
            <a:off x="8580853" y="3745216"/>
            <a:ext cx="1392964" cy="369332"/>
          </a:xfrm>
          <a:prstGeom prst="rect">
            <a:avLst/>
          </a:prstGeom>
          <a:noFill/>
        </p:spPr>
        <p:txBody>
          <a:bodyPr wrap="square" rtlCol="0">
            <a:spAutoFit/>
          </a:bodyPr>
          <a:lstStyle/>
          <a:p>
            <a:pPr algn="ctr"/>
            <a:r>
              <a:rPr lang="en-US" b="1" dirty="0">
                <a:latin typeface="Cambria Math" panose="02040503050406030204" pitchFamily="18" charset="0"/>
                <a:ea typeface="Cambria Math" panose="02040503050406030204" pitchFamily="18" charset="0"/>
              </a:rPr>
              <a:t>(x-z) PSF</a:t>
            </a:r>
          </a:p>
        </p:txBody>
      </p:sp>
      <p:sp>
        <p:nvSpPr>
          <p:cNvPr id="24" name="TextBox 23">
            <a:extLst>
              <a:ext uri="{FF2B5EF4-FFF2-40B4-BE49-F238E27FC236}">
                <a16:creationId xmlns:a16="http://schemas.microsoft.com/office/drawing/2014/main" id="{A2E8556E-F32F-45A4-B693-E2A138C62824}"/>
              </a:ext>
            </a:extLst>
          </p:cNvPr>
          <p:cNvSpPr txBox="1"/>
          <p:nvPr/>
        </p:nvSpPr>
        <p:spPr>
          <a:xfrm>
            <a:off x="9917941" y="1253816"/>
            <a:ext cx="1392964" cy="369332"/>
          </a:xfrm>
          <a:prstGeom prst="rect">
            <a:avLst/>
          </a:prstGeom>
          <a:noFill/>
        </p:spPr>
        <p:txBody>
          <a:bodyPr wrap="square" rtlCol="0">
            <a:spAutoFit/>
          </a:bodyPr>
          <a:lstStyle/>
          <a:p>
            <a:pPr algn="ctr"/>
            <a:r>
              <a:rPr lang="en-US" b="1" dirty="0">
                <a:latin typeface="Cambria Math" panose="02040503050406030204" pitchFamily="18" charset="0"/>
                <a:ea typeface="Cambria Math" panose="02040503050406030204" pitchFamily="18" charset="0"/>
              </a:rPr>
              <a:t>(y-z) PSF</a:t>
            </a:r>
          </a:p>
        </p:txBody>
      </p:sp>
      <p:sp>
        <p:nvSpPr>
          <p:cNvPr id="25" name="Text Placeholder 2">
            <a:extLst>
              <a:ext uri="{FF2B5EF4-FFF2-40B4-BE49-F238E27FC236}">
                <a16:creationId xmlns:a16="http://schemas.microsoft.com/office/drawing/2014/main" id="{1434FA6D-BC78-41C9-8C50-25987450439E}"/>
              </a:ext>
            </a:extLst>
          </p:cNvPr>
          <p:cNvSpPr txBox="1">
            <a:spLocks/>
          </p:cNvSpPr>
          <p:nvPr/>
        </p:nvSpPr>
        <p:spPr>
          <a:xfrm>
            <a:off x="604086" y="1487922"/>
            <a:ext cx="5157787" cy="346274"/>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b="1" dirty="0"/>
              <a:t>Reconstructed PSF</a:t>
            </a:r>
          </a:p>
        </p:txBody>
      </p:sp>
    </p:spTree>
    <p:extLst>
      <p:ext uri="{BB962C8B-B14F-4D97-AF65-F5344CB8AC3E}">
        <p14:creationId xmlns:p14="http://schemas.microsoft.com/office/powerpoint/2010/main" val="1757402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indoor, appliance, table, sitting&#10;&#10;Description automatically generated">
            <a:extLst>
              <a:ext uri="{FF2B5EF4-FFF2-40B4-BE49-F238E27FC236}">
                <a16:creationId xmlns:a16="http://schemas.microsoft.com/office/drawing/2014/main" id="{9A3620FD-6DD0-48CD-8A4C-70B7EB40D0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5305" y="1315472"/>
            <a:ext cx="3220644" cy="4832744"/>
          </a:xfrm>
          <a:prstGeom prst="rect">
            <a:avLst/>
          </a:prstGeom>
        </p:spPr>
      </p:pic>
      <p:sp>
        <p:nvSpPr>
          <p:cNvPr id="16" name="TextBox 15">
            <a:extLst>
              <a:ext uri="{FF2B5EF4-FFF2-40B4-BE49-F238E27FC236}">
                <a16:creationId xmlns:a16="http://schemas.microsoft.com/office/drawing/2014/main" id="{F3439FF8-FE92-4B99-81DE-B0298B987B5C}"/>
              </a:ext>
            </a:extLst>
          </p:cNvPr>
          <p:cNvSpPr txBox="1"/>
          <p:nvPr/>
        </p:nvSpPr>
        <p:spPr>
          <a:xfrm>
            <a:off x="10668448" y="5564367"/>
            <a:ext cx="1443644" cy="369332"/>
          </a:xfrm>
          <a:prstGeom prst="rect">
            <a:avLst/>
          </a:prstGeom>
          <a:noFill/>
        </p:spPr>
        <p:txBody>
          <a:bodyPr wrap="square" rtlCol="0">
            <a:spAutoFit/>
          </a:bodyPr>
          <a:lstStyle/>
          <a:p>
            <a:pPr algn="ctr"/>
            <a:r>
              <a:rPr lang="en-US" dirty="0"/>
              <a:t>Rotator</a:t>
            </a:r>
          </a:p>
        </p:txBody>
      </p:sp>
      <p:sp>
        <p:nvSpPr>
          <p:cNvPr id="17" name="TextBox 16">
            <a:extLst>
              <a:ext uri="{FF2B5EF4-FFF2-40B4-BE49-F238E27FC236}">
                <a16:creationId xmlns:a16="http://schemas.microsoft.com/office/drawing/2014/main" id="{45BEF2D1-2283-4DF9-9521-22F22DDE0C92}"/>
              </a:ext>
            </a:extLst>
          </p:cNvPr>
          <p:cNvSpPr txBox="1"/>
          <p:nvPr/>
        </p:nvSpPr>
        <p:spPr>
          <a:xfrm>
            <a:off x="10649425" y="3670978"/>
            <a:ext cx="1542575" cy="646331"/>
          </a:xfrm>
          <a:prstGeom prst="rect">
            <a:avLst/>
          </a:prstGeom>
          <a:noFill/>
        </p:spPr>
        <p:txBody>
          <a:bodyPr wrap="square" rtlCol="0">
            <a:spAutoFit/>
          </a:bodyPr>
          <a:lstStyle/>
          <a:p>
            <a:pPr algn="ctr"/>
            <a:r>
              <a:rPr lang="en-US" dirty="0"/>
              <a:t>Horizontal Scanner</a:t>
            </a:r>
          </a:p>
        </p:txBody>
      </p:sp>
      <p:sp>
        <p:nvSpPr>
          <p:cNvPr id="19" name="TextBox 18">
            <a:extLst>
              <a:ext uri="{FF2B5EF4-FFF2-40B4-BE49-F238E27FC236}">
                <a16:creationId xmlns:a16="http://schemas.microsoft.com/office/drawing/2014/main" id="{3A715C2B-7F57-40CC-BF3D-AE1EF429AE21}"/>
              </a:ext>
            </a:extLst>
          </p:cNvPr>
          <p:cNvSpPr txBox="1"/>
          <p:nvPr/>
        </p:nvSpPr>
        <p:spPr>
          <a:xfrm>
            <a:off x="10618983" y="1408257"/>
            <a:ext cx="1542575" cy="646331"/>
          </a:xfrm>
          <a:prstGeom prst="rect">
            <a:avLst/>
          </a:prstGeom>
          <a:noFill/>
        </p:spPr>
        <p:txBody>
          <a:bodyPr wrap="square" rtlCol="0">
            <a:spAutoFit/>
          </a:bodyPr>
          <a:lstStyle/>
          <a:p>
            <a:pPr algn="ctr"/>
            <a:r>
              <a:rPr lang="en-US" dirty="0"/>
              <a:t>Vertical Scanner </a:t>
            </a:r>
          </a:p>
        </p:txBody>
      </p:sp>
      <p:sp>
        <p:nvSpPr>
          <p:cNvPr id="20" name="TextBox 19">
            <a:extLst>
              <a:ext uri="{FF2B5EF4-FFF2-40B4-BE49-F238E27FC236}">
                <a16:creationId xmlns:a16="http://schemas.microsoft.com/office/drawing/2014/main" id="{78401069-E87F-44EC-90F9-8680806DE807}"/>
              </a:ext>
            </a:extLst>
          </p:cNvPr>
          <p:cNvSpPr txBox="1"/>
          <p:nvPr/>
        </p:nvSpPr>
        <p:spPr>
          <a:xfrm>
            <a:off x="1416655" y="3331308"/>
            <a:ext cx="1443644" cy="369332"/>
          </a:xfrm>
          <a:prstGeom prst="rect">
            <a:avLst/>
          </a:prstGeom>
          <a:noFill/>
        </p:spPr>
        <p:txBody>
          <a:bodyPr wrap="square" rtlCol="0">
            <a:spAutoFit/>
          </a:bodyPr>
          <a:lstStyle/>
          <a:p>
            <a:pPr algn="ctr"/>
            <a:r>
              <a:rPr lang="en-US" dirty="0"/>
              <a:t>Setup Radar</a:t>
            </a:r>
          </a:p>
        </p:txBody>
      </p:sp>
      <p:sp>
        <p:nvSpPr>
          <p:cNvPr id="21" name="TextBox 20">
            <a:extLst>
              <a:ext uri="{FF2B5EF4-FFF2-40B4-BE49-F238E27FC236}">
                <a16:creationId xmlns:a16="http://schemas.microsoft.com/office/drawing/2014/main" id="{79818104-B1BA-41D7-8002-A1BEFBCD69D4}"/>
              </a:ext>
            </a:extLst>
          </p:cNvPr>
          <p:cNvSpPr txBox="1"/>
          <p:nvPr/>
        </p:nvSpPr>
        <p:spPr>
          <a:xfrm>
            <a:off x="10698890" y="2834137"/>
            <a:ext cx="1443644" cy="369332"/>
          </a:xfrm>
          <a:prstGeom prst="rect">
            <a:avLst/>
          </a:prstGeom>
          <a:noFill/>
        </p:spPr>
        <p:txBody>
          <a:bodyPr wrap="square" rtlCol="0">
            <a:spAutoFit/>
          </a:bodyPr>
          <a:lstStyle/>
          <a:p>
            <a:pPr algn="ctr"/>
            <a:r>
              <a:rPr lang="en-US" dirty="0"/>
              <a:t>TI Radar</a:t>
            </a:r>
          </a:p>
        </p:txBody>
      </p:sp>
      <p:sp>
        <p:nvSpPr>
          <p:cNvPr id="22" name="TextBox 21">
            <a:extLst>
              <a:ext uri="{FF2B5EF4-FFF2-40B4-BE49-F238E27FC236}">
                <a16:creationId xmlns:a16="http://schemas.microsoft.com/office/drawing/2014/main" id="{6CC029E0-52CF-4CB0-9FAF-02DA9615ED1A}"/>
              </a:ext>
            </a:extLst>
          </p:cNvPr>
          <p:cNvSpPr txBox="1"/>
          <p:nvPr/>
        </p:nvSpPr>
        <p:spPr>
          <a:xfrm>
            <a:off x="4605745" y="3331308"/>
            <a:ext cx="1443644" cy="369332"/>
          </a:xfrm>
          <a:prstGeom prst="rect">
            <a:avLst/>
          </a:prstGeom>
          <a:noFill/>
        </p:spPr>
        <p:txBody>
          <a:bodyPr wrap="square" rtlCol="0">
            <a:spAutoFit/>
          </a:bodyPr>
          <a:lstStyle/>
          <a:p>
            <a:pPr algn="ctr"/>
            <a:r>
              <a:rPr lang="en-US" dirty="0"/>
              <a:t>Control Scan</a:t>
            </a:r>
          </a:p>
        </p:txBody>
      </p:sp>
      <mc:AlternateContent xmlns:mc="http://schemas.openxmlformats.org/markup-compatibility/2006" xmlns:a14="http://schemas.microsoft.com/office/drawing/2010/main">
        <mc:Choice Requires="a14">
          <p:sp>
            <p:nvSpPr>
              <p:cNvPr id="23" name="Content Placeholder 2">
                <a:extLst>
                  <a:ext uri="{FF2B5EF4-FFF2-40B4-BE49-F238E27FC236}">
                    <a16:creationId xmlns:a16="http://schemas.microsoft.com/office/drawing/2014/main" id="{0E5D4212-6D6D-4F8C-994C-1297DD123146}"/>
                  </a:ext>
                </a:extLst>
              </p:cNvPr>
              <p:cNvSpPr>
                <a:spLocks noGrp="1"/>
              </p:cNvSpPr>
              <p:nvPr>
                <p:ph idx="1"/>
              </p:nvPr>
            </p:nvSpPr>
            <p:spPr>
              <a:xfrm>
                <a:off x="838200" y="1442857"/>
                <a:ext cx="6494164" cy="4705359"/>
              </a:xfrm>
            </p:spPr>
            <p:txBody>
              <a:bodyPr>
                <a:normAutofit/>
              </a:bodyPr>
              <a:lstStyle/>
              <a:p>
                <a:r>
                  <a:rPr lang="en-US" sz="2400" i="1" dirty="0"/>
                  <a:t>x</a:t>
                </a:r>
                <a:r>
                  <a:rPr lang="en-US" sz="2400" dirty="0"/>
                  <a:t>-</a:t>
                </a:r>
                <a:r>
                  <a:rPr lang="en-US" sz="2400" i="1" dirty="0"/>
                  <a:t>y</a:t>
                </a:r>
                <a:r>
                  <a:rPr lang="en-US" sz="2400" dirty="0"/>
                  <a:t>-</a:t>
                </a:r>
                <a14:m>
                  <m:oMath xmlns:m="http://schemas.openxmlformats.org/officeDocument/2006/math">
                    <m:r>
                      <a:rPr lang="en-US" sz="2400" b="0" i="1" smtClean="0">
                        <a:latin typeface="Cambria Math" panose="02040503050406030204" pitchFamily="18" charset="0"/>
                      </a:rPr>
                      <m:t>𝜃</m:t>
                    </m:r>
                  </m:oMath>
                </a14:m>
                <a:r>
                  <a:rPr lang="en-US" sz="2400" dirty="0"/>
                  <a:t> mechanical scanner capable of synthesizing rectangular and cylindrical apertures.</a:t>
                </a:r>
              </a:p>
              <a:p>
                <a:pPr lvl="1"/>
                <a:r>
                  <a:rPr lang="en-US" dirty="0"/>
                  <a:t>Compare rectangular SAR and rotational ISAR</a:t>
                </a:r>
              </a:p>
              <a:p>
                <a:pPr lvl="1"/>
                <a:endParaRPr lang="en-US" dirty="0"/>
              </a:p>
              <a:p>
                <a:r>
                  <a:rPr lang="en-US" sz="2400" dirty="0"/>
                  <a:t>Microcontroller and radar controlled by MATLAB</a:t>
                </a:r>
              </a:p>
            </p:txBody>
          </p:sp>
        </mc:Choice>
        <mc:Fallback xmlns="">
          <p:sp>
            <p:nvSpPr>
              <p:cNvPr id="23" name="Content Placeholder 2">
                <a:extLst>
                  <a:ext uri="{FF2B5EF4-FFF2-40B4-BE49-F238E27FC236}">
                    <a16:creationId xmlns:a16="http://schemas.microsoft.com/office/drawing/2014/main" id="{0E5D4212-6D6D-4F8C-994C-1297DD123146}"/>
                  </a:ext>
                </a:extLst>
              </p:cNvPr>
              <p:cNvSpPr>
                <a:spLocks noGrp="1" noRot="1" noChangeAspect="1" noMove="1" noResize="1" noEditPoints="1" noAdjustHandles="1" noChangeArrowheads="1" noChangeShapeType="1" noTextEdit="1"/>
              </p:cNvSpPr>
              <p:nvPr>
                <p:ph idx="1"/>
              </p:nvPr>
            </p:nvSpPr>
            <p:spPr>
              <a:xfrm>
                <a:off x="838200" y="1442857"/>
                <a:ext cx="6494164" cy="4705359"/>
              </a:xfrm>
              <a:blipFill>
                <a:blip r:embed="rId6"/>
                <a:stretch>
                  <a:fillRect l="-1315" t="-1813" r="-1502"/>
                </a:stretch>
              </a:blipFill>
            </p:spPr>
            <p:txBody>
              <a:bodyPr/>
              <a:lstStyle/>
              <a:p>
                <a:r>
                  <a:rPr lang="en-US">
                    <a:noFill/>
                  </a:rPr>
                  <a:t> </a:t>
                </a:r>
              </a:p>
            </p:txBody>
          </p:sp>
        </mc:Fallback>
      </mc:AlternateContent>
      <p:pic>
        <p:nvPicPr>
          <p:cNvPr id="24" name="Picture 23" descr="A screenshot of a cell phone&#10;&#10;Description automatically generated">
            <a:extLst>
              <a:ext uri="{FF2B5EF4-FFF2-40B4-BE49-F238E27FC236}">
                <a16:creationId xmlns:a16="http://schemas.microsoft.com/office/drawing/2014/main" id="{8F8E66BF-1121-4AF1-8CC8-97C5208045DC}"/>
              </a:ext>
            </a:extLst>
          </p:cNvPr>
          <p:cNvPicPr>
            <a:picLocks noChangeAspect="1"/>
          </p:cNvPicPr>
          <p:nvPr/>
        </p:nvPicPr>
        <p:blipFill rotWithShape="1">
          <a:blip r:embed="rId7">
            <a:extLst>
              <a:ext uri="{28A0092B-C50C-407E-A947-70E740481C1C}">
                <a14:useLocalDpi xmlns:a14="http://schemas.microsoft.com/office/drawing/2010/main" val="0"/>
              </a:ext>
            </a:extLst>
          </a:blip>
          <a:srcRect b="50303"/>
          <a:stretch/>
        </p:blipFill>
        <p:spPr>
          <a:xfrm>
            <a:off x="606779" y="3915817"/>
            <a:ext cx="3063399" cy="2238568"/>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5E536259-E87E-44AB-B76F-CD5C201D1DCF}"/>
              </a:ext>
            </a:extLst>
          </p:cNvPr>
          <p:cNvPicPr>
            <a:picLocks noChangeAspect="1"/>
          </p:cNvPicPr>
          <p:nvPr/>
        </p:nvPicPr>
        <p:blipFill rotWithShape="1">
          <a:blip r:embed="rId7">
            <a:extLst>
              <a:ext uri="{28A0092B-C50C-407E-A947-70E740481C1C}">
                <a14:useLocalDpi xmlns:a14="http://schemas.microsoft.com/office/drawing/2010/main" val="0"/>
              </a:ext>
            </a:extLst>
          </a:blip>
          <a:srcRect t="50909"/>
          <a:stretch/>
        </p:blipFill>
        <p:spPr>
          <a:xfrm>
            <a:off x="3776961" y="3915817"/>
            <a:ext cx="3101218" cy="2238568"/>
          </a:xfrm>
          <a:prstGeom prst="rect">
            <a:avLst/>
          </a:prstGeom>
        </p:spPr>
      </p:pic>
      <p:sp>
        <p:nvSpPr>
          <p:cNvPr id="27" name="Left Brace 26">
            <a:extLst>
              <a:ext uri="{FF2B5EF4-FFF2-40B4-BE49-F238E27FC236}">
                <a16:creationId xmlns:a16="http://schemas.microsoft.com/office/drawing/2014/main" id="{89EFD907-8709-4A74-BE96-070F6D3E7148}"/>
              </a:ext>
            </a:extLst>
          </p:cNvPr>
          <p:cNvSpPr/>
          <p:nvPr/>
        </p:nvSpPr>
        <p:spPr>
          <a:xfrm rot="5400000">
            <a:off x="2017977" y="2259780"/>
            <a:ext cx="241001" cy="3063399"/>
          </a:xfrm>
          <a:prstGeom prst="leftBrace">
            <a:avLst/>
          </a:prstGeom>
          <a:noFill/>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Left Brace 27">
            <a:extLst>
              <a:ext uri="{FF2B5EF4-FFF2-40B4-BE49-F238E27FC236}">
                <a16:creationId xmlns:a16="http://schemas.microsoft.com/office/drawing/2014/main" id="{AB69E157-BC35-47AF-8B48-C95BEFBE3779}"/>
              </a:ext>
            </a:extLst>
          </p:cNvPr>
          <p:cNvSpPr/>
          <p:nvPr/>
        </p:nvSpPr>
        <p:spPr>
          <a:xfrm rot="5400000">
            <a:off x="5207067" y="2240872"/>
            <a:ext cx="241001" cy="3101217"/>
          </a:xfrm>
          <a:prstGeom prst="leftBrace">
            <a:avLst/>
          </a:prstGeom>
          <a:noFill/>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9ECB358A-7F37-43A6-B334-BF4E10E230D4}"/>
              </a:ext>
            </a:extLst>
          </p:cNvPr>
          <p:cNvCxnSpPr>
            <a:cxnSpLocks/>
          </p:cNvCxnSpPr>
          <p:nvPr/>
        </p:nvCxnSpPr>
        <p:spPr>
          <a:xfrm flipH="1" flipV="1">
            <a:off x="9892145" y="1690056"/>
            <a:ext cx="1032985" cy="41366"/>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E86D6032-AA1C-4FD5-8E75-32314F724778}"/>
              </a:ext>
            </a:extLst>
          </p:cNvPr>
          <p:cNvCxnSpPr>
            <a:cxnSpLocks/>
          </p:cNvCxnSpPr>
          <p:nvPr/>
        </p:nvCxnSpPr>
        <p:spPr>
          <a:xfrm flipH="1">
            <a:off x="9102436" y="3006869"/>
            <a:ext cx="1831829" cy="66410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EDD654FA-0825-4CA8-BAA0-91022663840E}"/>
              </a:ext>
            </a:extLst>
          </p:cNvPr>
          <p:cNvCxnSpPr>
            <a:cxnSpLocks/>
          </p:cNvCxnSpPr>
          <p:nvPr/>
        </p:nvCxnSpPr>
        <p:spPr>
          <a:xfrm flipH="1" flipV="1">
            <a:off x="10408637" y="3911981"/>
            <a:ext cx="468625" cy="10915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3E4D61D0-1A80-46F4-8BCF-AB13720F4B41}"/>
              </a:ext>
            </a:extLst>
          </p:cNvPr>
          <p:cNvCxnSpPr>
            <a:cxnSpLocks/>
          </p:cNvCxnSpPr>
          <p:nvPr/>
        </p:nvCxnSpPr>
        <p:spPr>
          <a:xfrm flipH="1">
            <a:off x="8927869" y="5749033"/>
            <a:ext cx="2010027" cy="61563"/>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25" name="Rectangle: Rounded Corners 24">
            <a:extLst>
              <a:ext uri="{FF2B5EF4-FFF2-40B4-BE49-F238E27FC236}">
                <a16:creationId xmlns:a16="http://schemas.microsoft.com/office/drawing/2014/main" id="{1E1F6AD4-0866-4EDC-AF15-B901FD7E1143}"/>
              </a:ext>
            </a:extLst>
          </p:cNvPr>
          <p:cNvSpPr/>
          <p:nvPr/>
        </p:nvSpPr>
        <p:spPr>
          <a:xfrm rot="16200000">
            <a:off x="7246097" y="2843027"/>
            <a:ext cx="2172791" cy="1171945"/>
          </a:xfrm>
          <a:prstGeom prst="round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p:txBody>
      </p:sp>
      <p:sp>
        <p:nvSpPr>
          <p:cNvPr id="30" name="TextBox 29">
            <a:extLst>
              <a:ext uri="{FF2B5EF4-FFF2-40B4-BE49-F238E27FC236}">
                <a16:creationId xmlns:a16="http://schemas.microsoft.com/office/drawing/2014/main" id="{99F10773-5D38-41B5-BDF8-0AAA338D61F5}"/>
              </a:ext>
            </a:extLst>
          </p:cNvPr>
          <p:cNvSpPr txBox="1"/>
          <p:nvPr/>
        </p:nvSpPr>
        <p:spPr>
          <a:xfrm>
            <a:off x="6883029" y="6308208"/>
            <a:ext cx="1726981" cy="369332"/>
          </a:xfrm>
          <a:prstGeom prst="rect">
            <a:avLst/>
          </a:prstGeom>
          <a:noFill/>
        </p:spPr>
        <p:txBody>
          <a:bodyPr wrap="square" rtlCol="0">
            <a:spAutoFit/>
          </a:bodyPr>
          <a:lstStyle/>
          <a:p>
            <a:pPr algn="ctr"/>
            <a:r>
              <a:rPr lang="en-US" dirty="0"/>
              <a:t>Serrated edge</a:t>
            </a:r>
          </a:p>
        </p:txBody>
      </p:sp>
      <p:sp>
        <p:nvSpPr>
          <p:cNvPr id="32" name="TextBox 31">
            <a:extLst>
              <a:ext uri="{FF2B5EF4-FFF2-40B4-BE49-F238E27FC236}">
                <a16:creationId xmlns:a16="http://schemas.microsoft.com/office/drawing/2014/main" id="{9C330713-36D4-457A-9247-E3BBBBE947CE}"/>
              </a:ext>
            </a:extLst>
          </p:cNvPr>
          <p:cNvSpPr txBox="1"/>
          <p:nvPr/>
        </p:nvSpPr>
        <p:spPr>
          <a:xfrm>
            <a:off x="7474821" y="1546756"/>
            <a:ext cx="1443644" cy="369332"/>
          </a:xfrm>
          <a:prstGeom prst="rect">
            <a:avLst/>
          </a:prstGeom>
          <a:noFill/>
        </p:spPr>
        <p:txBody>
          <a:bodyPr wrap="square" rtlCol="0">
            <a:spAutoFit/>
          </a:bodyPr>
          <a:lstStyle/>
          <a:p>
            <a:pPr algn="ctr"/>
            <a:r>
              <a:rPr lang="en-US" dirty="0"/>
              <a:t>Notch</a:t>
            </a:r>
          </a:p>
        </p:txBody>
      </p:sp>
      <p:cxnSp>
        <p:nvCxnSpPr>
          <p:cNvPr id="34" name="Straight Arrow Connector 33">
            <a:extLst>
              <a:ext uri="{FF2B5EF4-FFF2-40B4-BE49-F238E27FC236}">
                <a16:creationId xmlns:a16="http://schemas.microsoft.com/office/drawing/2014/main" id="{0B00875D-95F3-4A6D-8BD1-76BCF33A2CD6}"/>
              </a:ext>
            </a:extLst>
          </p:cNvPr>
          <p:cNvCxnSpPr>
            <a:cxnSpLocks/>
            <a:stCxn id="30" idx="0"/>
          </p:cNvCxnSpPr>
          <p:nvPr/>
        </p:nvCxnSpPr>
        <p:spPr>
          <a:xfrm flipV="1">
            <a:off x="7746520" y="3502479"/>
            <a:ext cx="532066" cy="280572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DBBCFEC4-CD67-42B7-88FC-7952F5263506}"/>
              </a:ext>
            </a:extLst>
          </p:cNvPr>
          <p:cNvCxnSpPr>
            <a:cxnSpLocks/>
            <a:stCxn id="32" idx="2"/>
          </p:cNvCxnSpPr>
          <p:nvPr/>
        </p:nvCxnSpPr>
        <p:spPr>
          <a:xfrm>
            <a:off x="8196643" y="1916088"/>
            <a:ext cx="0" cy="1090781"/>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4" name="Title 3">
            <a:extLst>
              <a:ext uri="{FF2B5EF4-FFF2-40B4-BE49-F238E27FC236}">
                <a16:creationId xmlns:a16="http://schemas.microsoft.com/office/drawing/2014/main" id="{B43A18A4-3417-4DD8-A18B-C33EB4549F90}"/>
              </a:ext>
            </a:extLst>
          </p:cNvPr>
          <p:cNvSpPr>
            <a:spLocks noGrp="1"/>
          </p:cNvSpPr>
          <p:nvPr>
            <p:ph type="title"/>
          </p:nvPr>
        </p:nvSpPr>
        <p:spPr/>
        <p:txBody>
          <a:bodyPr/>
          <a:lstStyle/>
          <a:p>
            <a:r>
              <a:rPr lang="en-US" dirty="0"/>
              <a:t>System Setup</a:t>
            </a:r>
          </a:p>
        </p:txBody>
      </p:sp>
    </p:spTree>
    <p:extLst>
      <p:ext uri="{BB962C8B-B14F-4D97-AF65-F5344CB8AC3E}">
        <p14:creationId xmlns:p14="http://schemas.microsoft.com/office/powerpoint/2010/main" val="2128316059"/>
      </p:ext>
    </p:extLst>
  </p:cSld>
  <p:clrMapOvr>
    <a:masterClrMapping/>
  </p:clrMapOvr>
  <mc:AlternateContent xmlns:mc="http://schemas.openxmlformats.org/markup-compatibility/2006" xmlns:p14="http://schemas.microsoft.com/office/powerpoint/2010/main">
    <mc:Choice Requires="p14">
      <p:transition spd="slow" p14:dur="2000" advTm="29783"/>
    </mc:Choice>
    <mc:Fallback xmlns="">
      <p:transition spd="slow" advTm="2978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0E018-7491-438B-8D30-132268F35A3B}"/>
              </a:ext>
            </a:extLst>
          </p:cNvPr>
          <p:cNvSpPr>
            <a:spLocks noGrp="1"/>
          </p:cNvSpPr>
          <p:nvPr>
            <p:ph type="title"/>
          </p:nvPr>
        </p:nvSpPr>
        <p:spPr/>
        <p:txBody>
          <a:bodyPr/>
          <a:lstStyle/>
          <a:p>
            <a:r>
              <a:rPr lang="en-US" dirty="0"/>
              <a:t>Rotational ISAR – Imaging Results</a:t>
            </a:r>
          </a:p>
        </p:txBody>
      </p:sp>
      <p:grpSp>
        <p:nvGrpSpPr>
          <p:cNvPr id="17" name="Group 16">
            <a:extLst>
              <a:ext uri="{FF2B5EF4-FFF2-40B4-BE49-F238E27FC236}">
                <a16:creationId xmlns:a16="http://schemas.microsoft.com/office/drawing/2014/main" id="{4293C4AE-99CB-47A7-8B28-8E8A0FC7DA48}"/>
              </a:ext>
            </a:extLst>
          </p:cNvPr>
          <p:cNvGrpSpPr/>
          <p:nvPr/>
        </p:nvGrpSpPr>
        <p:grpSpPr>
          <a:xfrm>
            <a:off x="1715343" y="1389969"/>
            <a:ext cx="8761313" cy="3762150"/>
            <a:chOff x="1506753" y="1389969"/>
            <a:chExt cx="8761313" cy="3762150"/>
          </a:xfrm>
        </p:grpSpPr>
        <p:pic>
          <p:nvPicPr>
            <p:cNvPr id="12" name="Content Placeholder 4">
              <a:extLst>
                <a:ext uri="{FF2B5EF4-FFF2-40B4-BE49-F238E27FC236}">
                  <a16:creationId xmlns:a16="http://schemas.microsoft.com/office/drawing/2014/main" id="{CF467B75-B261-44AB-B9D2-3A0FB3F0C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6753" y="1389969"/>
              <a:ext cx="3810622" cy="3762150"/>
            </a:xfrm>
            <a:prstGeom prst="rect">
              <a:avLst/>
            </a:prstGeom>
          </p:spPr>
        </p:pic>
        <p:pic>
          <p:nvPicPr>
            <p:cNvPr id="16" name="Content Placeholder 8" descr="A body of water&#10;&#10;Description automatically generated">
              <a:extLst>
                <a:ext uri="{FF2B5EF4-FFF2-40B4-BE49-F238E27FC236}">
                  <a16:creationId xmlns:a16="http://schemas.microsoft.com/office/drawing/2014/main" id="{235F39FF-F8F9-4AC7-9271-3CCE5F74A6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7444" y="1389969"/>
              <a:ext cx="3810622" cy="3762150"/>
            </a:xfrm>
            <a:prstGeom prst="rect">
              <a:avLst/>
            </a:prstGeom>
          </p:spPr>
        </p:pic>
      </p:grpSp>
      <p:sp>
        <p:nvSpPr>
          <p:cNvPr id="18" name="TextBox 17">
            <a:extLst>
              <a:ext uri="{FF2B5EF4-FFF2-40B4-BE49-F238E27FC236}">
                <a16:creationId xmlns:a16="http://schemas.microsoft.com/office/drawing/2014/main" id="{FF3FEABF-8F04-4A3E-A5C5-C2246CC45A27}"/>
              </a:ext>
            </a:extLst>
          </p:cNvPr>
          <p:cNvSpPr txBox="1"/>
          <p:nvPr/>
        </p:nvSpPr>
        <p:spPr>
          <a:xfrm>
            <a:off x="1276771" y="5235313"/>
            <a:ext cx="4687765" cy="1077218"/>
          </a:xfrm>
          <a:prstGeom prst="rect">
            <a:avLst/>
          </a:prstGeom>
          <a:noFill/>
        </p:spPr>
        <p:txBody>
          <a:bodyPr wrap="square" rtlCol="0">
            <a:spAutoFit/>
          </a:bodyPr>
          <a:lstStyle/>
          <a:p>
            <a:pPr algn="ctr"/>
            <a:r>
              <a:rPr lang="en-US" sz="2400" dirty="0"/>
              <a:t>Cylindrical SISO Array</a:t>
            </a:r>
          </a:p>
          <a:p>
            <a:pPr marL="342900" indent="-342900">
              <a:buFont typeface="Arial" panose="020B0604020202020204" pitchFamily="34" charset="0"/>
              <a:buChar char="•"/>
            </a:pPr>
            <a:r>
              <a:rPr lang="en-US" sz="2000" dirty="0"/>
              <a:t>512 quasi-monostatic vertical elements</a:t>
            </a:r>
            <a:endParaRPr lang="en-US" sz="2400" dirty="0"/>
          </a:p>
          <a:p>
            <a:pPr marL="342900" indent="-342900">
              <a:buFont typeface="Arial" panose="020B0604020202020204" pitchFamily="34" charset="0"/>
              <a:buChar char="•"/>
            </a:pPr>
            <a:r>
              <a:rPr lang="en-US" sz="2000" dirty="0"/>
              <a:t>137 min per scan</a:t>
            </a:r>
          </a:p>
        </p:txBody>
      </p:sp>
      <p:sp>
        <p:nvSpPr>
          <p:cNvPr id="19" name="TextBox 18">
            <a:extLst>
              <a:ext uri="{FF2B5EF4-FFF2-40B4-BE49-F238E27FC236}">
                <a16:creationId xmlns:a16="http://schemas.microsoft.com/office/drawing/2014/main" id="{8567E2E0-2C69-4413-8C13-9FE4A0AB3AF3}"/>
              </a:ext>
            </a:extLst>
          </p:cNvPr>
          <p:cNvSpPr txBox="1"/>
          <p:nvPr/>
        </p:nvSpPr>
        <p:spPr>
          <a:xfrm>
            <a:off x="6227462" y="5235313"/>
            <a:ext cx="4687765" cy="1077218"/>
          </a:xfrm>
          <a:prstGeom prst="rect">
            <a:avLst/>
          </a:prstGeom>
          <a:noFill/>
        </p:spPr>
        <p:txBody>
          <a:bodyPr wrap="square" rtlCol="0">
            <a:spAutoFit/>
          </a:bodyPr>
          <a:lstStyle/>
          <a:p>
            <a:pPr algn="ctr"/>
            <a:r>
              <a:rPr lang="en-US" sz="2400" dirty="0"/>
              <a:t>Cylindrical MIMO Array</a:t>
            </a:r>
          </a:p>
          <a:p>
            <a:pPr marL="342900" indent="-342900">
              <a:buFont typeface="Arial" panose="020B0604020202020204" pitchFamily="34" charset="0"/>
              <a:buChar char="•"/>
            </a:pPr>
            <a:r>
              <a:rPr lang="en-US" sz="2000" dirty="0"/>
              <a:t>512 multistatic virtual vertical elements</a:t>
            </a:r>
          </a:p>
          <a:p>
            <a:pPr marL="342900" indent="-342900">
              <a:buFont typeface="Arial" panose="020B0604020202020204" pitchFamily="34" charset="0"/>
              <a:buChar char="•"/>
            </a:pPr>
            <a:r>
              <a:rPr lang="en-US" sz="2000" dirty="0"/>
              <a:t>17 min per scan</a:t>
            </a:r>
          </a:p>
        </p:txBody>
      </p:sp>
    </p:spTree>
    <p:extLst>
      <p:ext uri="{BB962C8B-B14F-4D97-AF65-F5344CB8AC3E}">
        <p14:creationId xmlns:p14="http://schemas.microsoft.com/office/powerpoint/2010/main" val="672886683"/>
      </p:ext>
    </p:extLst>
  </p:cSld>
  <p:clrMapOvr>
    <a:masterClrMapping/>
  </p:clrMapOvr>
  <mc:AlternateContent xmlns:mc="http://schemas.openxmlformats.org/markup-compatibility/2006" xmlns:p14="http://schemas.microsoft.com/office/powerpoint/2010/main">
    <mc:Choice Requires="p14">
      <p:transition spd="slow" p14:dur="2000" advTm="29052"/>
    </mc:Choice>
    <mc:Fallback xmlns="">
      <p:transition spd="slow" advTm="2905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0E018-7491-438B-8D30-132268F35A3B}"/>
              </a:ext>
            </a:extLst>
          </p:cNvPr>
          <p:cNvSpPr>
            <a:spLocks noGrp="1"/>
          </p:cNvSpPr>
          <p:nvPr>
            <p:ph type="title"/>
          </p:nvPr>
        </p:nvSpPr>
        <p:spPr/>
        <p:txBody>
          <a:bodyPr/>
          <a:lstStyle/>
          <a:p>
            <a:r>
              <a:rPr lang="en-US" dirty="0"/>
              <a:t>Rectangular SAR – Imaging Results</a:t>
            </a:r>
          </a:p>
        </p:txBody>
      </p:sp>
      <p:sp>
        <p:nvSpPr>
          <p:cNvPr id="18" name="TextBox 17">
            <a:extLst>
              <a:ext uri="{FF2B5EF4-FFF2-40B4-BE49-F238E27FC236}">
                <a16:creationId xmlns:a16="http://schemas.microsoft.com/office/drawing/2014/main" id="{FF3FEABF-8F04-4A3E-A5C5-C2246CC45A27}"/>
              </a:ext>
            </a:extLst>
          </p:cNvPr>
          <p:cNvSpPr txBox="1"/>
          <p:nvPr/>
        </p:nvSpPr>
        <p:spPr>
          <a:xfrm>
            <a:off x="4755110" y="3524295"/>
            <a:ext cx="3810622" cy="461665"/>
          </a:xfrm>
          <a:prstGeom prst="rect">
            <a:avLst/>
          </a:prstGeom>
          <a:noFill/>
        </p:spPr>
        <p:txBody>
          <a:bodyPr wrap="square" rtlCol="0">
            <a:spAutoFit/>
          </a:bodyPr>
          <a:lstStyle/>
          <a:p>
            <a:pPr algn="ctr"/>
            <a:r>
              <a:rPr lang="en-US" sz="2400" dirty="0"/>
              <a:t>Parallel</a:t>
            </a:r>
          </a:p>
        </p:txBody>
      </p:sp>
      <p:pic>
        <p:nvPicPr>
          <p:cNvPr id="4" name="Picture 3" descr="A body of water&#10;&#10;Description automatically generated">
            <a:extLst>
              <a:ext uri="{FF2B5EF4-FFF2-40B4-BE49-F238E27FC236}">
                <a16:creationId xmlns:a16="http://schemas.microsoft.com/office/drawing/2014/main" id="{F2468508-0D88-41BF-A9E9-EA44619DAC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2018" y="1359586"/>
            <a:ext cx="2491782" cy="2460086"/>
          </a:xfrm>
          <a:prstGeom prst="rect">
            <a:avLst/>
          </a:prstGeom>
        </p:spPr>
      </p:pic>
      <p:pic>
        <p:nvPicPr>
          <p:cNvPr id="6" name="Picture 5" descr="A picture containing brush, water&#10;&#10;Description automatically generated">
            <a:extLst>
              <a:ext uri="{FF2B5EF4-FFF2-40B4-BE49-F238E27FC236}">
                <a16:creationId xmlns:a16="http://schemas.microsoft.com/office/drawing/2014/main" id="{329D52E6-833C-4C2B-99D3-D4782E3E95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62018" y="3905555"/>
            <a:ext cx="2491782" cy="2460086"/>
          </a:xfrm>
          <a:prstGeom prst="rect">
            <a:avLst/>
          </a:prstGeom>
        </p:spPr>
      </p:pic>
      <p:pic>
        <p:nvPicPr>
          <p:cNvPr id="8" name="Picture 7" descr="A close up of a map&#10;&#10;Description automatically generated">
            <a:extLst>
              <a:ext uri="{FF2B5EF4-FFF2-40B4-BE49-F238E27FC236}">
                <a16:creationId xmlns:a16="http://schemas.microsoft.com/office/drawing/2014/main" id="{152EEAE9-4265-40C2-8644-B34C4FF8BF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943" y="4201700"/>
            <a:ext cx="4659529" cy="1937166"/>
          </a:xfrm>
          <a:prstGeom prst="rect">
            <a:avLst/>
          </a:prstGeom>
        </p:spPr>
      </p:pic>
      <p:pic>
        <p:nvPicPr>
          <p:cNvPr id="10" name="Picture 9" descr="A picture containing bicycle, sitting, table, computer&#10;&#10;Description automatically generated">
            <a:extLst>
              <a:ext uri="{FF2B5EF4-FFF2-40B4-BE49-F238E27FC236}">
                <a16:creationId xmlns:a16="http://schemas.microsoft.com/office/drawing/2014/main" id="{980BED72-55CC-4EC3-8AD6-55DF16F400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45644" y="4201700"/>
            <a:ext cx="2491782" cy="1867796"/>
          </a:xfrm>
          <a:prstGeom prst="rect">
            <a:avLst/>
          </a:prstGeom>
        </p:spPr>
      </p:pic>
      <p:pic>
        <p:nvPicPr>
          <p:cNvPr id="13" name="Picture 12" descr="A picture containing indoor, bicycle, sitting, table&#10;&#10;Description automatically generated">
            <a:extLst>
              <a:ext uri="{FF2B5EF4-FFF2-40B4-BE49-F238E27FC236}">
                <a16:creationId xmlns:a16="http://schemas.microsoft.com/office/drawing/2014/main" id="{F304B485-8AFA-43CB-A3CE-19AA20C8887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14530" y="1654964"/>
            <a:ext cx="2491782" cy="1869331"/>
          </a:xfrm>
          <a:prstGeom prst="rect">
            <a:avLst/>
          </a:prstGeom>
        </p:spPr>
      </p:pic>
      <p:sp>
        <p:nvSpPr>
          <p:cNvPr id="20" name="TextBox 19">
            <a:extLst>
              <a:ext uri="{FF2B5EF4-FFF2-40B4-BE49-F238E27FC236}">
                <a16:creationId xmlns:a16="http://schemas.microsoft.com/office/drawing/2014/main" id="{E41AB63E-32E9-49FA-B164-91FE655D3321}"/>
              </a:ext>
            </a:extLst>
          </p:cNvPr>
          <p:cNvSpPr txBox="1"/>
          <p:nvPr/>
        </p:nvSpPr>
        <p:spPr>
          <a:xfrm>
            <a:off x="4786224" y="6069496"/>
            <a:ext cx="3810622" cy="461665"/>
          </a:xfrm>
          <a:prstGeom prst="rect">
            <a:avLst/>
          </a:prstGeom>
          <a:noFill/>
        </p:spPr>
        <p:txBody>
          <a:bodyPr wrap="square" rtlCol="0">
            <a:spAutoFit/>
          </a:bodyPr>
          <a:lstStyle/>
          <a:p>
            <a:pPr algn="ctr"/>
            <a:r>
              <a:rPr lang="en-US" sz="2400" dirty="0"/>
              <a:t>Perpendicular</a:t>
            </a:r>
          </a:p>
        </p:txBody>
      </p:sp>
      <p:sp>
        <p:nvSpPr>
          <p:cNvPr id="14" name="Arrow: Right 13">
            <a:extLst>
              <a:ext uri="{FF2B5EF4-FFF2-40B4-BE49-F238E27FC236}">
                <a16:creationId xmlns:a16="http://schemas.microsoft.com/office/drawing/2014/main" id="{B74117A7-F9DF-40EE-9DDC-A2086DCEC72D}"/>
              </a:ext>
            </a:extLst>
          </p:cNvPr>
          <p:cNvSpPr/>
          <p:nvPr/>
        </p:nvSpPr>
        <p:spPr>
          <a:xfrm>
            <a:off x="8121282" y="2404778"/>
            <a:ext cx="525766" cy="369702"/>
          </a:xfrm>
          <a:prstGeom prst="right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226A437E-BD29-438B-9D2D-D967B698FE31}"/>
              </a:ext>
            </a:extLst>
          </p:cNvPr>
          <p:cNvSpPr/>
          <p:nvPr/>
        </p:nvSpPr>
        <p:spPr>
          <a:xfrm>
            <a:off x="8121282" y="4950747"/>
            <a:ext cx="525766" cy="369702"/>
          </a:xfrm>
          <a:prstGeom prst="right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Content Placeholder 10">
            <a:extLst>
              <a:ext uri="{FF2B5EF4-FFF2-40B4-BE49-F238E27FC236}">
                <a16:creationId xmlns:a16="http://schemas.microsoft.com/office/drawing/2014/main" id="{808DB0CA-0C92-4775-A984-555556D7A195}"/>
              </a:ext>
            </a:extLst>
          </p:cNvPr>
          <p:cNvSpPr>
            <a:spLocks noGrp="1"/>
          </p:cNvSpPr>
          <p:nvPr>
            <p:ph idx="1"/>
          </p:nvPr>
        </p:nvSpPr>
        <p:spPr>
          <a:xfrm>
            <a:off x="838200" y="1442857"/>
            <a:ext cx="4311158" cy="2758843"/>
          </a:xfrm>
        </p:spPr>
        <p:txBody>
          <a:bodyPr>
            <a:normAutofit fontScale="92500" lnSpcReduction="10000"/>
          </a:bodyPr>
          <a:lstStyle/>
          <a:p>
            <a:pPr marL="342900" indent="-342900"/>
            <a:r>
              <a:rPr lang="en-US" sz="2400" dirty="0"/>
              <a:t>2-D scan over </a:t>
            </a:r>
            <a:r>
              <a:rPr lang="en-US" sz="2400" i="1" dirty="0"/>
              <a:t>x</a:t>
            </a:r>
            <a:r>
              <a:rPr lang="en-US" sz="2400" dirty="0"/>
              <a:t>-</a:t>
            </a:r>
            <a:r>
              <a:rPr lang="en-US" sz="2400" i="1" dirty="0"/>
              <a:t>y</a:t>
            </a:r>
            <a:r>
              <a:rPr lang="en-US" sz="2400" dirty="0"/>
              <a:t> plane </a:t>
            </a:r>
          </a:p>
          <a:p>
            <a:pPr marL="342900" indent="-342900"/>
            <a:r>
              <a:rPr lang="en-US" sz="2400" dirty="0"/>
              <a:t>29 min per scan</a:t>
            </a:r>
          </a:p>
          <a:p>
            <a:pPr marL="342900" indent="-342900"/>
            <a:r>
              <a:rPr lang="en-US" sz="2400" dirty="0"/>
              <a:t>Reconstruct 3-D image</a:t>
            </a:r>
          </a:p>
          <a:p>
            <a:pPr marL="342900" indent="-342900"/>
            <a:endParaRPr lang="en-US" sz="2400" dirty="0"/>
          </a:p>
          <a:p>
            <a:pPr marL="342900" indent="-342900"/>
            <a:r>
              <a:rPr lang="en-US" sz="2400" dirty="0"/>
              <a:t>Performs well when target is parallel to aperture plane</a:t>
            </a:r>
          </a:p>
          <a:p>
            <a:pPr marL="342900" indent="-342900"/>
            <a:r>
              <a:rPr lang="en-US" sz="2400" dirty="0"/>
              <a:t>Suffers in nonideal conditions</a:t>
            </a:r>
          </a:p>
          <a:p>
            <a:pPr marL="342900" indent="-342900"/>
            <a:endParaRPr lang="en-US" sz="2400" dirty="0"/>
          </a:p>
          <a:p>
            <a:endParaRPr lang="en-US" sz="2400" dirty="0"/>
          </a:p>
        </p:txBody>
      </p:sp>
    </p:spTree>
    <p:extLst>
      <p:ext uri="{BB962C8B-B14F-4D97-AF65-F5344CB8AC3E}">
        <p14:creationId xmlns:p14="http://schemas.microsoft.com/office/powerpoint/2010/main" val="2392347230"/>
      </p:ext>
    </p:extLst>
  </p:cSld>
  <p:clrMapOvr>
    <a:masterClrMapping/>
  </p:clrMapOvr>
  <mc:AlternateContent xmlns:mc="http://schemas.openxmlformats.org/markup-compatibility/2006" xmlns:p14="http://schemas.microsoft.com/office/powerpoint/2010/main">
    <mc:Choice Requires="p14">
      <p:transition spd="slow" p14:dur="2000" advTm="36399"/>
    </mc:Choice>
    <mc:Fallback xmlns="">
      <p:transition spd="slow" advTm="3639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A0FA-23AE-441F-B457-7BCDB9CC8D5A}"/>
              </a:ext>
            </a:extLst>
          </p:cNvPr>
          <p:cNvSpPr>
            <a:spLocks noGrp="1"/>
          </p:cNvSpPr>
          <p:nvPr>
            <p:ph type="title"/>
          </p:nvPr>
        </p:nvSpPr>
        <p:spPr/>
        <p:txBody>
          <a:bodyPr/>
          <a:lstStyle/>
          <a:p>
            <a:r>
              <a:rPr lang="en-US" dirty="0"/>
              <a:t>Rotational ISAR vs. Rectangular SAR</a:t>
            </a:r>
          </a:p>
        </p:txBody>
      </p:sp>
      <p:sp>
        <p:nvSpPr>
          <p:cNvPr id="3" name="Content Placeholder 2">
            <a:extLst>
              <a:ext uri="{FF2B5EF4-FFF2-40B4-BE49-F238E27FC236}">
                <a16:creationId xmlns:a16="http://schemas.microsoft.com/office/drawing/2014/main" id="{83266D3E-C6A7-4DBC-99C3-27A76D0E1B47}"/>
              </a:ext>
            </a:extLst>
          </p:cNvPr>
          <p:cNvSpPr>
            <a:spLocks noGrp="1"/>
          </p:cNvSpPr>
          <p:nvPr>
            <p:ph sz="half" idx="1"/>
          </p:nvPr>
        </p:nvSpPr>
        <p:spPr>
          <a:xfrm>
            <a:off x="838200" y="4763192"/>
            <a:ext cx="5181600" cy="1413769"/>
          </a:xfrm>
        </p:spPr>
        <p:txBody>
          <a:bodyPr>
            <a:normAutofit/>
          </a:bodyPr>
          <a:lstStyle/>
          <a:p>
            <a:pPr marL="0" indent="0">
              <a:buNone/>
            </a:pPr>
            <a:r>
              <a:rPr lang="en-US" sz="2400" b="1" dirty="0"/>
              <a:t>Rectangular MIMO-SAR</a:t>
            </a:r>
          </a:p>
          <a:p>
            <a:r>
              <a:rPr lang="en-US" sz="2400" dirty="0"/>
              <a:t>Requires specific target rotation with respect to aperture plane</a:t>
            </a:r>
          </a:p>
        </p:txBody>
      </p:sp>
      <p:sp>
        <p:nvSpPr>
          <p:cNvPr id="4" name="Content Placeholder 3">
            <a:extLst>
              <a:ext uri="{FF2B5EF4-FFF2-40B4-BE49-F238E27FC236}">
                <a16:creationId xmlns:a16="http://schemas.microsoft.com/office/drawing/2014/main" id="{FFED10EB-1CFF-4C36-A30D-6ABDAF48988F}"/>
              </a:ext>
            </a:extLst>
          </p:cNvPr>
          <p:cNvSpPr>
            <a:spLocks noGrp="1"/>
          </p:cNvSpPr>
          <p:nvPr>
            <p:ph sz="half" idx="2"/>
          </p:nvPr>
        </p:nvSpPr>
        <p:spPr>
          <a:xfrm>
            <a:off x="7514704" y="4716133"/>
            <a:ext cx="3839095" cy="1460829"/>
          </a:xfrm>
        </p:spPr>
        <p:txBody>
          <a:bodyPr>
            <a:normAutofit/>
          </a:bodyPr>
          <a:lstStyle/>
          <a:p>
            <a:pPr marL="0" indent="0">
              <a:buNone/>
            </a:pPr>
            <a:r>
              <a:rPr lang="en-US" sz="2400" b="1" dirty="0"/>
              <a:t>Rotational MIMO-ISAR</a:t>
            </a:r>
          </a:p>
          <a:p>
            <a:r>
              <a:rPr lang="en-US" sz="2400" dirty="0"/>
              <a:t>Rotation-invariant</a:t>
            </a:r>
          </a:p>
          <a:p>
            <a:r>
              <a:rPr lang="en-US" sz="2400" dirty="0"/>
              <a:t>Improved spatial resolution</a:t>
            </a:r>
          </a:p>
          <a:p>
            <a:endParaRPr lang="en-US" sz="2400" dirty="0"/>
          </a:p>
        </p:txBody>
      </p:sp>
      <p:pic>
        <p:nvPicPr>
          <p:cNvPr id="5" name="Picture 4" descr="A picture containing brush, water&#10;&#10;Description automatically generated">
            <a:extLst>
              <a:ext uri="{FF2B5EF4-FFF2-40B4-BE49-F238E27FC236}">
                <a16:creationId xmlns:a16="http://schemas.microsoft.com/office/drawing/2014/main" id="{255AAF50-19DC-45AB-A614-1D58C441FB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4085" y="1298058"/>
            <a:ext cx="3402026" cy="3358752"/>
          </a:xfrm>
          <a:prstGeom prst="rect">
            <a:avLst/>
          </a:prstGeom>
        </p:spPr>
      </p:pic>
      <p:pic>
        <p:nvPicPr>
          <p:cNvPr id="6" name="Content Placeholder 8" descr="A body of water&#10;&#10;Description automatically generated">
            <a:extLst>
              <a:ext uri="{FF2B5EF4-FFF2-40B4-BE49-F238E27FC236}">
                <a16:creationId xmlns:a16="http://schemas.microsoft.com/office/drawing/2014/main" id="{3BB297D4-0277-489F-9738-CDD734BF03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8942" y="1404441"/>
            <a:ext cx="3402026" cy="3358751"/>
          </a:xfrm>
          <a:prstGeom prst="rect">
            <a:avLst/>
          </a:prstGeom>
        </p:spPr>
      </p:pic>
      <p:pic>
        <p:nvPicPr>
          <p:cNvPr id="7" name="Picture 6" descr="A body of water&#10;&#10;Description automatically generated">
            <a:extLst>
              <a:ext uri="{FF2B5EF4-FFF2-40B4-BE49-F238E27FC236}">
                <a16:creationId xmlns:a16="http://schemas.microsoft.com/office/drawing/2014/main" id="{A13A5A3D-2030-42EE-8255-98216CED9A9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3723" y="1421627"/>
            <a:ext cx="3319545" cy="3277320"/>
          </a:xfrm>
          <a:prstGeom prst="rect">
            <a:avLst/>
          </a:prstGeom>
        </p:spPr>
      </p:pic>
    </p:spTree>
    <p:extLst>
      <p:ext uri="{BB962C8B-B14F-4D97-AF65-F5344CB8AC3E}">
        <p14:creationId xmlns:p14="http://schemas.microsoft.com/office/powerpoint/2010/main" val="3940420625"/>
      </p:ext>
    </p:extLst>
  </p:cSld>
  <p:clrMapOvr>
    <a:masterClrMapping/>
  </p:clrMapOvr>
  <mc:AlternateContent xmlns:mc="http://schemas.openxmlformats.org/markup-compatibility/2006" xmlns:p14="http://schemas.microsoft.com/office/powerpoint/2010/main">
    <mc:Choice Requires="p14">
      <p:transition spd="slow" p14:dur="2000" advTm="32609"/>
    </mc:Choice>
    <mc:Fallback xmlns="">
      <p:transition spd="slow" advTm="32609"/>
    </mc:Fallback>
  </mc:AlternateContent>
</p:sld>
</file>

<file path=ppt/theme/theme1.xml><?xml version="1.0" encoding="utf-8"?>
<a:theme xmlns:a="http://schemas.openxmlformats.org/drawingml/2006/main" name="SRC Template">
  <a:themeElements>
    <a:clrScheme name="SRC 2017">
      <a:dk1>
        <a:srgbClr val="1C1C1C"/>
      </a:dk1>
      <a:lt1>
        <a:srgbClr val="FFFFFF"/>
      </a:lt1>
      <a:dk2>
        <a:srgbClr val="003562"/>
      </a:dk2>
      <a:lt2>
        <a:srgbClr val="BFBFBF"/>
      </a:lt2>
      <a:accent1>
        <a:srgbClr val="003562"/>
      </a:accent1>
      <a:accent2>
        <a:srgbClr val="FF9C00"/>
      </a:accent2>
      <a:accent3>
        <a:srgbClr val="0070C0"/>
      </a:accent3>
      <a:accent4>
        <a:srgbClr val="B26D00"/>
      </a:accent4>
      <a:accent5>
        <a:srgbClr val="89CAFF"/>
      </a:accent5>
      <a:accent6>
        <a:srgbClr val="F57D37"/>
      </a:accent6>
      <a:hlink>
        <a:srgbClr val="0066FF"/>
      </a:hlink>
      <a:folHlink>
        <a:srgbClr val="0066F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RC 16-9 - SRC Select Disclosure.potx" id="{B6822C0B-7ED6-4BB1-A3BC-B5B0DCC41FF3}" vid="{7198E460-49EC-43B7-AC18-29FB8C0939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SRC 16-9 - SRC Select Disclosure</Template>
  <TotalTime>0</TotalTime>
  <Words>1131</Words>
  <Application>Microsoft Office PowerPoint</Application>
  <PresentationFormat>Widescreen</PresentationFormat>
  <Paragraphs>108</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Cambria Math</vt:lpstr>
      <vt:lpstr>Verdana</vt:lpstr>
      <vt:lpstr>SRC Template</vt:lpstr>
      <vt:lpstr>Motivation</vt:lpstr>
      <vt:lpstr>PowerPoint Presentation</vt:lpstr>
      <vt:lpstr>Multistatic-to-Monostatic Conversion</vt:lpstr>
      <vt:lpstr>Simulations – 2-D PSF vs. Back Projection</vt:lpstr>
      <vt:lpstr>Simulation Results – 3-D PSF</vt:lpstr>
      <vt:lpstr>System Setup</vt:lpstr>
      <vt:lpstr>Rotational ISAR – Imaging Results</vt:lpstr>
      <vt:lpstr>Rectangular SAR – Imaging Results</vt:lpstr>
      <vt:lpstr>Rotational ISAR vs. Rectangular SAR</vt:lpstr>
      <vt:lpstr>Conclusion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2019-10-25T14:29:18Z</dcterms:created>
  <dcterms:modified xsi:type="dcterms:W3CDTF">2020-10-13T18:21:41Z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SRC Board Meeting Nov 16 2016 URO Action Item</vt:lpwstr>
  </property>
  <property fmtid="{D5CDD505-2E9C-101B-9397-08002B2CF9AE}" pid="3" name="SlideDescription">
    <vt:lpwstr/>
  </property>
</Properties>
</file>