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0" r:id="rId1"/>
  </p:sldMasterIdLst>
  <p:notesMasterIdLst>
    <p:notesMasterId r:id="rId36"/>
  </p:notesMasterIdLst>
  <p:sldIdLst>
    <p:sldId id="276" r:id="rId2"/>
    <p:sldId id="362" r:id="rId3"/>
    <p:sldId id="363" r:id="rId4"/>
    <p:sldId id="360" r:id="rId5"/>
    <p:sldId id="361" r:id="rId6"/>
    <p:sldId id="367" r:id="rId7"/>
    <p:sldId id="368" r:id="rId8"/>
    <p:sldId id="257" r:id="rId9"/>
    <p:sldId id="260" r:id="rId10"/>
    <p:sldId id="371" r:id="rId11"/>
    <p:sldId id="372" r:id="rId12"/>
    <p:sldId id="374" r:id="rId13"/>
    <p:sldId id="373" r:id="rId14"/>
    <p:sldId id="262" r:id="rId15"/>
    <p:sldId id="292" r:id="rId16"/>
    <p:sldId id="268" r:id="rId17"/>
    <p:sldId id="269" r:id="rId18"/>
    <p:sldId id="298" r:id="rId19"/>
    <p:sldId id="274" r:id="rId20"/>
    <p:sldId id="272" r:id="rId21"/>
    <p:sldId id="370" r:id="rId22"/>
    <p:sldId id="281" r:id="rId23"/>
    <p:sldId id="283" r:id="rId24"/>
    <p:sldId id="285" r:id="rId25"/>
    <p:sldId id="296" r:id="rId26"/>
    <p:sldId id="287" r:id="rId27"/>
    <p:sldId id="289" r:id="rId28"/>
    <p:sldId id="290" r:id="rId29"/>
    <p:sldId id="291" r:id="rId30"/>
    <p:sldId id="295" r:id="rId31"/>
    <p:sldId id="288" r:id="rId32"/>
    <p:sldId id="286" r:id="rId33"/>
    <p:sldId id="365" r:id="rId34"/>
    <p:sldId id="3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F5F5F"/>
    <a:srgbClr val="4D4D4D"/>
    <a:srgbClr val="333333"/>
    <a:srgbClr val="292929"/>
    <a:srgbClr val="002D72"/>
    <a:srgbClr val="8698B6"/>
    <a:srgbClr val="008BCA"/>
    <a:srgbClr val="FE6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1" d="100"/>
          <a:sy n="121" d="100"/>
        </p:scale>
        <p:origin x="100" y="9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0-17T16:30:26.735"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44E5B-6BED-40A7-AC9B-D23D41938DE8}"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0546-422D-4312-AAED-8754555E209F}" type="slidenum">
              <a:rPr lang="en-US" smtClean="0"/>
              <a:t>‹#›</a:t>
            </a:fld>
            <a:endParaRPr lang="en-US"/>
          </a:p>
        </p:txBody>
      </p:sp>
    </p:spTree>
    <p:extLst>
      <p:ext uri="{BB962C8B-B14F-4D97-AF65-F5344CB8AC3E}">
        <p14:creationId xmlns:p14="http://schemas.microsoft.com/office/powerpoint/2010/main" val="4037402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444500" y="688975"/>
            <a:ext cx="6121400" cy="3443288"/>
          </a:xfrm>
          <a:ln/>
        </p:spPr>
      </p:sp>
      <p:sp>
        <p:nvSpPr>
          <p:cNvPr id="522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3302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we assemble a fully integrated system with vertical, horizontal, and rotation scanning capabilities allowing for comparison between rectangular SAR and rotational ISAR. The entire scanner is controlled through a custom-built MATLAB graphical user interface that sets up the radar device and controls the scan.</a:t>
            </a:r>
          </a:p>
          <a:p>
            <a:r>
              <a:rPr lang="en-US" sz="1200" kern="1200" dirty="0">
                <a:solidFill>
                  <a:schemeClr val="tx1"/>
                </a:solidFill>
                <a:effectLst/>
                <a:latin typeface="+mn-lt"/>
                <a:ea typeface="+mn-ea"/>
                <a:cs typeface="+mn-cs"/>
              </a:rPr>
              <a:t>We will proceed to reconstruct high resolution holographic images of the knife shown to the right. Note the notch and serrated edge of the blade, which will be visible in the subsequent images.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16</a:t>
            </a:fld>
            <a:endParaRPr lang="en-US"/>
          </a:p>
        </p:txBody>
      </p:sp>
    </p:spTree>
    <p:extLst>
      <p:ext uri="{BB962C8B-B14F-4D97-AF65-F5344CB8AC3E}">
        <p14:creationId xmlns:p14="http://schemas.microsoft.com/office/powerpoint/2010/main" val="2193678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first compare images from a SISO array of 512 quasi-monostatic vertical elements spaced by a quarter wavelength. To scan at each of the 512 vertical locations, the entire scan took 137 minutes to complete. In contrast, the scan using a MIMO array of the same size took 17 minutes in total. Both the images show a high-quality reconstruction of the knife blade with the notch and serrated edge visible.</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17</a:t>
            </a:fld>
            <a:endParaRPr lang="en-US"/>
          </a:p>
        </p:txBody>
      </p:sp>
    </p:spTree>
    <p:extLst>
      <p:ext uri="{BB962C8B-B14F-4D97-AF65-F5344CB8AC3E}">
        <p14:creationId xmlns:p14="http://schemas.microsoft.com/office/powerpoint/2010/main" val="1339370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use the 2-D horizontal and vertical scanning axes to produce 3-D holographic images from a rectangular SAR aperture. We consider multiple cases, 1) the knife blade is parallel with the x-y aperture plane, and 2) the knife blade is perpendicular to the x-y plane. The orientation of the knife with respect to the scanner has substantial implications on the image quality. </a:t>
            </a:r>
          </a:p>
          <a:p>
            <a:r>
              <a:rPr lang="en-US" sz="1200" kern="1200" dirty="0">
                <a:solidFill>
                  <a:schemeClr val="tx1"/>
                </a:solidFill>
                <a:effectLst/>
                <a:latin typeface="+mn-lt"/>
                <a:ea typeface="+mn-ea"/>
                <a:cs typeface="+mn-cs"/>
              </a:rPr>
              <a:t>The images on the right compare the reconstructed images of the knife blade when the knife is parallel and perpendicular to the scanning plane. </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18</a:t>
            </a:fld>
            <a:endParaRPr lang="en-US"/>
          </a:p>
        </p:txBody>
      </p:sp>
    </p:spTree>
    <p:extLst>
      <p:ext uri="{BB962C8B-B14F-4D97-AF65-F5344CB8AC3E}">
        <p14:creationId xmlns:p14="http://schemas.microsoft.com/office/powerpoint/2010/main" val="3170335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demonstrates the high dependence of the image quality on the knife orientation in the rectangular MIMO-SAR regime. While rectangular SAR can reconstruct high-resolution 3-D images of reflective targets, the rotation of the target drastically changes the quality of the resulting image.</a:t>
            </a:r>
          </a:p>
          <a:p>
            <a:r>
              <a:rPr lang="en-US" sz="1200" kern="1200" dirty="0">
                <a:solidFill>
                  <a:schemeClr val="tx1"/>
                </a:solidFill>
                <a:effectLst/>
                <a:latin typeface="+mn-lt"/>
                <a:ea typeface="+mn-ea"/>
                <a:cs typeface="+mn-cs"/>
              </a:rPr>
              <a:t>By comparison, rotational MIMO-ISAR is rotation-invariant since the target is scanned across a full 360-degree aperture. Further, this results in improved spatial resolution over the rectangular SAR imaging regime. </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19</a:t>
            </a:fld>
            <a:endParaRPr lang="en-US"/>
          </a:p>
        </p:txBody>
      </p:sp>
    </p:spTree>
    <p:extLst>
      <p:ext uri="{BB962C8B-B14F-4D97-AF65-F5344CB8AC3E}">
        <p14:creationId xmlns:p14="http://schemas.microsoft.com/office/powerpoint/2010/main" val="4200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conclusion, we developed a high resolution 3-D near-field imaging systems based on low-cost system-on-chip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FMCW radars, a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and an efficient Fourier-based rotational ISAR imaging algorithm.</a:t>
            </a:r>
          </a:p>
          <a:p>
            <a:r>
              <a:rPr lang="en-US" sz="1200" kern="1200" dirty="0">
                <a:solidFill>
                  <a:schemeClr val="tx1"/>
                </a:solidFill>
                <a:effectLst/>
                <a:latin typeface="+mn-lt"/>
                <a:ea typeface="+mn-ea"/>
                <a:cs typeface="+mn-cs"/>
              </a:rPr>
              <a:t>Our experimental results validate our novel MIMO-ISAR 3-D holographic image reconstruction algorithm, demonstrate improved scanning efficiency over SISO systems, while maintaining high-resolution image quality, and establish the rotational-invariance advantage of rotational ISAR over rectangular SAR.</a:t>
            </a:r>
          </a:p>
          <a:p>
            <a:r>
              <a:rPr lang="en-US" sz="1200" kern="1200" dirty="0">
                <a:solidFill>
                  <a:schemeClr val="tx1"/>
                </a:solidFill>
                <a:effectLst/>
                <a:latin typeface="+mn-lt"/>
                <a:ea typeface="+mn-ea"/>
                <a:cs typeface="+mn-cs"/>
              </a:rPr>
              <a:t>Proven in virtual and </a:t>
            </a:r>
            <a:r>
              <a:rPr lang="en-US" sz="1200" kern="1200">
                <a:solidFill>
                  <a:schemeClr val="tx1"/>
                </a:solidFill>
                <a:effectLst/>
                <a:latin typeface="+mn-lt"/>
                <a:ea typeface="+mn-ea"/>
                <a:cs typeface="+mn-cs"/>
              </a:rPr>
              <a:t>empirical prototyping, </a:t>
            </a:r>
            <a:r>
              <a:rPr lang="en-US" sz="1200" kern="1200" dirty="0">
                <a:solidFill>
                  <a:schemeClr val="tx1"/>
                </a:solidFill>
                <a:effectLst/>
                <a:latin typeface="+mn-lt"/>
                <a:ea typeface="+mn-ea"/>
                <a:cs typeface="+mn-cs"/>
              </a:rPr>
              <a:t>our fully integrated system allows for efficient near-field MIMO-ISAR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imaging offering an elegant solution to many near-field imaging and sensing problems. </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20</a:t>
            </a:fld>
            <a:endParaRPr lang="en-US"/>
          </a:p>
        </p:txBody>
      </p:sp>
    </p:spTree>
    <p:extLst>
      <p:ext uri="{BB962C8B-B14F-4D97-AF65-F5344CB8AC3E}">
        <p14:creationId xmlns:p14="http://schemas.microsoft.com/office/powerpoint/2010/main" val="3448298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June17_2020_2.bin</a:t>
            </a:r>
          </a:p>
        </p:txBody>
      </p:sp>
      <p:sp>
        <p:nvSpPr>
          <p:cNvPr id="4" name="Slide Number Placeholder 3"/>
          <p:cNvSpPr>
            <a:spLocks noGrp="1"/>
          </p:cNvSpPr>
          <p:nvPr>
            <p:ph type="sldNum" sz="quarter" idx="5"/>
          </p:nvPr>
        </p:nvSpPr>
        <p:spPr/>
        <p:txBody>
          <a:bodyPr/>
          <a:lstStyle/>
          <a:p>
            <a:fld id="{7B1E51EC-7531-4F79-9147-A9904E96C54E}" type="slidenum">
              <a:rPr lang="en-US" smtClean="0"/>
              <a:t>31</a:t>
            </a:fld>
            <a:endParaRPr lang="en-US"/>
          </a:p>
        </p:txBody>
      </p:sp>
    </p:spTree>
    <p:extLst>
      <p:ext uri="{BB962C8B-B14F-4D97-AF65-F5344CB8AC3E}">
        <p14:creationId xmlns:p14="http://schemas.microsoft.com/office/powerpoint/2010/main" val="30949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688975"/>
            <a:ext cx="6121400" cy="34432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57CDF31-2CD5-491E-ADCD-AC6EBE6FCBB4}" type="slidenum">
              <a:rPr lang="en-US" smtClean="0"/>
              <a:pPr>
                <a:defRPr/>
              </a:pPr>
              <a:t>6</a:t>
            </a:fld>
            <a:endParaRPr lang="en-US"/>
          </a:p>
        </p:txBody>
      </p:sp>
    </p:spTree>
    <p:extLst>
      <p:ext uri="{BB962C8B-B14F-4D97-AF65-F5344CB8AC3E}">
        <p14:creationId xmlns:p14="http://schemas.microsoft.com/office/powerpoint/2010/main" val="7604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Millimeter-wave sensors have recently emerged as a promising solution to a variety of sensing problems in the arenas of security sensing, automotive radar, high-resolution imaging, and more. Additionally, millimeter-wave radar devices are becoming increasingly affordable due to advancements in system-on-chip RF integrated circuit technology.</a:t>
            </a:r>
          </a:p>
          <a:p>
            <a:r>
              <a:rPr lang="en-US" sz="1200" kern="1200" dirty="0">
                <a:solidFill>
                  <a:schemeClr val="tx1"/>
                </a:solidFill>
                <a:effectLst/>
                <a:latin typeface="+mn-lt"/>
                <a:ea typeface="+mn-ea"/>
                <a:cs typeface="+mn-cs"/>
              </a:rPr>
              <a:t>The goal of this work is to construct a high resolution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imaging system for holographic 3-D image reconstruction using ISAR techniques and commercially available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radar sensors.</a:t>
            </a:r>
          </a:p>
          <a:p>
            <a:r>
              <a:rPr lang="en-US" sz="1200" kern="1200" dirty="0">
                <a:solidFill>
                  <a:schemeClr val="tx1"/>
                </a:solidFill>
                <a:effectLst/>
                <a:latin typeface="+mn-lt"/>
                <a:ea typeface="+mn-ea"/>
                <a:cs typeface="+mn-cs"/>
              </a:rPr>
              <a:t>To accomplish this goal, we develop an efficient Fourier-based algorithm for MIMO-ISAR image reconstruction and build a three-dimensional mechanical scanner to synthesize both rectangular and cylindrical apertures.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8</a:t>
            </a:fld>
            <a:endParaRPr lang="en-US"/>
          </a:p>
        </p:txBody>
      </p:sp>
    </p:spTree>
    <p:extLst>
      <p:ext uri="{BB962C8B-B14F-4D97-AF65-F5344CB8AC3E}">
        <p14:creationId xmlns:p14="http://schemas.microsoft.com/office/powerpoint/2010/main" val="986110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system consists of three main components: a linear vertical scanner, rotator, and FMCW radar. The linear mechanical scanner moves the radar along the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-axis up and down. The target is mounted to the rotator, which rotates the target at a constant radial distance (R naught) from the radar scanning plane. The target coordinates are in (x, y, z) and the position of each element in the synthetic aperture are at the points (R naught cosine theta, y’, R naught sine theta) in (x, y, z) space. Lastly, we will use a TI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radar with 2 Tx and 4 Rx channels resulting in an 8-channel colinear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-MIMO virtual array.</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9</a:t>
            </a:fld>
            <a:endParaRPr lang="en-US"/>
          </a:p>
        </p:txBody>
      </p:sp>
    </p:spTree>
    <p:extLst>
      <p:ext uri="{BB962C8B-B14F-4D97-AF65-F5344CB8AC3E}">
        <p14:creationId xmlns:p14="http://schemas.microsoft.com/office/powerpoint/2010/main" val="3146466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 though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MIMO array can be approximated by a virtual array of elements at the midpoint of each Tx/Rx pair,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nature of the MIMO radar introduces phase errors compared to the virtual monostatic array.</a:t>
            </a:r>
          </a:p>
          <a:p>
            <a:r>
              <a:rPr lang="en-US" sz="1200" kern="1200" dirty="0">
                <a:solidFill>
                  <a:schemeClr val="tx1"/>
                </a:solidFill>
                <a:effectLst/>
                <a:latin typeface="+mn-lt"/>
                <a:ea typeface="+mn-ea"/>
                <a:cs typeface="+mn-cs"/>
              </a:rPr>
              <a:t>However, for small distances between Tx and Rx elements, these errors can be somewhat compensated for using a phase correction known in the literature and expressed below. This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enables the use of spatially efficient MIMO arrays and computationally efficient monostatic image reconstruction algorithms.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10</a:t>
            </a:fld>
            <a:endParaRPr lang="en-US"/>
          </a:p>
        </p:txBody>
      </p:sp>
    </p:spTree>
    <p:extLst>
      <p:ext uri="{BB962C8B-B14F-4D97-AF65-F5344CB8AC3E}">
        <p14:creationId xmlns:p14="http://schemas.microsoft.com/office/powerpoint/2010/main" val="355940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 though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MIMO array can be approximated by a virtual array of elements at the midpoint of each Tx/Rx pair,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nature of the MIMO radar introduces phase errors compared to the virtual monostatic array.</a:t>
            </a:r>
          </a:p>
          <a:p>
            <a:r>
              <a:rPr lang="en-US" sz="1200" kern="1200" dirty="0">
                <a:solidFill>
                  <a:schemeClr val="tx1"/>
                </a:solidFill>
                <a:effectLst/>
                <a:latin typeface="+mn-lt"/>
                <a:ea typeface="+mn-ea"/>
                <a:cs typeface="+mn-cs"/>
              </a:rPr>
              <a:t>However, for small distances between Tx and Rx elements, these errors can be somewhat compensated for using a phase correction known in the literature and expressed below. This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enables the use of spatially efficient MIMO arrays and computationally efficient monostatic image reconstruction algorithms.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11</a:t>
            </a:fld>
            <a:endParaRPr lang="en-US"/>
          </a:p>
        </p:txBody>
      </p:sp>
    </p:spTree>
    <p:extLst>
      <p:ext uri="{BB962C8B-B14F-4D97-AF65-F5344CB8AC3E}">
        <p14:creationId xmlns:p14="http://schemas.microsoft.com/office/powerpoint/2010/main" val="3868102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 though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MIMO array can be approximated by a virtual array of elements at the midpoint of each Tx/Rx pair,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nature of the MIMO radar introduces phase errors compared to the virtual monostatic array.</a:t>
            </a:r>
          </a:p>
          <a:p>
            <a:r>
              <a:rPr lang="en-US" sz="1200" kern="1200" dirty="0">
                <a:solidFill>
                  <a:schemeClr val="tx1"/>
                </a:solidFill>
                <a:effectLst/>
                <a:latin typeface="+mn-lt"/>
                <a:ea typeface="+mn-ea"/>
                <a:cs typeface="+mn-cs"/>
              </a:rPr>
              <a:t>However, for small distances between Tx and Rx elements, these errors can be somewhat compensated for using a phase correction known in the literature and expressed below. This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enables the use of spatially efficient MIMO arrays and computationally efficient monostatic image reconstruction algorithms.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12</a:t>
            </a:fld>
            <a:endParaRPr lang="en-US"/>
          </a:p>
        </p:txBody>
      </p:sp>
    </p:spTree>
    <p:extLst>
      <p:ext uri="{BB962C8B-B14F-4D97-AF65-F5344CB8AC3E}">
        <p14:creationId xmlns:p14="http://schemas.microsoft.com/office/powerpoint/2010/main" val="291932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 though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MIMO array can be approximated by a virtual array of elements at the midpoint of each Tx/Rx pair,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nature of the MIMO radar introduces phase errors compared to the virtual monostatic array.</a:t>
            </a:r>
          </a:p>
          <a:p>
            <a:r>
              <a:rPr lang="en-US" sz="1200" kern="1200" dirty="0">
                <a:solidFill>
                  <a:schemeClr val="tx1"/>
                </a:solidFill>
                <a:effectLst/>
                <a:latin typeface="+mn-lt"/>
                <a:ea typeface="+mn-ea"/>
                <a:cs typeface="+mn-cs"/>
              </a:rPr>
              <a:t>However, for small distances between Tx and Rx elements, these errors can be somewhat compensated for using a phase correction known in the literature and expressed below. This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enables the use of spatially efficient MIMO arrays and computationally efficient monostatic image reconstruction algorithms.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13</a:t>
            </a:fld>
            <a:endParaRPr lang="en-US"/>
          </a:p>
        </p:txBody>
      </p:sp>
    </p:spTree>
    <p:extLst>
      <p:ext uri="{BB962C8B-B14F-4D97-AF65-F5344CB8AC3E}">
        <p14:creationId xmlns:p14="http://schemas.microsoft.com/office/powerpoint/2010/main" val="270339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 though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MIMO array can be approximated by a virtual array of elements at the midpoint of each Tx/Rx pair,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nature of the MIMO radar introduces phase errors compared to the virtual monostatic array.</a:t>
            </a:r>
          </a:p>
          <a:p>
            <a:r>
              <a:rPr lang="en-US" sz="1200" kern="1200" dirty="0">
                <a:solidFill>
                  <a:schemeClr val="tx1"/>
                </a:solidFill>
                <a:effectLst/>
                <a:latin typeface="+mn-lt"/>
                <a:ea typeface="+mn-ea"/>
                <a:cs typeface="+mn-cs"/>
              </a:rPr>
              <a:t>However, for small distances between Tx and Rx elements, these errors can be somewhat compensated for using a phase correction known in the literature and expressed below. This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enables the use of spatially efficient MIMO arrays and computationally efficient monostatic image reconstruction algorithms.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14</a:t>
            </a:fld>
            <a:endParaRPr lang="en-US"/>
          </a:p>
        </p:txBody>
      </p:sp>
    </p:spTree>
    <p:extLst>
      <p:ext uri="{BB962C8B-B14F-4D97-AF65-F5344CB8AC3E}">
        <p14:creationId xmlns:p14="http://schemas.microsoft.com/office/powerpoint/2010/main" val="417652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0" y="958246"/>
            <a:ext cx="12192000" cy="38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817783"/>
            <a:ext cx="9144000" cy="1692180"/>
          </a:xfrm>
          <a:prstGeom prst="rect">
            <a:avLst/>
          </a:prstGeom>
        </p:spPr>
        <p:txBody>
          <a:bodyPr anchor="b"/>
          <a:lstStyle>
            <a:lvl1pPr algn="ctr">
              <a:defRPr sz="4000">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p:cNvSpPr/>
          <p:nvPr userDrawn="1"/>
        </p:nvSpPr>
        <p:spPr>
          <a:xfrm>
            <a:off x="192024" y="82296"/>
            <a:ext cx="1856232" cy="1344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481328"/>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372" y="70418"/>
            <a:ext cx="3211614" cy="1371600"/>
          </a:xfrm>
          <a:prstGeom prst="rect">
            <a:avLst/>
          </a:prstGeom>
        </p:spPr>
      </p:pic>
      <p:sp>
        <p:nvSpPr>
          <p:cNvPr id="8" name="Footer Placeholder 4">
            <a:extLst>
              <a:ext uri="{FF2B5EF4-FFF2-40B4-BE49-F238E27FC236}">
                <a16:creationId xmlns:a16="http://schemas.microsoft.com/office/drawing/2014/main" id="{B9F40023-32DB-4329-B474-DB61D358CEBB}"/>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Tree>
    <p:extLst>
      <p:ext uri="{BB962C8B-B14F-4D97-AF65-F5344CB8AC3E}">
        <p14:creationId xmlns:p14="http://schemas.microsoft.com/office/powerpoint/2010/main" val="258799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452563"/>
            <a:ext cx="5157787"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76475"/>
            <a:ext cx="5157787" cy="3913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452563"/>
            <a:ext cx="5183188"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76475"/>
            <a:ext cx="5183188" cy="3913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1718631" y="140237"/>
            <a:ext cx="9635169" cy="969484"/>
          </a:xfrm>
          <a:prstGeom prst="rect">
            <a:avLst/>
          </a:prstGeom>
        </p:spPr>
        <p:txBody>
          <a:bodyPr anchor="ctr"/>
          <a:lstStyle>
            <a:lvl1pPr>
              <a:defRPr lang="en-US" sz="3600" b="1" kern="1200" dirty="0">
                <a:solidFill>
                  <a:srgbClr val="FF0000"/>
                </a:solidFill>
                <a:latin typeface="+mn-lt"/>
                <a:ea typeface="Verdana" panose="020B0604030504040204" pitchFamily="34" charset="0"/>
                <a:cs typeface="Verdana" panose="020B0604030504040204" pitchFamily="34" charset="0"/>
              </a:defRPr>
            </a:lvl1pPr>
          </a:lstStyle>
          <a:p>
            <a:r>
              <a:rPr lang="en-US" dirty="0"/>
              <a:t>Click to edit Master title style</a:t>
            </a:r>
          </a:p>
        </p:txBody>
      </p:sp>
      <p:sp>
        <p:nvSpPr>
          <p:cNvPr id="10"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12" name="Footer Placeholder 4">
            <a:extLst>
              <a:ext uri="{FF2B5EF4-FFF2-40B4-BE49-F238E27FC236}">
                <a16:creationId xmlns:a16="http://schemas.microsoft.com/office/drawing/2014/main" id="{1147829D-5CD2-4F2F-92BF-9F0C4DC73DC5}"/>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3" name="Date Placeholder 3">
            <a:extLst>
              <a:ext uri="{FF2B5EF4-FFF2-40B4-BE49-F238E27FC236}">
                <a16:creationId xmlns:a16="http://schemas.microsoft.com/office/drawing/2014/main" id="{3BC07677-790B-49A3-97FA-49246CBDEECB}"/>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56519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1718631" y="140237"/>
            <a:ext cx="9635169" cy="969484"/>
          </a:xfrm>
          <a:prstGeom prst="rect">
            <a:avLst/>
          </a:prstGeom>
        </p:spPr>
        <p:txBody>
          <a:bodyPr anchor="ctr"/>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6"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8" name="Footer Placeholder 4">
            <a:extLst>
              <a:ext uri="{FF2B5EF4-FFF2-40B4-BE49-F238E27FC236}">
                <a16:creationId xmlns:a16="http://schemas.microsoft.com/office/drawing/2014/main" id="{F690AA73-C97A-4EC2-81B4-B8D8468A29C7}"/>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9" name="Date Placeholder 3">
            <a:extLst>
              <a:ext uri="{FF2B5EF4-FFF2-40B4-BE49-F238E27FC236}">
                <a16:creationId xmlns:a16="http://schemas.microsoft.com/office/drawing/2014/main" id="{915277B5-CC79-482C-8C1D-29BB3DFAD7BA}"/>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2569851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6" name="Footer Placeholder 4">
            <a:extLst>
              <a:ext uri="{FF2B5EF4-FFF2-40B4-BE49-F238E27FC236}">
                <a16:creationId xmlns:a16="http://schemas.microsoft.com/office/drawing/2014/main" id="{5D9C456B-2C54-4A71-95E6-78AADE569667}"/>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7" name="Date Placeholder 3">
            <a:extLst>
              <a:ext uri="{FF2B5EF4-FFF2-40B4-BE49-F238E27FC236}">
                <a16:creationId xmlns:a16="http://schemas.microsoft.com/office/drawing/2014/main" id="{B28417AC-5E7D-48F1-8A8C-38B2E706348D}"/>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3693576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03524"/>
            <a:ext cx="3932237" cy="1600200"/>
          </a:xfrm>
          <a:prstGeom prst="rect">
            <a:avLst/>
          </a:prstGeom>
        </p:spPr>
        <p:txBody>
          <a:bodyPr anchor="b"/>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183188" y="1703525"/>
            <a:ext cx="6172200" cy="46528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303724"/>
            <a:ext cx="3932237" cy="3052626"/>
          </a:xfrm>
        </p:spPr>
        <p:txBody>
          <a:bodyPr>
            <a:normAutofit/>
          </a:bodyPr>
          <a:lstStyle>
            <a:lvl1pPr marL="0" indent="0">
              <a:buNone/>
              <a:defRPr sz="2000">
                <a:latin typeface="+mn-lt"/>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5"/>
          <p:cNvSpPr>
            <a:spLocks noGrp="1"/>
          </p:cNvSpPr>
          <p:nvPr>
            <p:ph type="sldNum" sz="quarter" idx="4"/>
          </p:nvPr>
        </p:nvSpPr>
        <p:spPr>
          <a:xfrm>
            <a:off x="10991088" y="6356350"/>
            <a:ext cx="673608" cy="365125"/>
          </a:xfrm>
          <a:prstGeom prst="rect">
            <a:avLst/>
          </a:prstGeom>
        </p:spPr>
        <p:txBody>
          <a:bodyPr anchor="b"/>
          <a:lstStyle>
            <a:lvl1pPr algn="r">
              <a:defRPr sz="1400">
                <a:solidFill>
                  <a:srgbClr val="5F5F5F"/>
                </a:solidFill>
              </a:defRPr>
            </a:lvl1pPr>
          </a:lstStyle>
          <a:p>
            <a:fld id="{8E6742F1-6635-4F3B-A1BB-91C9B3B8DD12}" type="slidenum">
              <a:rPr lang="en-US" smtClean="0"/>
              <a:pPr/>
              <a:t>‹#›</a:t>
            </a:fld>
            <a:endParaRPr lang="en-US"/>
          </a:p>
        </p:txBody>
      </p:sp>
      <p:sp>
        <p:nvSpPr>
          <p:cNvPr id="9" name="Footer Placeholder 4">
            <a:extLst>
              <a:ext uri="{FF2B5EF4-FFF2-40B4-BE49-F238E27FC236}">
                <a16:creationId xmlns:a16="http://schemas.microsoft.com/office/drawing/2014/main" id="{7FA61FC6-7B3C-42EF-B9AE-1116FF863585}"/>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0" name="Date Placeholder 3">
            <a:extLst>
              <a:ext uri="{FF2B5EF4-FFF2-40B4-BE49-F238E27FC236}">
                <a16:creationId xmlns:a16="http://schemas.microsoft.com/office/drawing/2014/main" id="{2A9492D9-E940-47A2-A585-78D5B58AE825}"/>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78015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61154" y="1703524"/>
            <a:ext cx="6172200" cy="4652826"/>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itle 1"/>
          <p:cNvSpPr>
            <a:spLocks noGrp="1"/>
          </p:cNvSpPr>
          <p:nvPr>
            <p:ph type="title"/>
          </p:nvPr>
        </p:nvSpPr>
        <p:spPr>
          <a:xfrm>
            <a:off x="839788" y="1703524"/>
            <a:ext cx="3932237" cy="1600200"/>
          </a:xfrm>
          <a:prstGeom prst="rect">
            <a:avLst/>
          </a:prstGeom>
        </p:spPr>
        <p:txBody>
          <a:bodyPr anchor="b"/>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9" name="Text Placeholder 3"/>
          <p:cNvSpPr>
            <a:spLocks noGrp="1"/>
          </p:cNvSpPr>
          <p:nvPr>
            <p:ph type="body" sz="half" idx="2"/>
          </p:nvPr>
        </p:nvSpPr>
        <p:spPr>
          <a:xfrm>
            <a:off x="839788" y="3303724"/>
            <a:ext cx="3932237" cy="3052626"/>
          </a:xfrm>
        </p:spPr>
        <p:txBody>
          <a:bodyPr>
            <a:normAutofit/>
          </a:bodyPr>
          <a:lstStyle>
            <a:lvl1pPr marL="0" indent="0">
              <a:buNone/>
              <a:defRPr sz="2000">
                <a:latin typeface="+mn-lt"/>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dirty="0"/>
          </a:p>
        </p:txBody>
      </p:sp>
      <p:sp>
        <p:nvSpPr>
          <p:cNvPr id="11" name="Footer Placeholder 4">
            <a:extLst>
              <a:ext uri="{FF2B5EF4-FFF2-40B4-BE49-F238E27FC236}">
                <a16:creationId xmlns:a16="http://schemas.microsoft.com/office/drawing/2014/main" id="{7CC4394A-F5BE-4FF2-8D83-1F93112020A8}"/>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2" name="Date Placeholder 3">
            <a:extLst>
              <a:ext uri="{FF2B5EF4-FFF2-40B4-BE49-F238E27FC236}">
                <a16:creationId xmlns:a16="http://schemas.microsoft.com/office/drawing/2014/main" id="{96DDCF70-E37E-43E4-B146-B85B77838705}"/>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3967468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3" name="Rectangle 12"/>
          <p:cNvSpPr/>
          <p:nvPr userDrawn="1"/>
        </p:nvSpPr>
        <p:spPr>
          <a:xfrm>
            <a:off x="0" y="958246"/>
            <a:ext cx="12192000" cy="38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24000" y="6117336"/>
            <a:ext cx="9144000" cy="530352"/>
          </a:xfrm>
        </p:spPr>
        <p:txBody>
          <a:bodyPr/>
          <a:lstStyle>
            <a:lvl1pPr marL="0" indent="0" algn="ctr">
              <a:buNone/>
              <a:defRPr sz="24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p:cNvSpPr/>
          <p:nvPr userDrawn="1"/>
        </p:nvSpPr>
        <p:spPr>
          <a:xfrm>
            <a:off x="192024" y="82296"/>
            <a:ext cx="1856232" cy="1344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481328"/>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5545" y="2194560"/>
            <a:ext cx="5780910" cy="2468880"/>
          </a:xfrm>
          <a:prstGeom prst="rect">
            <a:avLst/>
          </a:prstGeom>
        </p:spPr>
      </p:pic>
    </p:spTree>
    <p:extLst>
      <p:ext uri="{BB962C8B-B14F-4D97-AF65-F5344CB8AC3E}">
        <p14:creationId xmlns:p14="http://schemas.microsoft.com/office/powerpoint/2010/main" val="23206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1" y="1310746"/>
            <a:ext cx="11383433" cy="4632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5DDDD04-D43D-48CC-AA45-15245A605357}" type="slidenum">
              <a:rPr lang="en-US" altLang="en-US"/>
              <a:pPr>
                <a:defRPr/>
              </a:pPr>
              <a:t>‹#›</a:t>
            </a:fld>
            <a:endParaRPr lang="en-US" alt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401" y="6127961"/>
            <a:ext cx="852684" cy="640080"/>
          </a:xfrm>
          <a:prstGeom prst="rect">
            <a:avLst/>
          </a:prstGeom>
        </p:spPr>
      </p:pic>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78742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GRC #1">
    <p:spTree>
      <p:nvGrpSpPr>
        <p:cNvPr id="1" name=""/>
        <p:cNvGrpSpPr/>
        <p:nvPr/>
      </p:nvGrpSpPr>
      <p:grpSpPr>
        <a:xfrm>
          <a:off x="0" y="0"/>
          <a:ext cx="0" cy="0"/>
          <a:chOff x="0" y="0"/>
          <a:chExt cx="0" cy="0"/>
        </a:xfrm>
      </p:grpSpPr>
      <p:sp>
        <p:nvSpPr>
          <p:cNvPr id="13" name="Rectangle 12"/>
          <p:cNvSpPr/>
          <p:nvPr userDrawn="1"/>
        </p:nvSpPr>
        <p:spPr>
          <a:xfrm>
            <a:off x="0" y="958246"/>
            <a:ext cx="12192000" cy="38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817783"/>
            <a:ext cx="9144000" cy="1692180"/>
          </a:xfrm>
          <a:prstGeom prst="rect">
            <a:avLst/>
          </a:prstGeom>
        </p:spPr>
        <p:txBody>
          <a:bodyPr anchor="b"/>
          <a:lstStyle>
            <a:lvl1pPr algn="ctr">
              <a:defRPr sz="4000">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p:cNvSpPr/>
          <p:nvPr userDrawn="1"/>
        </p:nvSpPr>
        <p:spPr>
          <a:xfrm>
            <a:off x="192024" y="82296"/>
            <a:ext cx="1856232" cy="1344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481328"/>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372" y="70418"/>
            <a:ext cx="3211614" cy="1371600"/>
          </a:xfrm>
          <a:prstGeom prst="rect">
            <a:avLst/>
          </a:prstGeom>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3764" t="68617" r="13682" b="17939"/>
          <a:stretch/>
        </p:blipFill>
        <p:spPr>
          <a:xfrm>
            <a:off x="7223113" y="1052013"/>
            <a:ext cx="4849092" cy="329026"/>
          </a:xfrm>
          <a:prstGeom prst="rect">
            <a:avLst/>
          </a:prstGeom>
        </p:spPr>
      </p:pic>
      <p:sp>
        <p:nvSpPr>
          <p:cNvPr id="9" name="Footer Placeholder 4">
            <a:extLst>
              <a:ext uri="{FF2B5EF4-FFF2-40B4-BE49-F238E27FC236}">
                <a16:creationId xmlns:a16="http://schemas.microsoft.com/office/drawing/2014/main" id="{966F197F-C7D7-4D51-ACAE-E30AE0969D01}"/>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Tree>
    <p:extLst>
      <p:ext uri="{BB962C8B-B14F-4D97-AF65-F5344CB8AC3E}">
        <p14:creationId xmlns:p14="http://schemas.microsoft.com/office/powerpoint/2010/main" val="242916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_GRC #2">
    <p:spTree>
      <p:nvGrpSpPr>
        <p:cNvPr id="1" name=""/>
        <p:cNvGrpSpPr/>
        <p:nvPr/>
      </p:nvGrpSpPr>
      <p:grpSpPr>
        <a:xfrm>
          <a:off x="0" y="0"/>
          <a:ext cx="0" cy="0"/>
          <a:chOff x="0" y="0"/>
          <a:chExt cx="0" cy="0"/>
        </a:xfrm>
      </p:grpSpPr>
      <p:sp>
        <p:nvSpPr>
          <p:cNvPr id="13" name="Rectangle 12"/>
          <p:cNvSpPr/>
          <p:nvPr userDrawn="1"/>
        </p:nvSpPr>
        <p:spPr>
          <a:xfrm>
            <a:off x="0" y="958246"/>
            <a:ext cx="12192000" cy="38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817783"/>
            <a:ext cx="9144000" cy="1692180"/>
          </a:xfrm>
          <a:prstGeom prst="rect">
            <a:avLst/>
          </a:prstGeom>
        </p:spPr>
        <p:txBody>
          <a:bodyPr anchor="b"/>
          <a:lstStyle>
            <a:lvl1pPr algn="ctr">
              <a:defRPr sz="4000">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p:cNvSpPr/>
          <p:nvPr userDrawn="1"/>
        </p:nvSpPr>
        <p:spPr>
          <a:xfrm>
            <a:off x="192024" y="82296"/>
            <a:ext cx="1856232" cy="1344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481328"/>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372" y="70418"/>
            <a:ext cx="3211614" cy="1371600"/>
          </a:xfrm>
          <a:prstGeom prst="rect">
            <a:avLst/>
          </a:prstGeom>
        </p:spPr>
      </p:pic>
      <p:grpSp>
        <p:nvGrpSpPr>
          <p:cNvPr id="7" name="Group 6"/>
          <p:cNvGrpSpPr/>
          <p:nvPr userDrawn="1"/>
        </p:nvGrpSpPr>
        <p:grpSpPr>
          <a:xfrm>
            <a:off x="9553026" y="408707"/>
            <a:ext cx="2326415" cy="960076"/>
            <a:chOff x="9553026" y="324887"/>
            <a:chExt cx="2326415" cy="960076"/>
          </a:xfrm>
        </p:grpSpPr>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9564931" y="646009"/>
              <a:ext cx="1399033" cy="313572"/>
            </a:xfrm>
            <a:prstGeom prst="rect">
              <a:avLst/>
            </a:prstGeom>
          </p:spPr>
        </p:pic>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9557788" y="963049"/>
              <a:ext cx="2321653" cy="321914"/>
            </a:xfrm>
            <a:prstGeom prst="rect">
              <a:avLst/>
            </a:prstGeom>
          </p:spPr>
        </p:pic>
        <p:pic>
          <p:nvPicPr>
            <p:cNvPr id="11" name="Picture 10"/>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9553026" y="324887"/>
              <a:ext cx="1088783" cy="317614"/>
            </a:xfrm>
            <a:prstGeom prst="rect">
              <a:avLst/>
            </a:prstGeom>
          </p:spPr>
        </p:pic>
      </p:grpSp>
      <p:sp>
        <p:nvSpPr>
          <p:cNvPr id="12" name="Footer Placeholder 4">
            <a:extLst>
              <a:ext uri="{FF2B5EF4-FFF2-40B4-BE49-F238E27FC236}">
                <a16:creationId xmlns:a16="http://schemas.microsoft.com/office/drawing/2014/main" id="{B7573869-4917-4B7C-8FD8-D457383B1FD9}"/>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Tree>
    <p:extLst>
      <p:ext uri="{BB962C8B-B14F-4D97-AF65-F5344CB8AC3E}">
        <p14:creationId xmlns:p14="http://schemas.microsoft.com/office/powerpoint/2010/main" val="40311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Black Text)">
    <p:spTree>
      <p:nvGrpSpPr>
        <p:cNvPr id="1" name=""/>
        <p:cNvGrpSpPr/>
        <p:nvPr/>
      </p:nvGrpSpPr>
      <p:grpSpPr>
        <a:xfrm>
          <a:off x="0" y="0"/>
          <a:ext cx="0" cy="0"/>
          <a:chOff x="0" y="0"/>
          <a:chExt cx="0" cy="0"/>
        </a:xfrm>
      </p:grpSpPr>
      <p:sp>
        <p:nvSpPr>
          <p:cNvPr id="2" name="Title 1"/>
          <p:cNvSpPr>
            <a:spLocks noGrp="1"/>
          </p:cNvSpPr>
          <p:nvPr>
            <p:ph type="title"/>
          </p:nvPr>
        </p:nvSpPr>
        <p:spPr>
          <a:xfrm>
            <a:off x="1718631" y="140237"/>
            <a:ext cx="9635169" cy="969484"/>
          </a:xfrm>
          <a:prstGeom prst="rect">
            <a:avLst/>
          </a:prstGeom>
        </p:spPr>
        <p:txBody>
          <a:bodyPr anchor="ctr"/>
          <a:lstStyle>
            <a:lvl1pPr>
              <a:defRPr lang="en-US" sz="3600" b="1" kern="1200" dirty="0">
                <a:solidFill>
                  <a:srgbClr val="FF0000"/>
                </a:solidFill>
                <a:latin typeface="+mn-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162580" y="6356350"/>
            <a:ext cx="502115" cy="365125"/>
          </a:xfrm>
          <a:prstGeom prst="rect">
            <a:avLst/>
          </a:prstGeom>
        </p:spPr>
        <p:txBody>
          <a:bodyPr anchor="b"/>
          <a:lstStyle>
            <a:lvl1pPr algn="r">
              <a:defRPr sz="1400">
                <a:solidFill>
                  <a:srgbClr val="5F5F5F"/>
                </a:solidFill>
              </a:defRPr>
            </a:lvl1pPr>
          </a:lstStyle>
          <a:p>
            <a:fld id="{8E6742F1-6635-4F3B-A1BB-91C9B3B8DD12}" type="slidenum">
              <a:rPr lang="en-US" smtClean="0"/>
              <a:pPr/>
              <a:t>‹#›</a:t>
            </a:fld>
            <a:endParaRPr lang="en-US" dirty="0"/>
          </a:p>
        </p:txBody>
      </p:sp>
      <p:sp>
        <p:nvSpPr>
          <p:cNvPr id="8" name="Footer Placeholder 4">
            <a:extLst>
              <a:ext uri="{FF2B5EF4-FFF2-40B4-BE49-F238E27FC236}">
                <a16:creationId xmlns:a16="http://schemas.microsoft.com/office/drawing/2014/main" id="{302B021D-152B-4BBC-AE4C-05D1CF334B2E}"/>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9" name="Date Placeholder 3">
            <a:extLst>
              <a:ext uri="{FF2B5EF4-FFF2-40B4-BE49-F238E27FC236}">
                <a16:creationId xmlns:a16="http://schemas.microsoft.com/office/drawing/2014/main" id="{4609E918-0750-41F9-A8AE-C3C49882CCBF}"/>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11935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Blue+Black Text)">
    <p:spTree>
      <p:nvGrpSpPr>
        <p:cNvPr id="1" name=""/>
        <p:cNvGrpSpPr/>
        <p:nvPr/>
      </p:nvGrpSpPr>
      <p:grpSpPr>
        <a:xfrm>
          <a:off x="0" y="0"/>
          <a:ext cx="0" cy="0"/>
          <a:chOff x="0" y="0"/>
          <a:chExt cx="0" cy="0"/>
        </a:xfrm>
      </p:grpSpPr>
      <p:sp>
        <p:nvSpPr>
          <p:cNvPr id="2" name="Title 1"/>
          <p:cNvSpPr>
            <a:spLocks noGrp="1"/>
          </p:cNvSpPr>
          <p:nvPr>
            <p:ph type="title"/>
          </p:nvPr>
        </p:nvSpPr>
        <p:spPr>
          <a:xfrm>
            <a:off x="1718631" y="140237"/>
            <a:ext cx="9635169" cy="969484"/>
          </a:xfrm>
          <a:prstGeom prst="rect">
            <a:avLst/>
          </a:prstGeom>
        </p:spPr>
        <p:txBody>
          <a:bodyPr anchor="ctr"/>
          <a:lstStyle>
            <a:lvl1pPr>
              <a:defRPr lang="en-US" sz="3600" b="1" kern="1200" dirty="0">
                <a:solidFill>
                  <a:srgbClr val="FF0000"/>
                </a:solidFill>
                <a:latin typeface="+mn-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Clr>
                <a:srgbClr val="1C1C1C"/>
              </a:buClr>
              <a:buFontTx/>
              <a:buNone/>
              <a:defRPr>
                <a:solidFill>
                  <a:schemeClr val="accent1"/>
                </a:solidFill>
              </a:defRPr>
            </a:lvl1pPr>
            <a:lvl3pPr>
              <a:defRPr>
                <a:solidFill>
                  <a:srgbClr val="292929"/>
                </a:solidFill>
              </a:defRPr>
            </a:lvl3pPr>
            <a:lvl4pPr>
              <a:defRPr>
                <a:solidFill>
                  <a:srgbClr val="333333"/>
                </a:solidFill>
              </a:defRPr>
            </a:lvl4pPr>
            <a:lvl5pPr>
              <a:defRPr>
                <a:solidFill>
                  <a:srgbClr val="4D4D4D"/>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dirty="0"/>
          </a:p>
        </p:txBody>
      </p:sp>
      <p:sp>
        <p:nvSpPr>
          <p:cNvPr id="11" name="Footer Placeholder 4">
            <a:extLst>
              <a:ext uri="{FF2B5EF4-FFF2-40B4-BE49-F238E27FC236}">
                <a16:creationId xmlns:a16="http://schemas.microsoft.com/office/drawing/2014/main" id="{00F4FC81-BCA0-4AF0-A6E8-CA7C8E6B01BD}"/>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9" name="Date Placeholder 3">
            <a:extLst>
              <a:ext uri="{FF2B5EF4-FFF2-40B4-BE49-F238E27FC236}">
                <a16:creationId xmlns:a16="http://schemas.microsoft.com/office/drawing/2014/main" id="{A825DCD6-B425-4887-A74E-E840712292EC}"/>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72920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C_Title and Content (Black Text)">
    <p:spTree>
      <p:nvGrpSpPr>
        <p:cNvPr id="1" name=""/>
        <p:cNvGrpSpPr/>
        <p:nvPr/>
      </p:nvGrpSpPr>
      <p:grpSpPr>
        <a:xfrm>
          <a:off x="0" y="0"/>
          <a:ext cx="0" cy="0"/>
          <a:chOff x="0" y="0"/>
          <a:chExt cx="0" cy="0"/>
        </a:xfrm>
      </p:grpSpPr>
      <p:sp>
        <p:nvSpPr>
          <p:cNvPr id="2" name="Title 1"/>
          <p:cNvSpPr>
            <a:spLocks noGrp="1"/>
          </p:cNvSpPr>
          <p:nvPr>
            <p:ph type="title"/>
          </p:nvPr>
        </p:nvSpPr>
        <p:spPr>
          <a:xfrm>
            <a:off x="1718631" y="140237"/>
            <a:ext cx="9635169" cy="969484"/>
          </a:xfrm>
          <a:prstGeom prst="rect">
            <a:avLst/>
          </a:prstGeom>
        </p:spPr>
        <p:txBody>
          <a:bodyPr anchor="ctr">
            <a:normAutofit/>
          </a:bodyPr>
          <a:lstStyle>
            <a:lvl1pPr>
              <a:defRPr lang="en-US" sz="3600" b="1" kern="1200" dirty="0">
                <a:solidFill>
                  <a:srgbClr val="FF0000"/>
                </a:solidFill>
                <a:latin typeface="+mn-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12" name="Footer Placeholder 4">
            <a:extLst>
              <a:ext uri="{FF2B5EF4-FFF2-40B4-BE49-F238E27FC236}">
                <a16:creationId xmlns:a16="http://schemas.microsoft.com/office/drawing/2014/main" id="{6D43B2B4-39CC-402A-9E78-A7DB9FEC5C9B}"/>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0" name="Date Placeholder 3">
            <a:extLst>
              <a:ext uri="{FF2B5EF4-FFF2-40B4-BE49-F238E27FC236}">
                <a16:creationId xmlns:a16="http://schemas.microsoft.com/office/drawing/2014/main" id="{327E2772-B8B8-4CD0-9BCF-87A0A6BDF05E}"/>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295766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C_Title and Content (Blue+Black Text)">
    <p:spTree>
      <p:nvGrpSpPr>
        <p:cNvPr id="1" name=""/>
        <p:cNvGrpSpPr/>
        <p:nvPr/>
      </p:nvGrpSpPr>
      <p:grpSpPr>
        <a:xfrm>
          <a:off x="0" y="0"/>
          <a:ext cx="0" cy="0"/>
          <a:chOff x="0" y="0"/>
          <a:chExt cx="0" cy="0"/>
        </a:xfrm>
      </p:grpSpPr>
      <p:sp>
        <p:nvSpPr>
          <p:cNvPr id="2" name="Title 1"/>
          <p:cNvSpPr>
            <a:spLocks noGrp="1"/>
          </p:cNvSpPr>
          <p:nvPr>
            <p:ph type="title"/>
          </p:nvPr>
        </p:nvSpPr>
        <p:spPr>
          <a:xfrm>
            <a:off x="1718631" y="140237"/>
            <a:ext cx="9635169" cy="969484"/>
          </a:xfrm>
          <a:prstGeom prst="rect">
            <a:avLst/>
          </a:prstGeom>
        </p:spPr>
        <p:txBody>
          <a:bodyPr anchor="ctr">
            <a:normAutofit/>
          </a:bodyPr>
          <a:lstStyle>
            <a:lvl1pPr>
              <a:defRPr lang="en-US" sz="36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838200" y="1421175"/>
            <a:ext cx="10515600" cy="4814372"/>
          </a:xfrm>
        </p:spPr>
        <p:txBody>
          <a:bodyPr/>
          <a:lstStyle>
            <a:lvl1pPr marL="0" indent="0">
              <a:buClr>
                <a:srgbClr val="1C1C1C"/>
              </a:buClr>
              <a:buFontTx/>
              <a:buNone/>
              <a:defRPr>
                <a:solidFill>
                  <a:schemeClr val="accent1"/>
                </a:solidFill>
              </a:defRPr>
            </a:lvl1pPr>
            <a:lvl3pPr>
              <a:defRPr>
                <a:solidFill>
                  <a:srgbClr val="292929"/>
                </a:solidFill>
              </a:defRPr>
            </a:lvl3pPr>
            <a:lvl4pPr>
              <a:defRPr>
                <a:solidFill>
                  <a:srgbClr val="333333"/>
                </a:solidFill>
              </a:defRPr>
            </a:lvl4pPr>
            <a:lvl5pPr>
              <a:defRPr>
                <a:solidFill>
                  <a:srgbClr val="4D4D4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13" name="Footer Placeholder 4">
            <a:extLst>
              <a:ext uri="{FF2B5EF4-FFF2-40B4-BE49-F238E27FC236}">
                <a16:creationId xmlns:a16="http://schemas.microsoft.com/office/drawing/2014/main" id="{DF52CF1B-0992-405F-8862-07E21B0CF07B}"/>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1" name="Date Placeholder 3">
            <a:extLst>
              <a:ext uri="{FF2B5EF4-FFF2-40B4-BE49-F238E27FC236}">
                <a16:creationId xmlns:a16="http://schemas.microsoft.com/office/drawing/2014/main" id="{C88CD736-A7E1-4D64-9BE1-ECCAD981D7C9}"/>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273094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lang="en-US" sz="40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mn-lt"/>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Footer Placeholder 4">
            <a:extLst>
              <a:ext uri="{FF2B5EF4-FFF2-40B4-BE49-F238E27FC236}">
                <a16:creationId xmlns:a16="http://schemas.microsoft.com/office/drawing/2014/main" id="{E6DFFC8D-A0EB-41BE-8883-96021069D8CC}"/>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7" name="Slide Number Placeholder 5">
            <a:extLst>
              <a:ext uri="{FF2B5EF4-FFF2-40B4-BE49-F238E27FC236}">
                <a16:creationId xmlns:a16="http://schemas.microsoft.com/office/drawing/2014/main" id="{0D6909FB-0127-4ACD-A6CB-EDBC949F1BD7}"/>
              </a:ext>
            </a:extLst>
          </p:cNvPr>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8" name="Date Placeholder 3">
            <a:extLst>
              <a:ext uri="{FF2B5EF4-FFF2-40B4-BE49-F238E27FC236}">
                <a16:creationId xmlns:a16="http://schemas.microsoft.com/office/drawing/2014/main" id="{4CDFCC42-9ACB-4002-ABD0-823B65F05E45}"/>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192312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452563"/>
            <a:ext cx="5181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452563"/>
            <a:ext cx="5181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1718631" y="140237"/>
            <a:ext cx="9635169" cy="969484"/>
          </a:xfrm>
          <a:prstGeom prst="rect">
            <a:avLst/>
          </a:prstGeom>
        </p:spPr>
        <p:txBody>
          <a:bodyPr anchor="ctr"/>
          <a:lstStyle>
            <a:lvl1pPr>
              <a:defRPr lang="en-US" sz="3600" b="1" kern="1200" dirty="0">
                <a:solidFill>
                  <a:srgbClr val="FF0000"/>
                </a:solidFill>
                <a:latin typeface="+mn-lt"/>
                <a:ea typeface="Verdana" panose="020B0604030504040204" pitchFamily="34" charset="0"/>
                <a:cs typeface="Verdana" panose="020B0604030504040204" pitchFamily="34" charset="0"/>
              </a:defRPr>
            </a:lvl1pPr>
          </a:lstStyle>
          <a:p>
            <a:r>
              <a:rPr lang="en-US" dirty="0"/>
              <a:t>Click to edit Master title style</a:t>
            </a:r>
          </a:p>
        </p:txBody>
      </p:sp>
      <p:sp>
        <p:nvSpPr>
          <p:cNvPr id="8" name="Slide Number Placeholder 5"/>
          <p:cNvSpPr txBox="1">
            <a:spLocks/>
          </p:cNvSpPr>
          <p:nvPr userDrawn="1"/>
        </p:nvSpPr>
        <p:spPr>
          <a:xfrm>
            <a:off x="10991088" y="6356350"/>
            <a:ext cx="673608"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mtClean="0"/>
              <a:pPr/>
              <a:t>‹#›</a:t>
            </a:fld>
            <a:endParaRPr lang="en-US"/>
          </a:p>
        </p:txBody>
      </p:sp>
      <p:sp>
        <p:nvSpPr>
          <p:cNvPr id="10" name="Footer Placeholder 4">
            <a:extLst>
              <a:ext uri="{FF2B5EF4-FFF2-40B4-BE49-F238E27FC236}">
                <a16:creationId xmlns:a16="http://schemas.microsoft.com/office/drawing/2014/main" id="{161EA3A0-1666-4D78-B32F-840BE192D0F3}"/>
              </a:ext>
            </a:extLst>
          </p:cNvPr>
          <p:cNvSpPr>
            <a:spLocks noGrp="1"/>
          </p:cNvSpPr>
          <p:nvPr>
            <p:ph type="ftr" sz="quarter" idx="11"/>
          </p:nvPr>
        </p:nvSpPr>
        <p:spPr>
          <a:xfrm>
            <a:off x="6281807" y="6356350"/>
            <a:ext cx="4874741" cy="365125"/>
          </a:xfrm>
          <a:prstGeom prst="rect">
            <a:avLst/>
          </a:prstGeom>
        </p:spPr>
        <p:txBody>
          <a:bodyPr/>
          <a:lstStyle>
            <a:lvl1pPr algn="r">
              <a:defRPr/>
            </a:lvl1pPr>
          </a:lstStyle>
          <a:p>
            <a:r>
              <a:rPr lang="en-US" dirty="0"/>
              <a:t>SRC Select Disclosure</a:t>
            </a:r>
          </a:p>
        </p:txBody>
      </p:sp>
      <p:sp>
        <p:nvSpPr>
          <p:cNvPr id="11" name="Date Placeholder 3">
            <a:extLst>
              <a:ext uri="{FF2B5EF4-FFF2-40B4-BE49-F238E27FC236}">
                <a16:creationId xmlns:a16="http://schemas.microsoft.com/office/drawing/2014/main" id="{4E08DBE3-3F39-48F4-B863-B24878BC8CD8}"/>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162217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277600" y="5943600"/>
            <a:ext cx="914400" cy="914400"/>
          </a:xfrm>
          <a:prstGeom prst="rect">
            <a:avLst/>
          </a:prstGeom>
          <a:gradFill flip="none" rotWithShape="1">
            <a:gsLst>
              <a:gs pos="73000">
                <a:schemeClr val="bg1"/>
              </a:gs>
              <a:gs pos="80000">
                <a:srgbClr val="002D72"/>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38200" y="1421175"/>
            <a:ext cx="10515600" cy="48143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p:cNvSpPr/>
          <p:nvPr userDrawn="1"/>
        </p:nvSpPr>
        <p:spPr>
          <a:xfrm>
            <a:off x="0" y="1218025"/>
            <a:ext cx="12192000" cy="27432"/>
          </a:xfrm>
          <a:prstGeom prst="rect">
            <a:avLst/>
          </a:prstGeom>
          <a:gradFill flip="none" rotWithShape="1">
            <a:gsLst>
              <a:gs pos="15000">
                <a:srgbClr val="002D7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a:extLst>
              <a:ext uri="{FF2B5EF4-FFF2-40B4-BE49-F238E27FC236}">
                <a16:creationId xmlns:a16="http://schemas.microsoft.com/office/drawing/2014/main" id="{7FD9DD7F-1471-4BB0-86CE-D7CA1CC29172}"/>
              </a:ext>
            </a:extLst>
          </p:cNvPr>
          <p:cNvSpPr>
            <a:spLocks noGrp="1"/>
          </p:cNvSpPr>
          <p:nvPr>
            <p:ph type="ftr" sz="quarter" idx="3"/>
          </p:nvPr>
        </p:nvSpPr>
        <p:spPr>
          <a:xfrm>
            <a:off x="6281807" y="6356350"/>
            <a:ext cx="4874741" cy="365125"/>
          </a:xfrm>
          <a:prstGeom prst="rect">
            <a:avLst/>
          </a:prstGeom>
        </p:spPr>
        <p:txBody>
          <a:bodyPr/>
          <a:lstStyle>
            <a:lvl1pPr algn="r">
              <a:defRPr/>
            </a:lvl1pPr>
          </a:lstStyle>
          <a:p>
            <a:r>
              <a:rPr lang="en-US" dirty="0"/>
              <a:t>SRC Select Disclosure</a:t>
            </a:r>
          </a:p>
        </p:txBody>
      </p:sp>
      <p:pic>
        <p:nvPicPr>
          <p:cNvPr id="10" name="Picture 9">
            <a:extLst>
              <a:ext uri="{FF2B5EF4-FFF2-40B4-BE49-F238E27FC236}">
                <a16:creationId xmlns:a16="http://schemas.microsoft.com/office/drawing/2014/main" id="{01686D32-3BC7-C84D-ADEB-0B901FBF71C8}"/>
              </a:ext>
            </a:extLst>
          </p:cNvPr>
          <p:cNvPicPr>
            <a:picLocks noChangeAspect="1"/>
          </p:cNvPicPr>
          <p:nvPr userDrawn="1"/>
        </p:nvPicPr>
        <p:blipFill>
          <a:blip r:embed="rId18"/>
          <a:stretch>
            <a:fillRect/>
          </a:stretch>
        </p:blipFill>
        <p:spPr>
          <a:xfrm>
            <a:off x="11353800" y="72188"/>
            <a:ext cx="804742" cy="445047"/>
          </a:xfrm>
          <a:prstGeom prst="rect">
            <a:avLst/>
          </a:prstGeom>
        </p:spPr>
      </p:pic>
      <p:pic>
        <p:nvPicPr>
          <p:cNvPr id="11" name="Picture 10">
            <a:extLst>
              <a:ext uri="{FF2B5EF4-FFF2-40B4-BE49-F238E27FC236}">
                <a16:creationId xmlns:a16="http://schemas.microsoft.com/office/drawing/2014/main" id="{2CD05F28-FA03-954C-999F-AE629DAC38D8}"/>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245493" y="0"/>
            <a:ext cx="1185413" cy="1202347"/>
          </a:xfrm>
          <a:prstGeom prst="rect">
            <a:avLst/>
          </a:prstGeom>
        </p:spPr>
      </p:pic>
    </p:spTree>
    <p:extLst>
      <p:ext uri="{BB962C8B-B14F-4D97-AF65-F5344CB8AC3E}">
        <p14:creationId xmlns:p14="http://schemas.microsoft.com/office/powerpoint/2010/main" val="3283624139"/>
      </p:ext>
    </p:extLst>
  </p:cSld>
  <p:clrMap bg1="lt1" tx1="dk1" bg2="lt2" tx2="dk2" accent1="accent1" accent2="accent2" accent3="accent3" accent4="accent4" accent5="accent5" accent6="accent6" hlink="hlink" folHlink="folHlink"/>
  <p:sldLayoutIdLst>
    <p:sldLayoutId id="2147483681" r:id="rId1"/>
    <p:sldLayoutId id="2147483698" r:id="rId2"/>
    <p:sldLayoutId id="2147483699" r:id="rId3"/>
    <p:sldLayoutId id="2147483682" r:id="rId4"/>
    <p:sldLayoutId id="2147483700" r:id="rId5"/>
    <p:sldLayoutId id="2147483697" r:id="rId6"/>
    <p:sldLayoutId id="2147483701" r:id="rId7"/>
    <p:sldLayoutId id="2147483683" r:id="rId8"/>
    <p:sldLayoutId id="2147483684" r:id="rId9"/>
    <p:sldLayoutId id="2147483695" r:id="rId10"/>
    <p:sldLayoutId id="2147483686" r:id="rId11"/>
    <p:sldLayoutId id="2147483687" r:id="rId12"/>
    <p:sldLayoutId id="2147483688" r:id="rId13"/>
    <p:sldLayoutId id="2147483689" r:id="rId14"/>
    <p:sldLayoutId id="2147483696" r:id="rId15"/>
    <p:sldLayoutId id="2147483702"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34.jpg"/><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jpg"/><Relationship Id="rId4" Type="http://schemas.openxmlformats.org/officeDocument/2006/relationships/image" Target="../media/image37.jpg"/></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6.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110.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0.png"/><Relationship Id="rId18" Type="http://schemas.openxmlformats.org/officeDocument/2006/relationships/image" Target="../media/image300.png"/><Relationship Id="rId26" Type="http://schemas.openxmlformats.org/officeDocument/2006/relationships/image" Target="../media/image43.png"/><Relationship Id="rId3" Type="http://schemas.openxmlformats.org/officeDocument/2006/relationships/image" Target="../media/image150.png"/><Relationship Id="rId21" Type="http://schemas.openxmlformats.org/officeDocument/2006/relationships/image" Target="../media/image330.png"/><Relationship Id="rId7" Type="http://schemas.openxmlformats.org/officeDocument/2006/relationships/image" Target="../media/image190.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0.png"/><Relationship Id="rId2" Type="http://schemas.openxmlformats.org/officeDocument/2006/relationships/image" Target="../media/image140.png"/><Relationship Id="rId16" Type="http://schemas.openxmlformats.org/officeDocument/2006/relationships/image" Target="../media/image280.png"/><Relationship Id="rId20"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180.png"/><Relationship Id="rId11" Type="http://schemas.openxmlformats.org/officeDocument/2006/relationships/image" Target="../media/image230.png"/><Relationship Id="rId24" Type="http://schemas.openxmlformats.org/officeDocument/2006/relationships/image" Target="../media/image36.png"/><Relationship Id="rId5" Type="http://schemas.openxmlformats.org/officeDocument/2006/relationships/image" Target="../media/image170.png"/><Relationship Id="rId15" Type="http://schemas.openxmlformats.org/officeDocument/2006/relationships/image" Target="../media/image27.png"/><Relationship Id="rId23" Type="http://schemas.openxmlformats.org/officeDocument/2006/relationships/image" Target="../media/image350.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0.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0.png"/></Relationships>
</file>

<file path=ppt/slides/_rels/slide25.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jpeg"/><Relationship Id="rId10" Type="http://schemas.openxmlformats.org/officeDocument/2006/relationships/image" Target="../media/image61.png"/><Relationship Id="rId4" Type="http://schemas.openxmlformats.org/officeDocument/2006/relationships/image" Target="../media/image55.jpeg"/><Relationship Id="rId9"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60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Confidentiality</a:t>
            </a:r>
          </a:p>
        </p:txBody>
      </p:sp>
      <p:sp>
        <p:nvSpPr>
          <p:cNvPr id="3" name="Content Placeholder 2"/>
          <p:cNvSpPr>
            <a:spLocks noGrp="1"/>
          </p:cNvSpPr>
          <p:nvPr>
            <p:ph idx="1"/>
          </p:nvPr>
        </p:nvSpPr>
        <p:spPr/>
        <p:txBody>
          <a:bodyPr/>
          <a:lstStyle/>
          <a:p>
            <a:pPr marL="285746" indent="-285746"/>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By reviewing this presentation or participating in a SRC event, you are agreeing not to use the presented information for purposes unrelated to the event until approved by SRC;</a:t>
            </a:r>
          </a:p>
          <a:p>
            <a:pPr marL="285746" indent="-285746"/>
            <a:endParaRPr lang="en-US"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46" indent="-285746"/>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Material may be presented that represents current research, some of which has not been published or protected. This material is not for public disclosure and until potential IP rights have been protected, please treat all of the information presented as </a:t>
            </a:r>
            <a:r>
              <a:rPr lang="en-US" b="1" u="sng" dirty="0">
                <a:solidFill>
                  <a:srgbClr val="000000"/>
                </a:solidFill>
                <a:latin typeface="Tahoma" panose="020B0604030504040204" pitchFamily="34" charset="0"/>
                <a:ea typeface="Tahoma" panose="020B0604030504040204" pitchFamily="34" charset="0"/>
                <a:cs typeface="Tahoma" panose="020B0604030504040204" pitchFamily="34" charset="0"/>
              </a:rPr>
              <a:t>confidential information</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 which is the property of the researcher and their university.</a:t>
            </a:r>
          </a:p>
          <a:p>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t>SRC Select Disclosure</a:t>
            </a:r>
            <a:endParaRPr lang="en-US" dirty="0"/>
          </a:p>
        </p:txBody>
      </p:sp>
    </p:spTree>
    <p:extLst>
      <p:ext uri="{BB962C8B-B14F-4D97-AF65-F5344CB8AC3E}">
        <p14:creationId xmlns:p14="http://schemas.microsoft.com/office/powerpoint/2010/main" val="32809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3E0A-7C4E-49FF-9836-DA811C36680D}"/>
              </a:ext>
            </a:extLst>
          </p:cNvPr>
          <p:cNvSpPr>
            <a:spLocks noGrp="1"/>
          </p:cNvSpPr>
          <p:nvPr>
            <p:ph type="title"/>
          </p:nvPr>
        </p:nvSpPr>
        <p:spPr>
          <a:xfrm>
            <a:off x="1718631" y="140237"/>
            <a:ext cx="9635169" cy="969484"/>
          </a:xfrm>
        </p:spPr>
        <p:txBody>
          <a:bodyPr anchor="ctr">
            <a:normAutofit/>
          </a:bodyPr>
          <a:lstStyle/>
          <a:p>
            <a:r>
              <a:rPr lang="en-US" dirty="0"/>
              <a:t>MIMO-ISAR Scanning</a:t>
            </a:r>
          </a:p>
        </p:txBody>
      </p:sp>
      <p:pic>
        <p:nvPicPr>
          <p:cNvPr id="7" name="!!mimo-isar">
            <a:extLst>
              <a:ext uri="{FF2B5EF4-FFF2-40B4-BE49-F238E27FC236}">
                <a16:creationId xmlns:a16="http://schemas.microsoft.com/office/drawing/2014/main" id="{7F19C97F-A4AA-4FDB-9EEC-3A8AF220B727}"/>
              </a:ext>
            </a:extLst>
          </p:cNvPr>
          <p:cNvPicPr>
            <a:picLocks noGrp="1" noChangeAspect="1"/>
          </p:cNvPicPr>
          <p:nvPr>
            <p:ph idx="1"/>
          </p:nvPr>
        </p:nvPicPr>
        <p:blipFill>
          <a:blip r:embed="rId3"/>
          <a:stretch>
            <a:fillRect/>
          </a:stretch>
        </p:blipFill>
        <p:spPr>
          <a:xfrm>
            <a:off x="3049481" y="1421175"/>
            <a:ext cx="6093038" cy="4814372"/>
          </a:xfrm>
          <a:prstGeom prst="rect">
            <a:avLst/>
          </a:prstGeom>
          <a:noFill/>
        </p:spPr>
      </p:pic>
    </p:spTree>
    <p:extLst>
      <p:ext uri="{BB962C8B-B14F-4D97-AF65-F5344CB8AC3E}">
        <p14:creationId xmlns:p14="http://schemas.microsoft.com/office/powerpoint/2010/main" val="2487787454"/>
      </p:ext>
    </p:extLst>
  </p:cSld>
  <p:clrMapOvr>
    <a:masterClrMapping/>
  </p:clrMapOvr>
  <mc:AlternateContent xmlns:mc="http://schemas.openxmlformats.org/markup-compatibility/2006" xmlns:p14="http://schemas.microsoft.com/office/powerpoint/2010/main">
    <mc:Choice Requires="p14">
      <p:transition spd="slow" p14:dur="2000" advTm="34105"/>
    </mc:Choice>
    <mc:Fallback xmlns="">
      <p:transition spd="slow" advTm="3410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3E0A-7C4E-49FF-9836-DA811C36680D}"/>
              </a:ext>
            </a:extLst>
          </p:cNvPr>
          <p:cNvSpPr>
            <a:spLocks noGrp="1"/>
          </p:cNvSpPr>
          <p:nvPr>
            <p:ph type="title"/>
          </p:nvPr>
        </p:nvSpPr>
        <p:spPr>
          <a:xfrm>
            <a:off x="1718631" y="140237"/>
            <a:ext cx="9635169" cy="969484"/>
          </a:xfrm>
        </p:spPr>
        <p:txBody>
          <a:bodyPr anchor="ctr">
            <a:normAutofit/>
          </a:bodyPr>
          <a:lstStyle/>
          <a:p>
            <a:r>
              <a:rPr lang="en-US" dirty="0"/>
              <a:t>MIMO-ISAR Scanning</a:t>
            </a:r>
          </a:p>
        </p:txBody>
      </p:sp>
      <p:pic>
        <p:nvPicPr>
          <p:cNvPr id="5" name="!!mimo-isar">
            <a:extLst>
              <a:ext uri="{FF2B5EF4-FFF2-40B4-BE49-F238E27FC236}">
                <a16:creationId xmlns:a16="http://schemas.microsoft.com/office/drawing/2014/main" id="{3044CE5C-EFBB-4D14-8869-E5D9F48D5555}"/>
              </a:ext>
            </a:extLst>
          </p:cNvPr>
          <p:cNvPicPr>
            <a:picLocks noGrp="1" noChangeAspect="1"/>
          </p:cNvPicPr>
          <p:nvPr>
            <p:ph idx="1"/>
          </p:nvPr>
        </p:nvPicPr>
        <p:blipFill>
          <a:blip r:embed="rId3"/>
          <a:stretch>
            <a:fillRect/>
          </a:stretch>
        </p:blipFill>
        <p:spPr>
          <a:xfrm>
            <a:off x="3049052" y="1421175"/>
            <a:ext cx="6093896" cy="4814372"/>
          </a:xfrm>
          <a:prstGeom prst="rect">
            <a:avLst/>
          </a:prstGeom>
          <a:noFill/>
        </p:spPr>
      </p:pic>
    </p:spTree>
    <p:extLst>
      <p:ext uri="{BB962C8B-B14F-4D97-AF65-F5344CB8AC3E}">
        <p14:creationId xmlns:p14="http://schemas.microsoft.com/office/powerpoint/2010/main" val="1337529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105">
        <p159:morph option="byObject"/>
      </p:transition>
    </mc:Choice>
    <mc:Fallback xmlns="">
      <p:transition spd="slow" advTm="34105">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3E0A-7C4E-49FF-9836-DA811C36680D}"/>
              </a:ext>
            </a:extLst>
          </p:cNvPr>
          <p:cNvSpPr>
            <a:spLocks noGrp="1"/>
          </p:cNvSpPr>
          <p:nvPr>
            <p:ph type="title"/>
          </p:nvPr>
        </p:nvSpPr>
        <p:spPr>
          <a:xfrm>
            <a:off x="1718631" y="140237"/>
            <a:ext cx="9635169" cy="969484"/>
          </a:xfrm>
        </p:spPr>
        <p:txBody>
          <a:bodyPr anchor="ctr">
            <a:normAutofit/>
          </a:bodyPr>
          <a:lstStyle/>
          <a:p>
            <a:r>
              <a:rPr lang="en-US" dirty="0"/>
              <a:t>MIMO-ISAR Scanning</a:t>
            </a:r>
          </a:p>
        </p:txBody>
      </p:sp>
      <p:pic>
        <p:nvPicPr>
          <p:cNvPr id="6" name="!!mimo-isar">
            <a:extLst>
              <a:ext uri="{FF2B5EF4-FFF2-40B4-BE49-F238E27FC236}">
                <a16:creationId xmlns:a16="http://schemas.microsoft.com/office/drawing/2014/main" id="{1005E2E7-3F4A-478A-B3F6-1121A1840CC9}"/>
              </a:ext>
            </a:extLst>
          </p:cNvPr>
          <p:cNvPicPr>
            <a:picLocks noGrp="1" noChangeAspect="1"/>
          </p:cNvPicPr>
          <p:nvPr>
            <p:ph idx="1"/>
          </p:nvPr>
        </p:nvPicPr>
        <p:blipFill>
          <a:blip r:embed="rId3"/>
          <a:stretch>
            <a:fillRect/>
          </a:stretch>
        </p:blipFill>
        <p:spPr>
          <a:xfrm>
            <a:off x="3049052" y="1421175"/>
            <a:ext cx="6093896" cy="4814372"/>
          </a:xfrm>
          <a:prstGeom prst="rect">
            <a:avLst/>
          </a:prstGeom>
          <a:noFill/>
        </p:spPr>
      </p:pic>
    </p:spTree>
    <p:extLst>
      <p:ext uri="{BB962C8B-B14F-4D97-AF65-F5344CB8AC3E}">
        <p14:creationId xmlns:p14="http://schemas.microsoft.com/office/powerpoint/2010/main" val="1400284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105">
        <p159:morph option="byObject"/>
      </p:transition>
    </mc:Choice>
    <mc:Fallback xmlns="">
      <p:transition spd="slow" advTm="34105">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3E0A-7C4E-49FF-9836-DA811C36680D}"/>
              </a:ext>
            </a:extLst>
          </p:cNvPr>
          <p:cNvSpPr>
            <a:spLocks noGrp="1"/>
          </p:cNvSpPr>
          <p:nvPr>
            <p:ph type="title"/>
          </p:nvPr>
        </p:nvSpPr>
        <p:spPr>
          <a:xfrm>
            <a:off x="1718631" y="140237"/>
            <a:ext cx="9635169" cy="969484"/>
          </a:xfrm>
        </p:spPr>
        <p:txBody>
          <a:bodyPr anchor="ctr">
            <a:normAutofit/>
          </a:bodyPr>
          <a:lstStyle/>
          <a:p>
            <a:r>
              <a:rPr lang="en-US" dirty="0"/>
              <a:t>MIMO-ISAR Scanning</a:t>
            </a:r>
          </a:p>
        </p:txBody>
      </p:sp>
      <p:pic>
        <p:nvPicPr>
          <p:cNvPr id="18" name="!!mimo-isar">
            <a:extLst>
              <a:ext uri="{FF2B5EF4-FFF2-40B4-BE49-F238E27FC236}">
                <a16:creationId xmlns:a16="http://schemas.microsoft.com/office/drawing/2014/main" id="{143A104B-FD5D-4BC4-BAFB-077F81BBB869}"/>
              </a:ext>
            </a:extLst>
          </p:cNvPr>
          <p:cNvPicPr>
            <a:picLocks noGrp="1" noChangeAspect="1"/>
          </p:cNvPicPr>
          <p:nvPr>
            <p:ph idx="1"/>
          </p:nvPr>
        </p:nvPicPr>
        <p:blipFill>
          <a:blip r:embed="rId3"/>
          <a:stretch>
            <a:fillRect/>
          </a:stretch>
        </p:blipFill>
        <p:spPr>
          <a:xfrm>
            <a:off x="3049052" y="1421175"/>
            <a:ext cx="6093896" cy="4814372"/>
          </a:xfrm>
          <a:prstGeom prst="rect">
            <a:avLst/>
          </a:prstGeom>
          <a:noFill/>
        </p:spPr>
      </p:pic>
    </p:spTree>
    <p:extLst>
      <p:ext uri="{BB962C8B-B14F-4D97-AF65-F5344CB8AC3E}">
        <p14:creationId xmlns:p14="http://schemas.microsoft.com/office/powerpoint/2010/main" val="3155842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105">
        <p159:morph option="byObject"/>
      </p:transition>
    </mc:Choice>
    <mc:Fallback xmlns="">
      <p:transition spd="slow" advTm="34105">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3E0A-7C4E-49FF-9836-DA811C36680D}"/>
              </a:ext>
            </a:extLst>
          </p:cNvPr>
          <p:cNvSpPr>
            <a:spLocks noGrp="1"/>
          </p:cNvSpPr>
          <p:nvPr>
            <p:ph type="title"/>
          </p:nvPr>
        </p:nvSpPr>
        <p:spPr/>
        <p:txBody>
          <a:bodyPr/>
          <a:lstStyle/>
          <a:p>
            <a:r>
              <a:rPr lang="en-US" dirty="0"/>
              <a:t>Multistatic-to-Monostatic Conversion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943C89-F6FD-4EAC-8546-167427EE2877}"/>
                  </a:ext>
                </a:extLst>
              </p:cNvPr>
              <p:cNvSpPr>
                <a:spLocks noGrp="1"/>
              </p:cNvSpPr>
              <p:nvPr>
                <p:ph idx="1"/>
              </p:nvPr>
            </p:nvSpPr>
            <p:spPr>
              <a:xfrm>
                <a:off x="838199" y="1442857"/>
                <a:ext cx="6531487" cy="5215638"/>
              </a:xfrm>
            </p:spPr>
            <p:txBody>
              <a:bodyPr>
                <a:normAutofit/>
              </a:bodyPr>
              <a:lstStyle/>
              <a:p>
                <a:r>
                  <a:rPr lang="en-US" sz="2400" dirty="0"/>
                  <a:t>Multistatic MIMO array introduces phase errors</a:t>
                </a:r>
              </a:p>
              <a:p>
                <a:pPr marL="230188" indent="-230188">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𝑚𝑢𝑙𝑡</m:t>
                          </m:r>
                        </m:sub>
                      </m:sSub>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𝑇</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𝑅</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𝜎</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sup>
                      </m:sSup>
                    </m:oMath>
                  </m:oMathPara>
                </a14:m>
                <a:endParaRPr lang="en-US" sz="2400" dirty="0"/>
              </a:p>
              <a:p>
                <a:pPr marL="230188" indent="-230188">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𝑚𝑜𝑛𝑜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𝜎</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𝑗𝑘</m:t>
                          </m:r>
                          <m:r>
                            <a:rPr lang="en-US" sz="2400" b="0" i="1" smtClean="0">
                              <a:latin typeface="Cambria Math" panose="02040503050406030204" pitchFamily="18" charset="0"/>
                            </a:rPr>
                            <m:t>2</m:t>
                          </m:r>
                          <m:r>
                            <a:rPr lang="en-US" sz="2400" b="0" i="1" smtClean="0">
                              <a:latin typeface="Cambria Math" panose="02040503050406030204" pitchFamily="18" charset="0"/>
                            </a:rPr>
                            <m:t>𝑅</m:t>
                          </m:r>
                        </m:sup>
                      </m:sSup>
                    </m:oMath>
                  </m:oMathPara>
                </a14:m>
                <a:endParaRPr lang="en-US" sz="2400" dirty="0"/>
              </a:p>
              <a:p>
                <a:pPr marL="0" indent="0">
                  <a:buNone/>
                </a:pPr>
                <a:r>
                  <a:rPr lang="en-US" sz="2400" dirty="0"/>
                  <a:t>	</a:t>
                </a:r>
                <a:r>
                  <a:rPr lang="en-US" sz="1800" dirty="0"/>
                  <a:t>Real multistatic Tx</a:t>
                </a:r>
              </a:p>
              <a:p>
                <a:pPr marL="0" indent="0">
                  <a:buNone/>
                </a:pPr>
                <a:r>
                  <a:rPr lang="en-US" sz="1800" dirty="0"/>
                  <a:t>	Real multistatic Rx</a:t>
                </a:r>
              </a:p>
              <a:p>
                <a:pPr marL="0" indent="0">
                  <a:buNone/>
                </a:pPr>
                <a:r>
                  <a:rPr lang="en-US" sz="1800" dirty="0"/>
                  <a:t>	Virtual monostatic Tx/Rx</a:t>
                </a:r>
                <a:endParaRPr lang="en-US" sz="2400" dirty="0"/>
              </a:p>
              <a:p>
                <a:pPr marL="0" indent="0">
                  <a:buNone/>
                </a:pPr>
                <a:endParaRPr lang="en-US" sz="2400" dirty="0"/>
              </a:p>
              <a:p>
                <a:r>
                  <a:rPr lang="en-US" sz="2400" dirty="0"/>
                  <a:t>Phase correction </a:t>
                </a:r>
                <a14:m>
                  <m:oMath xmlns:m="http://schemas.openxmlformats.org/officeDocument/2006/math">
                    <m:sSub>
                      <m:sSubPr>
                        <m:ctrlPr>
                          <a:rPr lang="en-US" sz="2400" i="1">
                            <a:latin typeface="Cambria Math" panose="02040503050406030204" pitchFamily="18" charset="0"/>
                          </a:rPr>
                        </m:ctrlPr>
                      </m:sSubPr>
                      <m:e>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𝑚𝑜𝑛𝑜</m:t>
                            </m:r>
                          </m:sub>
                        </m:sSub>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𝑘</m:t>
                            </m:r>
                          </m:e>
                        </m:d>
                        <m:r>
                          <a:rPr lang="en-US" sz="2400" b="0" i="1" smtClean="0">
                            <a:latin typeface="Cambria Math" panose="02040503050406030204" pitchFamily="18" charset="0"/>
                          </a:rPr>
                          <m:t>= </m:t>
                        </m:r>
                        <m:r>
                          <a:rPr lang="en-US" sz="2400" i="1">
                            <a:latin typeface="Cambria Math" panose="02040503050406030204" pitchFamily="18" charset="0"/>
                          </a:rPr>
                          <m:t>𝑠</m:t>
                        </m:r>
                      </m:e>
                      <m:sub>
                        <m:r>
                          <a:rPr lang="en-US" sz="2400" i="1">
                            <a:latin typeface="Cambria Math" panose="02040503050406030204" pitchFamily="18" charset="0"/>
                          </a:rPr>
                          <m:t>𝑚𝑢𝑙𝑡</m:t>
                        </m:r>
                      </m:sub>
                    </m:sSub>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𝑇</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𝑅</m:t>
                            </m:r>
                          </m:sub>
                          <m:sup>
                            <m:r>
                              <a:rPr lang="en-US" sz="2400" i="1">
                                <a:latin typeface="Cambria Math" panose="02040503050406030204" pitchFamily="18" charset="0"/>
                              </a:rPr>
                              <m:t>′</m:t>
                            </m:r>
                          </m:sup>
                        </m:sSubSup>
                        <m:r>
                          <a:rPr lang="en-US" sz="2400" i="1">
                            <a:latin typeface="Cambria Math" panose="02040503050406030204" pitchFamily="18" charset="0"/>
                          </a:rPr>
                          <m:t>,</m:t>
                        </m:r>
                        <m:r>
                          <a:rPr lang="en-US" sz="2400" i="1">
                            <a:latin typeface="Cambria Math" panose="02040503050406030204" pitchFamily="18" charset="0"/>
                          </a:rPr>
                          <m:t>𝑘</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𝑗𝑘</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𝑑</m:t>
                                </m:r>
                              </m:e>
                              <m:sub>
                                <m:r>
                                  <a:rPr lang="en-US" sz="2400" b="0" i="1" smtClean="0">
                                    <a:latin typeface="Cambria Math" panose="02040503050406030204" pitchFamily="18" charset="0"/>
                                  </a:rPr>
                                  <m:t>𝑦</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den>
                        </m:f>
                      </m:sup>
                    </m:sSup>
                  </m:oMath>
                </a14:m>
                <a:endParaRPr lang="en-US" sz="2400" dirty="0"/>
              </a:p>
            </p:txBody>
          </p:sp>
        </mc:Choice>
        <mc:Fallback xmlns="">
          <p:sp>
            <p:nvSpPr>
              <p:cNvPr id="3" name="Content Placeholder 2">
                <a:extLst>
                  <a:ext uri="{FF2B5EF4-FFF2-40B4-BE49-F238E27FC236}">
                    <a16:creationId xmlns:a16="http://schemas.microsoft.com/office/drawing/2014/main" id="{6B943C89-F6FD-4EAC-8546-167427EE2877}"/>
                  </a:ext>
                </a:extLst>
              </p:cNvPr>
              <p:cNvSpPr>
                <a:spLocks noGrp="1" noRot="1" noChangeAspect="1" noMove="1" noResize="1" noEditPoints="1" noAdjustHandles="1" noChangeArrowheads="1" noChangeShapeType="1" noTextEdit="1"/>
              </p:cNvSpPr>
              <p:nvPr>
                <p:ph idx="1"/>
              </p:nvPr>
            </p:nvSpPr>
            <p:spPr>
              <a:xfrm>
                <a:off x="838199" y="1442857"/>
                <a:ext cx="6531487" cy="5215638"/>
              </a:xfrm>
              <a:blipFill>
                <a:blip r:embed="rId3"/>
                <a:stretch>
                  <a:fillRect l="-1213" t="-1637"/>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F7A79BA6-C3A6-47C5-AB32-DAE088E0CFE1}"/>
              </a:ext>
            </a:extLst>
          </p:cNvPr>
          <p:cNvGrpSpPr/>
          <p:nvPr/>
        </p:nvGrpSpPr>
        <p:grpSpPr>
          <a:xfrm>
            <a:off x="1360516" y="2668107"/>
            <a:ext cx="182880" cy="934626"/>
            <a:chOff x="1360516" y="2992338"/>
            <a:chExt cx="182880" cy="934626"/>
          </a:xfrm>
        </p:grpSpPr>
        <p:sp>
          <p:nvSpPr>
            <p:cNvPr id="22" name="Oval 21">
              <a:extLst>
                <a:ext uri="{FF2B5EF4-FFF2-40B4-BE49-F238E27FC236}">
                  <a16:creationId xmlns:a16="http://schemas.microsoft.com/office/drawing/2014/main" id="{AEB06C0E-07B9-4347-9012-D1790410B81F}"/>
                </a:ext>
              </a:extLst>
            </p:cNvPr>
            <p:cNvSpPr/>
            <p:nvPr/>
          </p:nvSpPr>
          <p:spPr>
            <a:xfrm>
              <a:off x="1360516" y="3719146"/>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2CB78B1-428C-4290-AEAC-56516254516B}"/>
                </a:ext>
              </a:extLst>
            </p:cNvPr>
            <p:cNvSpPr/>
            <p:nvPr/>
          </p:nvSpPr>
          <p:spPr>
            <a:xfrm>
              <a:off x="1360516" y="3355742"/>
              <a:ext cx="182880" cy="207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Diamond 25">
              <a:extLst>
                <a:ext uri="{FF2B5EF4-FFF2-40B4-BE49-F238E27FC236}">
                  <a16:creationId xmlns:a16="http://schemas.microsoft.com/office/drawing/2014/main" id="{18C84887-F084-4C57-AA9A-4A5E226BF783}"/>
                </a:ext>
              </a:extLst>
            </p:cNvPr>
            <p:cNvSpPr/>
            <p:nvPr/>
          </p:nvSpPr>
          <p:spPr>
            <a:xfrm>
              <a:off x="1360516" y="2992338"/>
              <a:ext cx="182880" cy="207818"/>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A75984F-5943-4AF6-B646-3DDFFD6595C7}"/>
              </a:ext>
            </a:extLst>
          </p:cNvPr>
          <p:cNvPicPr>
            <a:picLocks noChangeAspect="1"/>
          </p:cNvPicPr>
          <p:nvPr/>
        </p:nvPicPr>
        <p:blipFill>
          <a:blip r:embed="rId4"/>
          <a:stretch>
            <a:fillRect/>
          </a:stretch>
        </p:blipFill>
        <p:spPr>
          <a:xfrm>
            <a:off x="7175043" y="4429507"/>
            <a:ext cx="4760741" cy="1727865"/>
          </a:xfrm>
          <a:prstGeom prst="rect">
            <a:avLst/>
          </a:prstGeom>
        </p:spPr>
      </p:pic>
      <p:pic>
        <p:nvPicPr>
          <p:cNvPr id="11" name="Picture 10">
            <a:extLst>
              <a:ext uri="{FF2B5EF4-FFF2-40B4-BE49-F238E27FC236}">
                <a16:creationId xmlns:a16="http://schemas.microsoft.com/office/drawing/2014/main" id="{0483E2E4-41D7-4C7C-A937-C8A1F45C4ECC}"/>
              </a:ext>
            </a:extLst>
          </p:cNvPr>
          <p:cNvPicPr>
            <a:picLocks noChangeAspect="1"/>
          </p:cNvPicPr>
          <p:nvPr/>
        </p:nvPicPr>
        <p:blipFill>
          <a:blip r:embed="rId5"/>
          <a:stretch>
            <a:fillRect/>
          </a:stretch>
        </p:blipFill>
        <p:spPr>
          <a:xfrm>
            <a:off x="7892003" y="1404247"/>
            <a:ext cx="2891987" cy="2943355"/>
          </a:xfrm>
          <a:prstGeom prst="rect">
            <a:avLst/>
          </a:prstGeom>
        </p:spPr>
      </p:pic>
    </p:spTree>
    <p:extLst>
      <p:ext uri="{BB962C8B-B14F-4D97-AF65-F5344CB8AC3E}">
        <p14:creationId xmlns:p14="http://schemas.microsoft.com/office/powerpoint/2010/main" val="2350862161"/>
      </p:ext>
    </p:extLst>
  </p:cSld>
  <p:clrMapOvr>
    <a:masterClrMapping/>
  </p:clrMapOvr>
  <mc:AlternateContent xmlns:mc="http://schemas.openxmlformats.org/markup-compatibility/2006" xmlns:p14="http://schemas.microsoft.com/office/powerpoint/2010/main">
    <mc:Choice Requires="p14">
      <p:transition spd="slow" p14:dur="2000" advTm="34105"/>
    </mc:Choice>
    <mc:Fallback xmlns="">
      <p:transition spd="slow" advTm="3410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B894-4155-4572-B513-86E4669E757C}"/>
              </a:ext>
            </a:extLst>
          </p:cNvPr>
          <p:cNvSpPr>
            <a:spLocks noGrp="1"/>
          </p:cNvSpPr>
          <p:nvPr>
            <p:ph type="title"/>
          </p:nvPr>
        </p:nvSpPr>
        <p:spPr/>
        <p:txBody>
          <a:bodyPr/>
          <a:lstStyle/>
          <a:p>
            <a:r>
              <a:rPr lang="en-US" dirty="0"/>
              <a:t>3-D PSF - Simulated</a:t>
            </a:r>
          </a:p>
        </p:txBody>
      </p:sp>
      <p:pic>
        <p:nvPicPr>
          <p:cNvPr id="11" name="Picture 10" descr="A close up of text on a white background&#10;&#10;Description automatically generated">
            <a:extLst>
              <a:ext uri="{FF2B5EF4-FFF2-40B4-BE49-F238E27FC236}">
                <a16:creationId xmlns:a16="http://schemas.microsoft.com/office/drawing/2014/main" id="{481EDF2D-E83D-4925-96D9-6433611E7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95" y="1465149"/>
            <a:ext cx="4603770" cy="4356014"/>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60517810-09DE-492A-A58F-A76DB80A8B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1612" y="1465149"/>
            <a:ext cx="2235601" cy="2115289"/>
          </a:xfrm>
          <a:prstGeom prst="rect">
            <a:avLst/>
          </a:prstGeom>
        </p:spPr>
      </p:pic>
      <p:pic>
        <p:nvPicPr>
          <p:cNvPr id="19" name="Picture 18" descr="A picture containing clock&#10;&#10;Description automatically generated">
            <a:extLst>
              <a:ext uri="{FF2B5EF4-FFF2-40B4-BE49-F238E27FC236}">
                <a16:creationId xmlns:a16="http://schemas.microsoft.com/office/drawing/2014/main" id="{14FC57DB-2167-406D-B028-15F8BCEABC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0441" y="1465149"/>
            <a:ext cx="2235601" cy="2115289"/>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9ACFE334-589A-462F-98E0-FFFD8CEA1D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9535" y="3981311"/>
            <a:ext cx="2235601" cy="2115290"/>
          </a:xfrm>
          <a:prstGeom prst="rect">
            <a:avLst/>
          </a:prstGeom>
        </p:spPr>
      </p:pic>
      <p:sp>
        <p:nvSpPr>
          <p:cNvPr id="22" name="TextBox 21">
            <a:extLst>
              <a:ext uri="{FF2B5EF4-FFF2-40B4-BE49-F238E27FC236}">
                <a16:creationId xmlns:a16="http://schemas.microsoft.com/office/drawing/2014/main" id="{9D705646-86F4-4C45-B110-806C3119FC6E}"/>
              </a:ext>
            </a:extLst>
          </p:cNvPr>
          <p:cNvSpPr txBox="1"/>
          <p:nvPr/>
        </p:nvSpPr>
        <p:spPr>
          <a:xfrm>
            <a:off x="6941759" y="1256612"/>
            <a:ext cx="1392964" cy="369332"/>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(x-y) PSF</a:t>
            </a:r>
          </a:p>
        </p:txBody>
      </p:sp>
      <p:sp>
        <p:nvSpPr>
          <p:cNvPr id="23" name="TextBox 22">
            <a:extLst>
              <a:ext uri="{FF2B5EF4-FFF2-40B4-BE49-F238E27FC236}">
                <a16:creationId xmlns:a16="http://schemas.microsoft.com/office/drawing/2014/main" id="{CB4FD0C4-C3F8-405A-B85A-DC5BDEB0B80F}"/>
              </a:ext>
            </a:extLst>
          </p:cNvPr>
          <p:cNvSpPr txBox="1"/>
          <p:nvPr/>
        </p:nvSpPr>
        <p:spPr>
          <a:xfrm>
            <a:off x="8580853" y="3745216"/>
            <a:ext cx="1392964" cy="369332"/>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(x-z) PSF</a:t>
            </a:r>
          </a:p>
        </p:txBody>
      </p:sp>
      <p:sp>
        <p:nvSpPr>
          <p:cNvPr id="24" name="TextBox 23">
            <a:extLst>
              <a:ext uri="{FF2B5EF4-FFF2-40B4-BE49-F238E27FC236}">
                <a16:creationId xmlns:a16="http://schemas.microsoft.com/office/drawing/2014/main" id="{A2E8556E-F32F-45A4-B693-E2A138C62824}"/>
              </a:ext>
            </a:extLst>
          </p:cNvPr>
          <p:cNvSpPr txBox="1"/>
          <p:nvPr/>
        </p:nvSpPr>
        <p:spPr>
          <a:xfrm>
            <a:off x="9917941" y="1253816"/>
            <a:ext cx="1392964" cy="369332"/>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(y-z) PSF</a:t>
            </a:r>
          </a:p>
        </p:txBody>
      </p:sp>
      <p:sp>
        <p:nvSpPr>
          <p:cNvPr id="25" name="Text Placeholder 2">
            <a:extLst>
              <a:ext uri="{FF2B5EF4-FFF2-40B4-BE49-F238E27FC236}">
                <a16:creationId xmlns:a16="http://schemas.microsoft.com/office/drawing/2014/main" id="{1434FA6D-BC78-41C9-8C50-25987450439E}"/>
              </a:ext>
            </a:extLst>
          </p:cNvPr>
          <p:cNvSpPr txBox="1">
            <a:spLocks/>
          </p:cNvSpPr>
          <p:nvPr/>
        </p:nvSpPr>
        <p:spPr>
          <a:xfrm>
            <a:off x="604086" y="1487922"/>
            <a:ext cx="5157787" cy="346274"/>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b="1" dirty="0"/>
              <a:t>Reconstructed PSF</a:t>
            </a:r>
          </a:p>
        </p:txBody>
      </p:sp>
    </p:spTree>
    <p:extLst>
      <p:ext uri="{BB962C8B-B14F-4D97-AF65-F5344CB8AC3E}">
        <p14:creationId xmlns:p14="http://schemas.microsoft.com/office/powerpoint/2010/main" val="85157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indoor, appliance, table, sitting&#10;&#10;Description automatically generated">
            <a:extLst>
              <a:ext uri="{FF2B5EF4-FFF2-40B4-BE49-F238E27FC236}">
                <a16:creationId xmlns:a16="http://schemas.microsoft.com/office/drawing/2014/main" id="{9A3620FD-6DD0-48CD-8A4C-70B7EB40D0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305" y="1315472"/>
            <a:ext cx="3220644" cy="4832744"/>
          </a:xfrm>
          <a:prstGeom prst="rect">
            <a:avLst/>
          </a:prstGeom>
        </p:spPr>
      </p:pic>
      <p:sp>
        <p:nvSpPr>
          <p:cNvPr id="16" name="TextBox 15">
            <a:extLst>
              <a:ext uri="{FF2B5EF4-FFF2-40B4-BE49-F238E27FC236}">
                <a16:creationId xmlns:a16="http://schemas.microsoft.com/office/drawing/2014/main" id="{F3439FF8-FE92-4B99-81DE-B0298B987B5C}"/>
              </a:ext>
            </a:extLst>
          </p:cNvPr>
          <p:cNvSpPr txBox="1"/>
          <p:nvPr/>
        </p:nvSpPr>
        <p:spPr>
          <a:xfrm>
            <a:off x="10668448" y="5564367"/>
            <a:ext cx="1443644" cy="369332"/>
          </a:xfrm>
          <a:prstGeom prst="rect">
            <a:avLst/>
          </a:prstGeom>
          <a:noFill/>
        </p:spPr>
        <p:txBody>
          <a:bodyPr wrap="square" rtlCol="0">
            <a:spAutoFit/>
          </a:bodyPr>
          <a:lstStyle/>
          <a:p>
            <a:pPr algn="ctr"/>
            <a:r>
              <a:rPr lang="en-US" dirty="0"/>
              <a:t>Rotator</a:t>
            </a:r>
          </a:p>
        </p:txBody>
      </p:sp>
      <p:sp>
        <p:nvSpPr>
          <p:cNvPr id="17" name="TextBox 16">
            <a:extLst>
              <a:ext uri="{FF2B5EF4-FFF2-40B4-BE49-F238E27FC236}">
                <a16:creationId xmlns:a16="http://schemas.microsoft.com/office/drawing/2014/main" id="{45BEF2D1-2283-4DF9-9521-22F22DDE0C92}"/>
              </a:ext>
            </a:extLst>
          </p:cNvPr>
          <p:cNvSpPr txBox="1"/>
          <p:nvPr/>
        </p:nvSpPr>
        <p:spPr>
          <a:xfrm>
            <a:off x="10649425" y="3670978"/>
            <a:ext cx="1542575" cy="646331"/>
          </a:xfrm>
          <a:prstGeom prst="rect">
            <a:avLst/>
          </a:prstGeom>
          <a:noFill/>
        </p:spPr>
        <p:txBody>
          <a:bodyPr wrap="square" rtlCol="0">
            <a:spAutoFit/>
          </a:bodyPr>
          <a:lstStyle/>
          <a:p>
            <a:pPr algn="ctr"/>
            <a:r>
              <a:rPr lang="en-US" dirty="0"/>
              <a:t>Horizontal Scanner</a:t>
            </a:r>
          </a:p>
        </p:txBody>
      </p:sp>
      <p:sp>
        <p:nvSpPr>
          <p:cNvPr id="19" name="TextBox 18">
            <a:extLst>
              <a:ext uri="{FF2B5EF4-FFF2-40B4-BE49-F238E27FC236}">
                <a16:creationId xmlns:a16="http://schemas.microsoft.com/office/drawing/2014/main" id="{3A715C2B-7F57-40CC-BF3D-AE1EF429AE21}"/>
              </a:ext>
            </a:extLst>
          </p:cNvPr>
          <p:cNvSpPr txBox="1"/>
          <p:nvPr/>
        </p:nvSpPr>
        <p:spPr>
          <a:xfrm>
            <a:off x="10618983" y="1408257"/>
            <a:ext cx="1542575" cy="646331"/>
          </a:xfrm>
          <a:prstGeom prst="rect">
            <a:avLst/>
          </a:prstGeom>
          <a:noFill/>
        </p:spPr>
        <p:txBody>
          <a:bodyPr wrap="square" rtlCol="0">
            <a:spAutoFit/>
          </a:bodyPr>
          <a:lstStyle/>
          <a:p>
            <a:pPr algn="ctr"/>
            <a:r>
              <a:rPr lang="en-US" dirty="0"/>
              <a:t>Vertical Scanner </a:t>
            </a:r>
          </a:p>
        </p:txBody>
      </p:sp>
      <p:sp>
        <p:nvSpPr>
          <p:cNvPr id="20" name="TextBox 19">
            <a:extLst>
              <a:ext uri="{FF2B5EF4-FFF2-40B4-BE49-F238E27FC236}">
                <a16:creationId xmlns:a16="http://schemas.microsoft.com/office/drawing/2014/main" id="{78401069-E87F-44EC-90F9-8680806DE807}"/>
              </a:ext>
            </a:extLst>
          </p:cNvPr>
          <p:cNvSpPr txBox="1"/>
          <p:nvPr/>
        </p:nvSpPr>
        <p:spPr>
          <a:xfrm>
            <a:off x="1416655" y="3331308"/>
            <a:ext cx="1443644" cy="369332"/>
          </a:xfrm>
          <a:prstGeom prst="rect">
            <a:avLst/>
          </a:prstGeom>
          <a:noFill/>
        </p:spPr>
        <p:txBody>
          <a:bodyPr wrap="square" rtlCol="0">
            <a:spAutoFit/>
          </a:bodyPr>
          <a:lstStyle/>
          <a:p>
            <a:pPr algn="ctr"/>
            <a:r>
              <a:rPr lang="en-US" dirty="0"/>
              <a:t>Setup Radar</a:t>
            </a:r>
          </a:p>
        </p:txBody>
      </p:sp>
      <p:sp>
        <p:nvSpPr>
          <p:cNvPr id="21" name="TextBox 20">
            <a:extLst>
              <a:ext uri="{FF2B5EF4-FFF2-40B4-BE49-F238E27FC236}">
                <a16:creationId xmlns:a16="http://schemas.microsoft.com/office/drawing/2014/main" id="{79818104-B1BA-41D7-8002-A1BEFBCD69D4}"/>
              </a:ext>
            </a:extLst>
          </p:cNvPr>
          <p:cNvSpPr txBox="1"/>
          <p:nvPr/>
        </p:nvSpPr>
        <p:spPr>
          <a:xfrm>
            <a:off x="10698890" y="2834137"/>
            <a:ext cx="1443644" cy="369332"/>
          </a:xfrm>
          <a:prstGeom prst="rect">
            <a:avLst/>
          </a:prstGeom>
          <a:noFill/>
        </p:spPr>
        <p:txBody>
          <a:bodyPr wrap="square" rtlCol="0">
            <a:spAutoFit/>
          </a:bodyPr>
          <a:lstStyle/>
          <a:p>
            <a:pPr algn="ctr"/>
            <a:r>
              <a:rPr lang="en-US" dirty="0"/>
              <a:t>TI Radar</a:t>
            </a:r>
          </a:p>
        </p:txBody>
      </p:sp>
      <p:sp>
        <p:nvSpPr>
          <p:cNvPr id="22" name="TextBox 21">
            <a:extLst>
              <a:ext uri="{FF2B5EF4-FFF2-40B4-BE49-F238E27FC236}">
                <a16:creationId xmlns:a16="http://schemas.microsoft.com/office/drawing/2014/main" id="{6CC029E0-52CF-4CB0-9FAF-02DA9615ED1A}"/>
              </a:ext>
            </a:extLst>
          </p:cNvPr>
          <p:cNvSpPr txBox="1"/>
          <p:nvPr/>
        </p:nvSpPr>
        <p:spPr>
          <a:xfrm>
            <a:off x="4605745" y="3331308"/>
            <a:ext cx="1443644" cy="369332"/>
          </a:xfrm>
          <a:prstGeom prst="rect">
            <a:avLst/>
          </a:prstGeom>
          <a:noFill/>
        </p:spPr>
        <p:txBody>
          <a:bodyPr wrap="square" rtlCol="0">
            <a:spAutoFit/>
          </a:bodyPr>
          <a:lstStyle/>
          <a:p>
            <a:pPr algn="ctr"/>
            <a:r>
              <a:rPr lang="en-US" dirty="0"/>
              <a:t>Control Scan</a:t>
            </a:r>
          </a:p>
        </p:txBody>
      </p: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0E5D4212-6D6D-4F8C-994C-1297DD123146}"/>
                  </a:ext>
                </a:extLst>
              </p:cNvPr>
              <p:cNvSpPr>
                <a:spLocks noGrp="1"/>
              </p:cNvSpPr>
              <p:nvPr>
                <p:ph idx="1"/>
              </p:nvPr>
            </p:nvSpPr>
            <p:spPr>
              <a:xfrm>
                <a:off x="838200" y="1442857"/>
                <a:ext cx="6494164" cy="4705359"/>
              </a:xfrm>
            </p:spPr>
            <p:txBody>
              <a:bodyPr>
                <a:normAutofit/>
              </a:bodyPr>
              <a:lstStyle/>
              <a:p>
                <a:r>
                  <a:rPr lang="en-US" sz="2400" i="1" dirty="0"/>
                  <a:t>x</a:t>
                </a:r>
                <a:r>
                  <a:rPr lang="en-US" sz="2400" dirty="0"/>
                  <a:t>-</a:t>
                </a:r>
                <a:r>
                  <a:rPr lang="en-US" sz="2400" i="1" dirty="0"/>
                  <a:t>y</a:t>
                </a:r>
                <a:r>
                  <a:rPr lang="en-US" sz="2400" dirty="0"/>
                  <a:t>-</a:t>
                </a:r>
                <a14:m>
                  <m:oMath xmlns:m="http://schemas.openxmlformats.org/officeDocument/2006/math">
                    <m:r>
                      <a:rPr lang="en-US" sz="2400" b="0" i="1" smtClean="0">
                        <a:latin typeface="Cambria Math" panose="02040503050406030204" pitchFamily="18" charset="0"/>
                      </a:rPr>
                      <m:t>𝜃</m:t>
                    </m:r>
                  </m:oMath>
                </a14:m>
                <a:r>
                  <a:rPr lang="en-US" sz="2400" dirty="0"/>
                  <a:t> mechanical scanner capable of synthesizing rectangular and cylindrical apertures.</a:t>
                </a:r>
              </a:p>
              <a:p>
                <a:pPr lvl="1"/>
                <a:r>
                  <a:rPr lang="en-US" dirty="0"/>
                  <a:t>Compare rectangular SAR and rotational ISAR</a:t>
                </a:r>
              </a:p>
              <a:p>
                <a:pPr lvl="1"/>
                <a:endParaRPr lang="en-US" dirty="0"/>
              </a:p>
              <a:p>
                <a:r>
                  <a:rPr lang="en-US" sz="2400" dirty="0"/>
                  <a:t>Microcontroller and radar controlled by MATLAB</a:t>
                </a:r>
              </a:p>
            </p:txBody>
          </p:sp>
        </mc:Choice>
        <mc:Fallback xmlns="">
          <p:sp>
            <p:nvSpPr>
              <p:cNvPr id="23" name="Content Placeholder 2">
                <a:extLst>
                  <a:ext uri="{FF2B5EF4-FFF2-40B4-BE49-F238E27FC236}">
                    <a16:creationId xmlns:a16="http://schemas.microsoft.com/office/drawing/2014/main" id="{0E5D4212-6D6D-4F8C-994C-1297DD123146}"/>
                  </a:ext>
                </a:extLst>
              </p:cNvPr>
              <p:cNvSpPr>
                <a:spLocks noGrp="1" noRot="1" noChangeAspect="1" noMove="1" noResize="1" noEditPoints="1" noAdjustHandles="1" noChangeArrowheads="1" noChangeShapeType="1" noTextEdit="1"/>
              </p:cNvSpPr>
              <p:nvPr>
                <p:ph idx="1"/>
              </p:nvPr>
            </p:nvSpPr>
            <p:spPr>
              <a:xfrm>
                <a:off x="838200" y="1442857"/>
                <a:ext cx="6494164" cy="4705359"/>
              </a:xfrm>
              <a:blipFill>
                <a:blip r:embed="rId6"/>
                <a:stretch>
                  <a:fillRect l="-1315" t="-1813" r="-1502"/>
                </a:stretch>
              </a:blipFill>
            </p:spPr>
            <p:txBody>
              <a:bodyPr/>
              <a:lstStyle/>
              <a:p>
                <a:r>
                  <a:rPr lang="en-US">
                    <a:noFill/>
                  </a:rPr>
                  <a:t> </a:t>
                </a:r>
              </a:p>
            </p:txBody>
          </p:sp>
        </mc:Fallback>
      </mc:AlternateContent>
      <p:pic>
        <p:nvPicPr>
          <p:cNvPr id="24" name="Picture 23" descr="A screenshot of a cell phone&#10;&#10;Description automatically generated">
            <a:extLst>
              <a:ext uri="{FF2B5EF4-FFF2-40B4-BE49-F238E27FC236}">
                <a16:creationId xmlns:a16="http://schemas.microsoft.com/office/drawing/2014/main" id="{8F8E66BF-1121-4AF1-8CC8-97C5208045DC}"/>
              </a:ext>
            </a:extLst>
          </p:cNvPr>
          <p:cNvPicPr>
            <a:picLocks noChangeAspect="1"/>
          </p:cNvPicPr>
          <p:nvPr/>
        </p:nvPicPr>
        <p:blipFill rotWithShape="1">
          <a:blip r:embed="rId7">
            <a:extLst>
              <a:ext uri="{28A0092B-C50C-407E-A947-70E740481C1C}">
                <a14:useLocalDpi xmlns:a14="http://schemas.microsoft.com/office/drawing/2010/main" val="0"/>
              </a:ext>
            </a:extLst>
          </a:blip>
          <a:srcRect b="50303"/>
          <a:stretch/>
        </p:blipFill>
        <p:spPr>
          <a:xfrm>
            <a:off x="606779" y="3915817"/>
            <a:ext cx="3063399" cy="2238568"/>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5E536259-E87E-44AB-B76F-CD5C201D1DCF}"/>
              </a:ext>
            </a:extLst>
          </p:cNvPr>
          <p:cNvPicPr>
            <a:picLocks noChangeAspect="1"/>
          </p:cNvPicPr>
          <p:nvPr/>
        </p:nvPicPr>
        <p:blipFill rotWithShape="1">
          <a:blip r:embed="rId7">
            <a:extLst>
              <a:ext uri="{28A0092B-C50C-407E-A947-70E740481C1C}">
                <a14:useLocalDpi xmlns:a14="http://schemas.microsoft.com/office/drawing/2010/main" val="0"/>
              </a:ext>
            </a:extLst>
          </a:blip>
          <a:srcRect t="50909"/>
          <a:stretch/>
        </p:blipFill>
        <p:spPr>
          <a:xfrm>
            <a:off x="3776961" y="3915817"/>
            <a:ext cx="3101218" cy="2238568"/>
          </a:xfrm>
          <a:prstGeom prst="rect">
            <a:avLst/>
          </a:prstGeom>
        </p:spPr>
      </p:pic>
      <p:sp>
        <p:nvSpPr>
          <p:cNvPr id="27" name="Left Brace 26">
            <a:extLst>
              <a:ext uri="{FF2B5EF4-FFF2-40B4-BE49-F238E27FC236}">
                <a16:creationId xmlns:a16="http://schemas.microsoft.com/office/drawing/2014/main" id="{89EFD907-8709-4A74-BE96-070F6D3E7148}"/>
              </a:ext>
            </a:extLst>
          </p:cNvPr>
          <p:cNvSpPr/>
          <p:nvPr/>
        </p:nvSpPr>
        <p:spPr>
          <a:xfrm rot="5400000">
            <a:off x="2017977" y="2259780"/>
            <a:ext cx="241001" cy="3063399"/>
          </a:xfrm>
          <a:prstGeom prst="leftBrace">
            <a:avLst/>
          </a:prstGeom>
          <a:noFill/>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AB69E157-BC35-47AF-8B48-C95BEFBE3779}"/>
              </a:ext>
            </a:extLst>
          </p:cNvPr>
          <p:cNvSpPr/>
          <p:nvPr/>
        </p:nvSpPr>
        <p:spPr>
          <a:xfrm rot="5400000">
            <a:off x="5207067" y="2240872"/>
            <a:ext cx="241001" cy="3101217"/>
          </a:xfrm>
          <a:prstGeom prst="leftBrace">
            <a:avLst/>
          </a:prstGeom>
          <a:noFill/>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9ECB358A-7F37-43A6-B334-BF4E10E230D4}"/>
              </a:ext>
            </a:extLst>
          </p:cNvPr>
          <p:cNvCxnSpPr>
            <a:cxnSpLocks/>
          </p:cNvCxnSpPr>
          <p:nvPr/>
        </p:nvCxnSpPr>
        <p:spPr>
          <a:xfrm flipH="1" flipV="1">
            <a:off x="9892145" y="1690056"/>
            <a:ext cx="1032985" cy="4136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86D6032-AA1C-4FD5-8E75-32314F724778}"/>
              </a:ext>
            </a:extLst>
          </p:cNvPr>
          <p:cNvCxnSpPr>
            <a:cxnSpLocks/>
          </p:cNvCxnSpPr>
          <p:nvPr/>
        </p:nvCxnSpPr>
        <p:spPr>
          <a:xfrm flipH="1">
            <a:off x="9102436" y="3006869"/>
            <a:ext cx="1831829" cy="66410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DD654FA-0825-4CA8-BAA0-91022663840E}"/>
              </a:ext>
            </a:extLst>
          </p:cNvPr>
          <p:cNvCxnSpPr>
            <a:cxnSpLocks/>
          </p:cNvCxnSpPr>
          <p:nvPr/>
        </p:nvCxnSpPr>
        <p:spPr>
          <a:xfrm flipH="1" flipV="1">
            <a:off x="10408637" y="3911981"/>
            <a:ext cx="468625" cy="10915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3E4D61D0-1A80-46F4-8BCF-AB13720F4B41}"/>
              </a:ext>
            </a:extLst>
          </p:cNvPr>
          <p:cNvCxnSpPr>
            <a:cxnSpLocks/>
          </p:cNvCxnSpPr>
          <p:nvPr/>
        </p:nvCxnSpPr>
        <p:spPr>
          <a:xfrm flipH="1">
            <a:off x="8927869" y="5749033"/>
            <a:ext cx="2010027" cy="6156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1E1F6AD4-0866-4EDC-AF15-B901FD7E1143}"/>
              </a:ext>
            </a:extLst>
          </p:cNvPr>
          <p:cNvSpPr/>
          <p:nvPr/>
        </p:nvSpPr>
        <p:spPr>
          <a:xfrm rot="16200000">
            <a:off x="7246097" y="2843027"/>
            <a:ext cx="2172791" cy="1171945"/>
          </a:xfrm>
          <a:prstGeom prst="round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p:txBody>
      </p:sp>
      <p:sp>
        <p:nvSpPr>
          <p:cNvPr id="30" name="TextBox 29">
            <a:extLst>
              <a:ext uri="{FF2B5EF4-FFF2-40B4-BE49-F238E27FC236}">
                <a16:creationId xmlns:a16="http://schemas.microsoft.com/office/drawing/2014/main" id="{99F10773-5D38-41B5-BDF8-0AAA338D61F5}"/>
              </a:ext>
            </a:extLst>
          </p:cNvPr>
          <p:cNvSpPr txBox="1"/>
          <p:nvPr/>
        </p:nvSpPr>
        <p:spPr>
          <a:xfrm>
            <a:off x="6883029" y="6308208"/>
            <a:ext cx="1726981" cy="369332"/>
          </a:xfrm>
          <a:prstGeom prst="rect">
            <a:avLst/>
          </a:prstGeom>
          <a:noFill/>
        </p:spPr>
        <p:txBody>
          <a:bodyPr wrap="square" rtlCol="0">
            <a:spAutoFit/>
          </a:bodyPr>
          <a:lstStyle/>
          <a:p>
            <a:pPr algn="ctr"/>
            <a:r>
              <a:rPr lang="en-US" dirty="0"/>
              <a:t>Serrated edge</a:t>
            </a:r>
          </a:p>
        </p:txBody>
      </p:sp>
      <p:sp>
        <p:nvSpPr>
          <p:cNvPr id="32" name="TextBox 31">
            <a:extLst>
              <a:ext uri="{FF2B5EF4-FFF2-40B4-BE49-F238E27FC236}">
                <a16:creationId xmlns:a16="http://schemas.microsoft.com/office/drawing/2014/main" id="{9C330713-36D4-457A-9247-E3BBBBE947CE}"/>
              </a:ext>
            </a:extLst>
          </p:cNvPr>
          <p:cNvSpPr txBox="1"/>
          <p:nvPr/>
        </p:nvSpPr>
        <p:spPr>
          <a:xfrm>
            <a:off x="7474821" y="1546756"/>
            <a:ext cx="1443644" cy="369332"/>
          </a:xfrm>
          <a:prstGeom prst="rect">
            <a:avLst/>
          </a:prstGeom>
          <a:noFill/>
        </p:spPr>
        <p:txBody>
          <a:bodyPr wrap="square" rtlCol="0">
            <a:spAutoFit/>
          </a:bodyPr>
          <a:lstStyle/>
          <a:p>
            <a:pPr algn="ctr"/>
            <a:r>
              <a:rPr lang="en-US" dirty="0"/>
              <a:t>Notch</a:t>
            </a:r>
          </a:p>
        </p:txBody>
      </p:sp>
      <p:cxnSp>
        <p:nvCxnSpPr>
          <p:cNvPr id="34" name="Straight Arrow Connector 33">
            <a:extLst>
              <a:ext uri="{FF2B5EF4-FFF2-40B4-BE49-F238E27FC236}">
                <a16:creationId xmlns:a16="http://schemas.microsoft.com/office/drawing/2014/main" id="{0B00875D-95F3-4A6D-8BD1-76BCF33A2CD6}"/>
              </a:ext>
            </a:extLst>
          </p:cNvPr>
          <p:cNvCxnSpPr>
            <a:cxnSpLocks/>
            <a:stCxn id="30" idx="0"/>
          </p:cNvCxnSpPr>
          <p:nvPr/>
        </p:nvCxnSpPr>
        <p:spPr>
          <a:xfrm flipV="1">
            <a:off x="7746520" y="3502479"/>
            <a:ext cx="532066" cy="280572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DBBCFEC4-CD67-42B7-88FC-7952F5263506}"/>
              </a:ext>
            </a:extLst>
          </p:cNvPr>
          <p:cNvCxnSpPr>
            <a:cxnSpLocks/>
            <a:stCxn id="32" idx="2"/>
          </p:cNvCxnSpPr>
          <p:nvPr/>
        </p:nvCxnSpPr>
        <p:spPr>
          <a:xfrm>
            <a:off x="8196643" y="1916088"/>
            <a:ext cx="0" cy="1090781"/>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 name="Title 3">
            <a:extLst>
              <a:ext uri="{FF2B5EF4-FFF2-40B4-BE49-F238E27FC236}">
                <a16:creationId xmlns:a16="http://schemas.microsoft.com/office/drawing/2014/main" id="{B43A18A4-3417-4DD8-A18B-C33EB4549F90}"/>
              </a:ext>
            </a:extLst>
          </p:cNvPr>
          <p:cNvSpPr>
            <a:spLocks noGrp="1"/>
          </p:cNvSpPr>
          <p:nvPr>
            <p:ph type="title"/>
          </p:nvPr>
        </p:nvSpPr>
        <p:spPr/>
        <p:txBody>
          <a:bodyPr/>
          <a:lstStyle/>
          <a:p>
            <a:r>
              <a:rPr lang="en-US" dirty="0"/>
              <a:t>System Setup</a:t>
            </a:r>
          </a:p>
        </p:txBody>
      </p:sp>
    </p:spTree>
    <p:extLst>
      <p:ext uri="{BB962C8B-B14F-4D97-AF65-F5344CB8AC3E}">
        <p14:creationId xmlns:p14="http://schemas.microsoft.com/office/powerpoint/2010/main" val="2490198243"/>
      </p:ext>
    </p:extLst>
  </p:cSld>
  <p:clrMapOvr>
    <a:masterClrMapping/>
  </p:clrMapOvr>
  <mc:AlternateContent xmlns:mc="http://schemas.openxmlformats.org/markup-compatibility/2006" xmlns:p14="http://schemas.microsoft.com/office/powerpoint/2010/main">
    <mc:Choice Requires="p14">
      <p:transition spd="slow" p14:dur="2000" advTm="29783"/>
    </mc:Choice>
    <mc:Fallback xmlns="">
      <p:transition spd="slow" advTm="2978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E018-7491-438B-8D30-132268F35A3B}"/>
              </a:ext>
            </a:extLst>
          </p:cNvPr>
          <p:cNvSpPr>
            <a:spLocks noGrp="1"/>
          </p:cNvSpPr>
          <p:nvPr>
            <p:ph type="title"/>
          </p:nvPr>
        </p:nvSpPr>
        <p:spPr/>
        <p:txBody>
          <a:bodyPr/>
          <a:lstStyle/>
          <a:p>
            <a:r>
              <a:rPr lang="en-US" dirty="0"/>
              <a:t>Rotational ISAR – Imaging Results</a:t>
            </a:r>
          </a:p>
        </p:txBody>
      </p:sp>
      <p:grpSp>
        <p:nvGrpSpPr>
          <p:cNvPr id="17" name="Group 16">
            <a:extLst>
              <a:ext uri="{FF2B5EF4-FFF2-40B4-BE49-F238E27FC236}">
                <a16:creationId xmlns:a16="http://schemas.microsoft.com/office/drawing/2014/main" id="{4293C4AE-99CB-47A7-8B28-8E8A0FC7DA48}"/>
              </a:ext>
            </a:extLst>
          </p:cNvPr>
          <p:cNvGrpSpPr/>
          <p:nvPr/>
        </p:nvGrpSpPr>
        <p:grpSpPr>
          <a:xfrm>
            <a:off x="1715343" y="1389969"/>
            <a:ext cx="8761313" cy="3762150"/>
            <a:chOff x="1506753" y="1389969"/>
            <a:chExt cx="8761313" cy="3762150"/>
          </a:xfrm>
        </p:grpSpPr>
        <p:pic>
          <p:nvPicPr>
            <p:cNvPr id="12" name="Content Placeholder 4">
              <a:extLst>
                <a:ext uri="{FF2B5EF4-FFF2-40B4-BE49-F238E27FC236}">
                  <a16:creationId xmlns:a16="http://schemas.microsoft.com/office/drawing/2014/main" id="{CF467B75-B261-44AB-B9D2-3A0FB3F0C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753" y="1389969"/>
              <a:ext cx="3810622" cy="3762150"/>
            </a:xfrm>
            <a:prstGeom prst="rect">
              <a:avLst/>
            </a:prstGeom>
          </p:spPr>
        </p:pic>
        <p:pic>
          <p:nvPicPr>
            <p:cNvPr id="16" name="Content Placeholder 8" descr="A body of water&#10;&#10;Description automatically generated">
              <a:extLst>
                <a:ext uri="{FF2B5EF4-FFF2-40B4-BE49-F238E27FC236}">
                  <a16:creationId xmlns:a16="http://schemas.microsoft.com/office/drawing/2014/main" id="{235F39FF-F8F9-4AC7-9271-3CCE5F74A6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7444" y="1389969"/>
              <a:ext cx="3810622" cy="3762150"/>
            </a:xfrm>
            <a:prstGeom prst="rect">
              <a:avLst/>
            </a:prstGeom>
          </p:spPr>
        </p:pic>
      </p:grpSp>
      <p:sp>
        <p:nvSpPr>
          <p:cNvPr id="18" name="TextBox 17">
            <a:extLst>
              <a:ext uri="{FF2B5EF4-FFF2-40B4-BE49-F238E27FC236}">
                <a16:creationId xmlns:a16="http://schemas.microsoft.com/office/drawing/2014/main" id="{FF3FEABF-8F04-4A3E-A5C5-C2246CC45A27}"/>
              </a:ext>
            </a:extLst>
          </p:cNvPr>
          <p:cNvSpPr txBox="1"/>
          <p:nvPr/>
        </p:nvSpPr>
        <p:spPr>
          <a:xfrm>
            <a:off x="1276771" y="5235313"/>
            <a:ext cx="4687765" cy="1077218"/>
          </a:xfrm>
          <a:prstGeom prst="rect">
            <a:avLst/>
          </a:prstGeom>
          <a:noFill/>
        </p:spPr>
        <p:txBody>
          <a:bodyPr wrap="square" rtlCol="0">
            <a:spAutoFit/>
          </a:bodyPr>
          <a:lstStyle/>
          <a:p>
            <a:pPr algn="ctr"/>
            <a:r>
              <a:rPr lang="en-US" sz="2400" dirty="0"/>
              <a:t>Cylindrical SISO Array</a:t>
            </a:r>
          </a:p>
          <a:p>
            <a:pPr marL="342900" indent="-342900">
              <a:buFont typeface="Arial" panose="020B0604020202020204" pitchFamily="34" charset="0"/>
              <a:buChar char="•"/>
            </a:pPr>
            <a:r>
              <a:rPr lang="en-US" sz="2000" dirty="0"/>
              <a:t>512 quasi-monostatic vertical elements</a:t>
            </a:r>
            <a:endParaRPr lang="en-US" sz="2400" dirty="0"/>
          </a:p>
          <a:p>
            <a:pPr marL="342900" indent="-342900">
              <a:buFont typeface="Arial" panose="020B0604020202020204" pitchFamily="34" charset="0"/>
              <a:buChar char="•"/>
            </a:pPr>
            <a:r>
              <a:rPr lang="en-US" sz="2000" dirty="0"/>
              <a:t>137 min per scan</a:t>
            </a:r>
          </a:p>
        </p:txBody>
      </p:sp>
      <p:sp>
        <p:nvSpPr>
          <p:cNvPr id="19" name="TextBox 18">
            <a:extLst>
              <a:ext uri="{FF2B5EF4-FFF2-40B4-BE49-F238E27FC236}">
                <a16:creationId xmlns:a16="http://schemas.microsoft.com/office/drawing/2014/main" id="{8567E2E0-2C69-4413-8C13-9FE4A0AB3AF3}"/>
              </a:ext>
            </a:extLst>
          </p:cNvPr>
          <p:cNvSpPr txBox="1"/>
          <p:nvPr/>
        </p:nvSpPr>
        <p:spPr>
          <a:xfrm>
            <a:off x="6227462" y="5235313"/>
            <a:ext cx="4687765" cy="1077218"/>
          </a:xfrm>
          <a:prstGeom prst="rect">
            <a:avLst/>
          </a:prstGeom>
          <a:noFill/>
        </p:spPr>
        <p:txBody>
          <a:bodyPr wrap="square" rtlCol="0">
            <a:spAutoFit/>
          </a:bodyPr>
          <a:lstStyle/>
          <a:p>
            <a:pPr algn="ctr"/>
            <a:r>
              <a:rPr lang="en-US" sz="2400" dirty="0"/>
              <a:t>Cylindrical MIMO Array</a:t>
            </a:r>
          </a:p>
          <a:p>
            <a:pPr marL="342900" indent="-342900">
              <a:buFont typeface="Arial" panose="020B0604020202020204" pitchFamily="34" charset="0"/>
              <a:buChar char="•"/>
            </a:pPr>
            <a:r>
              <a:rPr lang="en-US" sz="2000" dirty="0"/>
              <a:t>512 multistatic virtual vertical elements</a:t>
            </a:r>
          </a:p>
          <a:p>
            <a:pPr marL="342900" indent="-342900">
              <a:buFont typeface="Arial" panose="020B0604020202020204" pitchFamily="34" charset="0"/>
              <a:buChar char="•"/>
            </a:pPr>
            <a:r>
              <a:rPr lang="en-US" sz="2000" dirty="0"/>
              <a:t>17 min per scan</a:t>
            </a:r>
          </a:p>
        </p:txBody>
      </p:sp>
    </p:spTree>
    <p:extLst>
      <p:ext uri="{BB962C8B-B14F-4D97-AF65-F5344CB8AC3E}">
        <p14:creationId xmlns:p14="http://schemas.microsoft.com/office/powerpoint/2010/main" val="1620134239"/>
      </p:ext>
    </p:extLst>
  </p:cSld>
  <p:clrMapOvr>
    <a:masterClrMapping/>
  </p:clrMapOvr>
  <mc:AlternateContent xmlns:mc="http://schemas.openxmlformats.org/markup-compatibility/2006" xmlns:p14="http://schemas.microsoft.com/office/powerpoint/2010/main">
    <mc:Choice Requires="p14">
      <p:transition spd="slow" p14:dur="2000" advTm="29052"/>
    </mc:Choice>
    <mc:Fallback xmlns="">
      <p:transition spd="slow" advTm="290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E018-7491-438B-8D30-132268F35A3B}"/>
              </a:ext>
            </a:extLst>
          </p:cNvPr>
          <p:cNvSpPr>
            <a:spLocks noGrp="1"/>
          </p:cNvSpPr>
          <p:nvPr>
            <p:ph type="title"/>
          </p:nvPr>
        </p:nvSpPr>
        <p:spPr/>
        <p:txBody>
          <a:bodyPr/>
          <a:lstStyle/>
          <a:p>
            <a:r>
              <a:rPr lang="en-US" dirty="0"/>
              <a:t>Rectangular SAR – Imaging Results</a:t>
            </a:r>
          </a:p>
        </p:txBody>
      </p:sp>
      <p:sp>
        <p:nvSpPr>
          <p:cNvPr id="18" name="TextBox 17">
            <a:extLst>
              <a:ext uri="{FF2B5EF4-FFF2-40B4-BE49-F238E27FC236}">
                <a16:creationId xmlns:a16="http://schemas.microsoft.com/office/drawing/2014/main" id="{FF3FEABF-8F04-4A3E-A5C5-C2246CC45A27}"/>
              </a:ext>
            </a:extLst>
          </p:cNvPr>
          <p:cNvSpPr txBox="1"/>
          <p:nvPr/>
        </p:nvSpPr>
        <p:spPr>
          <a:xfrm>
            <a:off x="4755110" y="3524295"/>
            <a:ext cx="3810622" cy="461665"/>
          </a:xfrm>
          <a:prstGeom prst="rect">
            <a:avLst/>
          </a:prstGeom>
          <a:noFill/>
        </p:spPr>
        <p:txBody>
          <a:bodyPr wrap="square" rtlCol="0">
            <a:spAutoFit/>
          </a:bodyPr>
          <a:lstStyle/>
          <a:p>
            <a:pPr algn="ctr"/>
            <a:r>
              <a:rPr lang="en-US" sz="2400" dirty="0"/>
              <a:t>Parallel</a:t>
            </a:r>
          </a:p>
        </p:txBody>
      </p:sp>
      <p:pic>
        <p:nvPicPr>
          <p:cNvPr id="4" name="Picture 3" descr="A body of water&#10;&#10;Description automatically generated">
            <a:extLst>
              <a:ext uri="{FF2B5EF4-FFF2-40B4-BE49-F238E27FC236}">
                <a16:creationId xmlns:a16="http://schemas.microsoft.com/office/drawing/2014/main" id="{F2468508-0D88-41BF-A9E9-EA44619DAC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2018" y="1359586"/>
            <a:ext cx="2491782" cy="2460086"/>
          </a:xfrm>
          <a:prstGeom prst="rect">
            <a:avLst/>
          </a:prstGeom>
        </p:spPr>
      </p:pic>
      <p:pic>
        <p:nvPicPr>
          <p:cNvPr id="6" name="Picture 5" descr="A picture containing brush, water&#10;&#10;Description automatically generated">
            <a:extLst>
              <a:ext uri="{FF2B5EF4-FFF2-40B4-BE49-F238E27FC236}">
                <a16:creationId xmlns:a16="http://schemas.microsoft.com/office/drawing/2014/main" id="{329D52E6-833C-4C2B-99D3-D4782E3E95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2018" y="3905555"/>
            <a:ext cx="2491782" cy="2460086"/>
          </a:xfrm>
          <a:prstGeom prst="rect">
            <a:avLst/>
          </a:prstGeom>
        </p:spPr>
      </p:pic>
      <p:pic>
        <p:nvPicPr>
          <p:cNvPr id="8" name="Picture 7" descr="A close up of a map&#10;&#10;Description automatically generated">
            <a:extLst>
              <a:ext uri="{FF2B5EF4-FFF2-40B4-BE49-F238E27FC236}">
                <a16:creationId xmlns:a16="http://schemas.microsoft.com/office/drawing/2014/main" id="{152EEAE9-4265-40C2-8644-B34C4FF8BF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943" y="4201700"/>
            <a:ext cx="4659529" cy="1937166"/>
          </a:xfrm>
          <a:prstGeom prst="rect">
            <a:avLst/>
          </a:prstGeom>
        </p:spPr>
      </p:pic>
      <p:pic>
        <p:nvPicPr>
          <p:cNvPr id="10" name="Picture 9" descr="A picture containing bicycle, sitting, table, computer&#10;&#10;Description automatically generated">
            <a:extLst>
              <a:ext uri="{FF2B5EF4-FFF2-40B4-BE49-F238E27FC236}">
                <a16:creationId xmlns:a16="http://schemas.microsoft.com/office/drawing/2014/main" id="{980BED72-55CC-4EC3-8AD6-55DF16F400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5644" y="4201700"/>
            <a:ext cx="2491782" cy="1867796"/>
          </a:xfrm>
          <a:prstGeom prst="rect">
            <a:avLst/>
          </a:prstGeom>
        </p:spPr>
      </p:pic>
      <p:pic>
        <p:nvPicPr>
          <p:cNvPr id="13" name="Picture 12" descr="A picture containing indoor, bicycle, sitting, table&#10;&#10;Description automatically generated">
            <a:extLst>
              <a:ext uri="{FF2B5EF4-FFF2-40B4-BE49-F238E27FC236}">
                <a16:creationId xmlns:a16="http://schemas.microsoft.com/office/drawing/2014/main" id="{F304B485-8AFA-43CB-A3CE-19AA20C888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4530" y="1654964"/>
            <a:ext cx="2491782" cy="1869331"/>
          </a:xfrm>
          <a:prstGeom prst="rect">
            <a:avLst/>
          </a:prstGeom>
        </p:spPr>
      </p:pic>
      <p:sp>
        <p:nvSpPr>
          <p:cNvPr id="20" name="TextBox 19">
            <a:extLst>
              <a:ext uri="{FF2B5EF4-FFF2-40B4-BE49-F238E27FC236}">
                <a16:creationId xmlns:a16="http://schemas.microsoft.com/office/drawing/2014/main" id="{E41AB63E-32E9-49FA-B164-91FE655D3321}"/>
              </a:ext>
            </a:extLst>
          </p:cNvPr>
          <p:cNvSpPr txBox="1"/>
          <p:nvPr/>
        </p:nvSpPr>
        <p:spPr>
          <a:xfrm>
            <a:off x="4786224" y="6069496"/>
            <a:ext cx="3810622" cy="461665"/>
          </a:xfrm>
          <a:prstGeom prst="rect">
            <a:avLst/>
          </a:prstGeom>
          <a:noFill/>
        </p:spPr>
        <p:txBody>
          <a:bodyPr wrap="square" rtlCol="0">
            <a:spAutoFit/>
          </a:bodyPr>
          <a:lstStyle/>
          <a:p>
            <a:pPr algn="ctr"/>
            <a:r>
              <a:rPr lang="en-US" sz="2400" dirty="0"/>
              <a:t>Perpendicular</a:t>
            </a:r>
          </a:p>
        </p:txBody>
      </p:sp>
      <p:sp>
        <p:nvSpPr>
          <p:cNvPr id="14" name="Arrow: Right 13">
            <a:extLst>
              <a:ext uri="{FF2B5EF4-FFF2-40B4-BE49-F238E27FC236}">
                <a16:creationId xmlns:a16="http://schemas.microsoft.com/office/drawing/2014/main" id="{B74117A7-F9DF-40EE-9DDC-A2086DCEC72D}"/>
              </a:ext>
            </a:extLst>
          </p:cNvPr>
          <p:cNvSpPr/>
          <p:nvPr/>
        </p:nvSpPr>
        <p:spPr>
          <a:xfrm>
            <a:off x="8121282" y="2404778"/>
            <a:ext cx="525766" cy="369702"/>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26A437E-BD29-438B-9D2D-D967B698FE31}"/>
              </a:ext>
            </a:extLst>
          </p:cNvPr>
          <p:cNvSpPr/>
          <p:nvPr/>
        </p:nvSpPr>
        <p:spPr>
          <a:xfrm>
            <a:off x="8121282" y="4950747"/>
            <a:ext cx="525766" cy="369702"/>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Content Placeholder 10">
            <a:extLst>
              <a:ext uri="{FF2B5EF4-FFF2-40B4-BE49-F238E27FC236}">
                <a16:creationId xmlns:a16="http://schemas.microsoft.com/office/drawing/2014/main" id="{808DB0CA-0C92-4775-A984-555556D7A195}"/>
              </a:ext>
            </a:extLst>
          </p:cNvPr>
          <p:cNvSpPr>
            <a:spLocks noGrp="1"/>
          </p:cNvSpPr>
          <p:nvPr>
            <p:ph idx="1"/>
          </p:nvPr>
        </p:nvSpPr>
        <p:spPr>
          <a:xfrm>
            <a:off x="838200" y="1442857"/>
            <a:ext cx="4311158" cy="2758843"/>
          </a:xfrm>
        </p:spPr>
        <p:txBody>
          <a:bodyPr>
            <a:normAutofit fontScale="92500" lnSpcReduction="10000"/>
          </a:bodyPr>
          <a:lstStyle/>
          <a:p>
            <a:pPr marL="342900" indent="-342900"/>
            <a:r>
              <a:rPr lang="en-US" sz="2400" dirty="0"/>
              <a:t>2-D scan over </a:t>
            </a:r>
            <a:r>
              <a:rPr lang="en-US" sz="2400" i="1" dirty="0"/>
              <a:t>x</a:t>
            </a:r>
            <a:r>
              <a:rPr lang="en-US" sz="2400" dirty="0"/>
              <a:t>-</a:t>
            </a:r>
            <a:r>
              <a:rPr lang="en-US" sz="2400" i="1" dirty="0"/>
              <a:t>y</a:t>
            </a:r>
            <a:r>
              <a:rPr lang="en-US" sz="2400" dirty="0"/>
              <a:t> plane </a:t>
            </a:r>
          </a:p>
          <a:p>
            <a:pPr marL="342900" indent="-342900"/>
            <a:r>
              <a:rPr lang="en-US" sz="2400" dirty="0"/>
              <a:t>29 min per scan</a:t>
            </a:r>
          </a:p>
          <a:p>
            <a:pPr marL="342900" indent="-342900"/>
            <a:r>
              <a:rPr lang="en-US" sz="2400" dirty="0"/>
              <a:t>Reconstruct 3-D image</a:t>
            </a:r>
          </a:p>
          <a:p>
            <a:pPr marL="342900" indent="-342900"/>
            <a:endParaRPr lang="en-US" sz="2400" dirty="0"/>
          </a:p>
          <a:p>
            <a:pPr marL="342900" indent="-342900"/>
            <a:r>
              <a:rPr lang="en-US" sz="2400" dirty="0"/>
              <a:t>Performs well when target is parallel to aperture plane</a:t>
            </a:r>
          </a:p>
          <a:p>
            <a:pPr marL="342900" indent="-342900"/>
            <a:r>
              <a:rPr lang="en-US" sz="2400" dirty="0"/>
              <a:t>Suffers in nonideal conditions</a:t>
            </a:r>
          </a:p>
          <a:p>
            <a:pPr marL="342900" indent="-342900"/>
            <a:endParaRPr lang="en-US" sz="2400" dirty="0"/>
          </a:p>
          <a:p>
            <a:endParaRPr lang="en-US" sz="2400" dirty="0"/>
          </a:p>
        </p:txBody>
      </p:sp>
    </p:spTree>
    <p:extLst>
      <p:ext uri="{BB962C8B-B14F-4D97-AF65-F5344CB8AC3E}">
        <p14:creationId xmlns:p14="http://schemas.microsoft.com/office/powerpoint/2010/main" val="1759447542"/>
      </p:ext>
    </p:extLst>
  </p:cSld>
  <p:clrMapOvr>
    <a:masterClrMapping/>
  </p:clrMapOvr>
  <mc:AlternateContent xmlns:mc="http://schemas.openxmlformats.org/markup-compatibility/2006" xmlns:p14="http://schemas.microsoft.com/office/powerpoint/2010/main">
    <mc:Choice Requires="p14">
      <p:transition spd="slow" p14:dur="2000" advTm="36399"/>
    </mc:Choice>
    <mc:Fallback xmlns="">
      <p:transition spd="slow" advTm="3639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A0FA-23AE-441F-B457-7BCDB9CC8D5A}"/>
              </a:ext>
            </a:extLst>
          </p:cNvPr>
          <p:cNvSpPr>
            <a:spLocks noGrp="1"/>
          </p:cNvSpPr>
          <p:nvPr>
            <p:ph type="title"/>
          </p:nvPr>
        </p:nvSpPr>
        <p:spPr/>
        <p:txBody>
          <a:bodyPr/>
          <a:lstStyle/>
          <a:p>
            <a:r>
              <a:rPr lang="en-US" dirty="0"/>
              <a:t>Rotational ISAR vs. Rectangular SAR</a:t>
            </a:r>
          </a:p>
        </p:txBody>
      </p:sp>
      <p:sp>
        <p:nvSpPr>
          <p:cNvPr id="3" name="Content Placeholder 2">
            <a:extLst>
              <a:ext uri="{FF2B5EF4-FFF2-40B4-BE49-F238E27FC236}">
                <a16:creationId xmlns:a16="http://schemas.microsoft.com/office/drawing/2014/main" id="{83266D3E-C6A7-4DBC-99C3-27A76D0E1B47}"/>
              </a:ext>
            </a:extLst>
          </p:cNvPr>
          <p:cNvSpPr>
            <a:spLocks noGrp="1"/>
          </p:cNvSpPr>
          <p:nvPr>
            <p:ph sz="half" idx="1"/>
          </p:nvPr>
        </p:nvSpPr>
        <p:spPr>
          <a:xfrm>
            <a:off x="838200" y="4763192"/>
            <a:ext cx="5181600" cy="1413769"/>
          </a:xfrm>
        </p:spPr>
        <p:txBody>
          <a:bodyPr>
            <a:normAutofit/>
          </a:bodyPr>
          <a:lstStyle/>
          <a:p>
            <a:pPr marL="0" indent="0">
              <a:buNone/>
            </a:pPr>
            <a:r>
              <a:rPr lang="en-US" sz="2400" b="1" dirty="0"/>
              <a:t>Rectangular MIMO-SAR</a:t>
            </a:r>
          </a:p>
          <a:p>
            <a:r>
              <a:rPr lang="en-US" sz="2400" dirty="0"/>
              <a:t>Requires specific target rotation with respect to aperture plane</a:t>
            </a:r>
          </a:p>
        </p:txBody>
      </p:sp>
      <p:sp>
        <p:nvSpPr>
          <p:cNvPr id="4" name="Content Placeholder 3">
            <a:extLst>
              <a:ext uri="{FF2B5EF4-FFF2-40B4-BE49-F238E27FC236}">
                <a16:creationId xmlns:a16="http://schemas.microsoft.com/office/drawing/2014/main" id="{FFED10EB-1CFF-4C36-A30D-6ABDAF48988F}"/>
              </a:ext>
            </a:extLst>
          </p:cNvPr>
          <p:cNvSpPr>
            <a:spLocks noGrp="1"/>
          </p:cNvSpPr>
          <p:nvPr>
            <p:ph sz="half" idx="2"/>
          </p:nvPr>
        </p:nvSpPr>
        <p:spPr>
          <a:xfrm>
            <a:off x="7514704" y="4716133"/>
            <a:ext cx="3839095" cy="1460829"/>
          </a:xfrm>
        </p:spPr>
        <p:txBody>
          <a:bodyPr>
            <a:normAutofit/>
          </a:bodyPr>
          <a:lstStyle/>
          <a:p>
            <a:pPr marL="0" indent="0">
              <a:buNone/>
            </a:pPr>
            <a:r>
              <a:rPr lang="en-US" sz="2400" b="1" dirty="0"/>
              <a:t>Rotational MIMO-ISAR</a:t>
            </a:r>
          </a:p>
          <a:p>
            <a:r>
              <a:rPr lang="en-US" sz="2400" dirty="0"/>
              <a:t>Rotation-invariant</a:t>
            </a:r>
          </a:p>
          <a:p>
            <a:r>
              <a:rPr lang="en-US" sz="2400" dirty="0"/>
              <a:t>Improved spatial resolution</a:t>
            </a:r>
          </a:p>
          <a:p>
            <a:endParaRPr lang="en-US" sz="2400" dirty="0"/>
          </a:p>
        </p:txBody>
      </p:sp>
      <p:pic>
        <p:nvPicPr>
          <p:cNvPr id="5" name="Picture 4" descr="A picture containing brush, water&#10;&#10;Description automatically generated">
            <a:extLst>
              <a:ext uri="{FF2B5EF4-FFF2-40B4-BE49-F238E27FC236}">
                <a16:creationId xmlns:a16="http://schemas.microsoft.com/office/drawing/2014/main" id="{255AAF50-19DC-45AB-A614-1D58C441FB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4085" y="1298058"/>
            <a:ext cx="3402026" cy="3358752"/>
          </a:xfrm>
          <a:prstGeom prst="rect">
            <a:avLst/>
          </a:prstGeom>
        </p:spPr>
      </p:pic>
      <p:pic>
        <p:nvPicPr>
          <p:cNvPr id="6" name="Content Placeholder 8" descr="A body of water&#10;&#10;Description automatically generated">
            <a:extLst>
              <a:ext uri="{FF2B5EF4-FFF2-40B4-BE49-F238E27FC236}">
                <a16:creationId xmlns:a16="http://schemas.microsoft.com/office/drawing/2014/main" id="{3BB297D4-0277-489F-9738-CDD734BF0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8942" y="1404441"/>
            <a:ext cx="3402026" cy="3358751"/>
          </a:xfrm>
          <a:prstGeom prst="rect">
            <a:avLst/>
          </a:prstGeom>
        </p:spPr>
      </p:pic>
      <p:pic>
        <p:nvPicPr>
          <p:cNvPr id="7" name="Picture 6" descr="A body of water&#10;&#10;Description automatically generated">
            <a:extLst>
              <a:ext uri="{FF2B5EF4-FFF2-40B4-BE49-F238E27FC236}">
                <a16:creationId xmlns:a16="http://schemas.microsoft.com/office/drawing/2014/main" id="{A13A5A3D-2030-42EE-8255-98216CED9A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723" y="1421627"/>
            <a:ext cx="3319545" cy="3277320"/>
          </a:xfrm>
          <a:prstGeom prst="rect">
            <a:avLst/>
          </a:prstGeom>
        </p:spPr>
      </p:pic>
    </p:spTree>
    <p:extLst>
      <p:ext uri="{BB962C8B-B14F-4D97-AF65-F5344CB8AC3E}">
        <p14:creationId xmlns:p14="http://schemas.microsoft.com/office/powerpoint/2010/main" val="3257402413"/>
      </p:ext>
    </p:extLst>
  </p:cSld>
  <p:clrMapOvr>
    <a:masterClrMapping/>
  </p:clrMapOvr>
  <mc:AlternateContent xmlns:mc="http://schemas.openxmlformats.org/markup-compatibility/2006" xmlns:p14="http://schemas.microsoft.com/office/powerpoint/2010/main">
    <mc:Choice Requires="p14">
      <p:transition spd="slow" p14:dur="2000" advTm="32609"/>
    </mc:Choice>
    <mc:Fallback xmlns="">
      <p:transition spd="slow" advTm="326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8487" y="1800225"/>
            <a:ext cx="8455025" cy="1628775"/>
          </a:xfr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4400" b="1" kern="1200" dirty="0">
                <a:solidFill>
                  <a:srgbClr val="C00000"/>
                </a:solidFill>
              </a:rPr>
              <a:t>Novel Super-Resolution and MIMO Techniques for Automotive and Emerging Radar Applications</a:t>
            </a:r>
          </a:p>
        </p:txBody>
      </p:sp>
      <p:sp>
        <p:nvSpPr>
          <p:cNvPr id="3" name="Subtitle 2"/>
          <p:cNvSpPr>
            <a:spLocks noGrp="1"/>
          </p:cNvSpPr>
          <p:nvPr>
            <p:ph type="subTitle" idx="1"/>
          </p:nvPr>
        </p:nvSpPr>
        <p:spPr>
          <a:xfrm>
            <a:off x="1255643" y="3621916"/>
            <a:ext cx="9144000" cy="1655762"/>
          </a:xfrm>
        </p:spPr>
        <p:txBody>
          <a:bodyPr/>
          <a:lstStyle/>
          <a:p>
            <a:r>
              <a:rPr lang="en-US" sz="2800" dirty="0"/>
              <a:t>Murat Torlak, UT Dallas </a:t>
            </a:r>
          </a:p>
          <a:p>
            <a:r>
              <a:rPr lang="en-US" sz="2000" dirty="0">
                <a:solidFill>
                  <a:srgbClr val="0000FF"/>
                </a:solidFill>
              </a:rPr>
              <a:t>SRC Task 2712.029</a:t>
            </a:r>
          </a:p>
        </p:txBody>
      </p:sp>
    </p:spTree>
    <p:extLst>
      <p:ext uri="{BB962C8B-B14F-4D97-AF65-F5344CB8AC3E}">
        <p14:creationId xmlns:p14="http://schemas.microsoft.com/office/powerpoint/2010/main" val="386430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DE1A-BE01-4EAF-84FF-EDA80FFAA022}"/>
              </a:ext>
            </a:extLst>
          </p:cNvPr>
          <p:cNvSpPr>
            <a:spLocks noGrp="1"/>
          </p:cNvSpPr>
          <p:nvPr>
            <p:ph type="title"/>
          </p:nvPr>
        </p:nvSpPr>
        <p:spPr/>
        <p:txBody>
          <a:bodyPr/>
          <a:lstStyle/>
          <a:p>
            <a:r>
              <a:rPr lang="en-US" dirty="0" err="1"/>
              <a:t>mmWave</a:t>
            </a:r>
            <a:r>
              <a:rPr lang="en-US" dirty="0"/>
              <a:t> Imaging: Conclusions</a:t>
            </a:r>
          </a:p>
        </p:txBody>
      </p:sp>
      <p:sp>
        <p:nvSpPr>
          <p:cNvPr id="3" name="Content Placeholder 2">
            <a:extLst>
              <a:ext uri="{FF2B5EF4-FFF2-40B4-BE49-F238E27FC236}">
                <a16:creationId xmlns:a16="http://schemas.microsoft.com/office/drawing/2014/main" id="{06DBE5A2-D4F2-480A-BD21-95A13C931B9A}"/>
              </a:ext>
            </a:extLst>
          </p:cNvPr>
          <p:cNvSpPr>
            <a:spLocks noGrp="1"/>
          </p:cNvSpPr>
          <p:nvPr>
            <p:ph idx="1"/>
          </p:nvPr>
        </p:nvSpPr>
        <p:spPr>
          <a:xfrm>
            <a:off x="838200" y="1442857"/>
            <a:ext cx="10999124" cy="4734106"/>
          </a:xfrm>
        </p:spPr>
        <p:txBody>
          <a:bodyPr>
            <a:normAutofit/>
          </a:bodyPr>
          <a:lstStyle/>
          <a:p>
            <a:r>
              <a:rPr lang="en-US" sz="3200" dirty="0"/>
              <a:t>High resolution 3-D near-field imaging system based on:</a:t>
            </a:r>
          </a:p>
          <a:p>
            <a:pPr lvl="1"/>
            <a:r>
              <a:rPr lang="en-US" sz="2800" dirty="0"/>
              <a:t>Low-cost system-on-chip mmWave FMCW radars</a:t>
            </a:r>
          </a:p>
          <a:p>
            <a:pPr lvl="1"/>
            <a:r>
              <a:rPr lang="en-US" sz="2800" dirty="0"/>
              <a:t>Multistatic-to-monostatic conversion</a:t>
            </a:r>
          </a:p>
          <a:p>
            <a:pPr lvl="1"/>
            <a:r>
              <a:rPr lang="en-US" sz="2800" dirty="0"/>
              <a:t>Fourier-based rotational ISAR imaging algorithm</a:t>
            </a:r>
          </a:p>
          <a:p>
            <a:pPr lvl="1"/>
            <a:endParaRPr lang="en-US" sz="2800" dirty="0"/>
          </a:p>
          <a:p>
            <a:r>
              <a:rPr lang="en-US" sz="3400" dirty="0"/>
              <a:t>Experimental results:</a:t>
            </a:r>
          </a:p>
          <a:p>
            <a:pPr lvl="1"/>
            <a:r>
              <a:rPr lang="en-US" sz="2800" dirty="0"/>
              <a:t>Validate MIMO-ISAR 3-D holographic image reconstruction algorithm</a:t>
            </a:r>
          </a:p>
          <a:p>
            <a:pPr lvl="1"/>
            <a:r>
              <a:rPr lang="en-US" sz="2800" dirty="0"/>
              <a:t>Demonstrate improved scanning efficiency over SISO systems</a:t>
            </a:r>
          </a:p>
          <a:p>
            <a:pPr lvl="1"/>
            <a:r>
              <a:rPr lang="en-US" sz="2800" dirty="0"/>
              <a:t>Establish rotation-invariance advantage of rotational ISAR over rectangular SAR</a:t>
            </a:r>
          </a:p>
          <a:p>
            <a:pPr lvl="1"/>
            <a:endParaRPr lang="en-US" sz="2800" dirty="0"/>
          </a:p>
        </p:txBody>
      </p:sp>
    </p:spTree>
    <p:extLst>
      <p:ext uri="{BB962C8B-B14F-4D97-AF65-F5344CB8AC3E}">
        <p14:creationId xmlns:p14="http://schemas.microsoft.com/office/powerpoint/2010/main" val="1038468839"/>
      </p:ext>
    </p:extLst>
  </p:cSld>
  <p:clrMapOvr>
    <a:masterClrMapping/>
  </p:clrMapOvr>
  <mc:AlternateContent xmlns:mc="http://schemas.openxmlformats.org/markup-compatibility/2006" xmlns:p14="http://schemas.microsoft.com/office/powerpoint/2010/main">
    <mc:Choice Requires="p14">
      <p:transition spd="slow" p14:dur="2000" advTm="50276"/>
    </mc:Choice>
    <mc:Fallback xmlns="">
      <p:transition spd="slow" advTm="5027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559EC7-F92C-1442-8FB0-53BEAFF85141}"/>
              </a:ext>
            </a:extLst>
          </p:cNvPr>
          <p:cNvSpPr>
            <a:spLocks noGrp="1"/>
          </p:cNvSpPr>
          <p:nvPr>
            <p:ph type="ctrTitle"/>
          </p:nvPr>
        </p:nvSpPr>
        <p:spPr/>
        <p:txBody>
          <a:bodyPr/>
          <a:lstStyle/>
          <a:p>
            <a:r>
              <a:rPr lang="en-US" sz="4800" b="1" dirty="0">
                <a:solidFill>
                  <a:srgbClr val="FF0000"/>
                </a:solidFill>
              </a:rPr>
              <a:t>Application II</a:t>
            </a:r>
            <a:br>
              <a:rPr lang="en-US" sz="4800" b="1" dirty="0">
                <a:solidFill>
                  <a:srgbClr val="FF0000"/>
                </a:solidFill>
              </a:rPr>
            </a:br>
            <a:r>
              <a:rPr lang="en-US" sz="4800" b="1" dirty="0">
                <a:solidFill>
                  <a:srgbClr val="FF0000"/>
                </a:solidFill>
              </a:rPr>
              <a:t>Vital Sign Detection</a:t>
            </a:r>
          </a:p>
        </p:txBody>
      </p:sp>
      <p:sp>
        <p:nvSpPr>
          <p:cNvPr id="6" name="Subtitle 5">
            <a:extLst>
              <a:ext uri="{FF2B5EF4-FFF2-40B4-BE49-F238E27FC236}">
                <a16:creationId xmlns:a16="http://schemas.microsoft.com/office/drawing/2014/main" id="{527C3EAD-2FD9-1942-A590-9C783DB874B2}"/>
              </a:ext>
            </a:extLst>
          </p:cNvPr>
          <p:cNvSpPr>
            <a:spLocks noGrp="1"/>
          </p:cNvSpPr>
          <p:nvPr>
            <p:ph type="subTitle" idx="1"/>
          </p:nvPr>
        </p:nvSpPr>
        <p:spPr/>
        <p:txBody>
          <a:bodyPr>
            <a:normAutofit/>
          </a:bodyPr>
          <a:lstStyle/>
          <a:p>
            <a:r>
              <a:rPr lang="en-US" sz="3200" b="1" dirty="0">
                <a:solidFill>
                  <a:schemeClr val="accent1"/>
                </a:solidFill>
              </a:rPr>
              <a:t>Bhaskar Upadhyay</a:t>
            </a:r>
          </a:p>
        </p:txBody>
      </p:sp>
      <p:sp>
        <p:nvSpPr>
          <p:cNvPr id="4" name="Footer Placeholder 3">
            <a:extLst>
              <a:ext uri="{FF2B5EF4-FFF2-40B4-BE49-F238E27FC236}">
                <a16:creationId xmlns:a16="http://schemas.microsoft.com/office/drawing/2014/main" id="{768573C2-DF9B-674E-B72E-11A0B251F500}"/>
              </a:ext>
            </a:extLst>
          </p:cNvPr>
          <p:cNvSpPr>
            <a:spLocks noGrp="1"/>
          </p:cNvSpPr>
          <p:nvPr>
            <p:ph type="ftr" sz="quarter" idx="11"/>
          </p:nvPr>
        </p:nvSpPr>
        <p:spPr/>
        <p:txBody>
          <a:bodyPr/>
          <a:lstStyle/>
          <a:p>
            <a:r>
              <a:rPr lang="en-US"/>
              <a:t>SRC Select Disclosure</a:t>
            </a:r>
            <a:endParaRPr lang="en-US" dirty="0"/>
          </a:p>
        </p:txBody>
      </p:sp>
    </p:spTree>
    <p:extLst>
      <p:ext uri="{BB962C8B-B14F-4D97-AF65-F5344CB8AC3E}">
        <p14:creationId xmlns:p14="http://schemas.microsoft.com/office/powerpoint/2010/main" val="4050292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713" y="1355528"/>
            <a:ext cx="10817087" cy="4880019"/>
          </a:xfrm>
        </p:spPr>
        <p:txBody>
          <a:bodyPr>
            <a:normAutofit/>
          </a:bodyPr>
          <a:lstStyle/>
          <a:p>
            <a:r>
              <a:rPr lang="en-US" sz="2000" dirty="0"/>
              <a:t>Commercial vital sign (heart rate and respiration) detection systems traditionally wearable</a:t>
            </a:r>
          </a:p>
          <a:p>
            <a:r>
              <a:rPr lang="en-US" sz="2000" dirty="0"/>
              <a:t>Not feasible in all scenarios</a:t>
            </a:r>
          </a:p>
          <a:p>
            <a:pPr lvl="1"/>
            <a:r>
              <a:rPr lang="en-US" sz="1800" dirty="0"/>
              <a:t>Track vital signs of bed ridden patients to detect problems in breathing and sudden changes in heart rate</a:t>
            </a:r>
          </a:p>
          <a:p>
            <a:pPr lvl="2"/>
            <a:r>
              <a:rPr lang="en-US" sz="1600" dirty="0"/>
              <a:t>Even more important in case of burn victims and newborn babies</a:t>
            </a:r>
          </a:p>
          <a:p>
            <a:r>
              <a:rPr lang="en-US" sz="2000" dirty="0"/>
              <a:t>Applicable to numerous scenarios:</a:t>
            </a:r>
          </a:p>
          <a:p>
            <a:pPr lvl="1"/>
            <a:r>
              <a:rPr lang="en-US" sz="1800" dirty="0"/>
              <a:t>Track vital signs of drivers </a:t>
            </a:r>
          </a:p>
          <a:p>
            <a:pPr lvl="1"/>
            <a:r>
              <a:rPr lang="en-US" sz="1800" dirty="0"/>
              <a:t>Locating  survivors in search and rescue missions</a:t>
            </a:r>
          </a:p>
        </p:txBody>
      </p:sp>
      <p:sp>
        <p:nvSpPr>
          <p:cNvPr id="4" name="Footer Placeholder 3"/>
          <p:cNvSpPr>
            <a:spLocks noGrp="1"/>
          </p:cNvSpPr>
          <p:nvPr>
            <p:ph type="ftr" sz="quarter" idx="11"/>
          </p:nvPr>
        </p:nvSpPr>
        <p:spPr/>
        <p:txBody>
          <a:bodyPr/>
          <a:lstStyle/>
          <a:p>
            <a:r>
              <a:rPr lang="en-US"/>
              <a:t>SRC Select Disclosure</a:t>
            </a:r>
            <a:endParaRPr lang="en-US" dirty="0"/>
          </a:p>
        </p:txBody>
      </p:sp>
      <p:grpSp>
        <p:nvGrpSpPr>
          <p:cNvPr id="5" name="Group 4"/>
          <p:cNvGrpSpPr/>
          <p:nvPr/>
        </p:nvGrpSpPr>
        <p:grpSpPr>
          <a:xfrm>
            <a:off x="838200" y="4480384"/>
            <a:ext cx="4348942" cy="1471529"/>
            <a:chOff x="384313" y="1311965"/>
            <a:chExt cx="5817704" cy="2117035"/>
          </a:xfrm>
        </p:grpSpPr>
        <p:pic>
          <p:nvPicPr>
            <p:cNvPr id="6" name="Picture 5">
              <a:extLst>
                <a:ext uri="{FF2B5EF4-FFF2-40B4-BE49-F238E27FC236}">
                  <a16:creationId xmlns:a16="http://schemas.microsoft.com/office/drawing/2014/main" id="{1AFD0B87-31EE-5441-911C-E1C6A0C77CA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92" r="16849" b="9081"/>
            <a:stretch/>
          </p:blipFill>
          <p:spPr>
            <a:xfrm>
              <a:off x="498764" y="1441693"/>
              <a:ext cx="1785208" cy="1699569"/>
            </a:xfrm>
            <a:prstGeom prst="rect">
              <a:avLst/>
            </a:prstGeom>
          </p:spPr>
        </p:pic>
        <p:pic>
          <p:nvPicPr>
            <p:cNvPr id="7" name="Picture 6">
              <a:extLst>
                <a:ext uri="{FF2B5EF4-FFF2-40B4-BE49-F238E27FC236}">
                  <a16:creationId xmlns:a16="http://schemas.microsoft.com/office/drawing/2014/main" id="{C42F9591-0F57-164F-8BC7-ED03AC5AC6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885" t="17320" r="11078" b="24793"/>
            <a:stretch/>
          </p:blipFill>
          <p:spPr>
            <a:xfrm>
              <a:off x="2316118" y="1958558"/>
              <a:ext cx="1954094" cy="823848"/>
            </a:xfrm>
            <a:prstGeom prst="rect">
              <a:avLst/>
            </a:prstGeom>
          </p:spPr>
        </p:pic>
        <p:pic>
          <p:nvPicPr>
            <p:cNvPr id="8" name="Picture 7">
              <a:extLst>
                <a:ext uri="{FF2B5EF4-FFF2-40B4-BE49-F238E27FC236}">
                  <a16:creationId xmlns:a16="http://schemas.microsoft.com/office/drawing/2014/main" id="{C24F8FD6-996B-CD43-A00D-57EB7650D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9269" y="1441693"/>
              <a:ext cx="1526731" cy="1699569"/>
            </a:xfrm>
            <a:prstGeom prst="rect">
              <a:avLst/>
            </a:prstGeom>
          </p:spPr>
        </p:pic>
        <p:sp>
          <p:nvSpPr>
            <p:cNvPr id="9" name="Rectangle 8">
              <a:extLst>
                <a:ext uri="{FF2B5EF4-FFF2-40B4-BE49-F238E27FC236}">
                  <a16:creationId xmlns:a16="http://schemas.microsoft.com/office/drawing/2014/main" id="{8701D6EA-9543-F141-B24B-A06D75211449}"/>
                </a:ext>
              </a:extLst>
            </p:cNvPr>
            <p:cNvSpPr/>
            <p:nvPr/>
          </p:nvSpPr>
          <p:spPr>
            <a:xfrm>
              <a:off x="384313" y="1311965"/>
              <a:ext cx="5817704" cy="2117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560E17B5-904A-A14D-A6E7-54374BDA76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7562" y="4667568"/>
            <a:ext cx="1926027" cy="1188720"/>
          </a:xfrm>
          <a:prstGeom prst="rect">
            <a:avLst/>
          </a:prstGeom>
          <a:ln>
            <a:noFill/>
          </a:ln>
        </p:spPr>
      </p:pic>
      <p:pic>
        <p:nvPicPr>
          <p:cNvPr id="11" name="Picture 10">
            <a:extLst>
              <a:ext uri="{FF2B5EF4-FFF2-40B4-BE49-F238E27FC236}">
                <a16:creationId xmlns:a16="http://schemas.microsoft.com/office/drawing/2014/main" id="{59DA5A31-E699-1F43-A783-1E017D5FF0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0052" y="4642097"/>
            <a:ext cx="1416558" cy="1188720"/>
          </a:xfrm>
          <a:prstGeom prst="rect">
            <a:avLst/>
          </a:prstGeom>
          <a:ln>
            <a:noFill/>
          </a:ln>
        </p:spPr>
      </p:pic>
      <p:pic>
        <p:nvPicPr>
          <p:cNvPr id="12" name="Picture 11" descr="A picture containing shape&#10;&#10;Description automatically generated">
            <a:extLst>
              <a:ext uri="{FF2B5EF4-FFF2-40B4-BE49-F238E27FC236}">
                <a16:creationId xmlns:a16="http://schemas.microsoft.com/office/drawing/2014/main" id="{225BCD86-986A-8F44-95D5-E4F4129C86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20394" y="4667568"/>
            <a:ext cx="1245326" cy="1188720"/>
          </a:xfrm>
          <a:prstGeom prst="rect">
            <a:avLst/>
          </a:prstGeom>
          <a:ln>
            <a:noFill/>
          </a:ln>
        </p:spPr>
      </p:pic>
      <p:sp>
        <p:nvSpPr>
          <p:cNvPr id="14" name="Rectangle 13">
            <a:extLst>
              <a:ext uri="{FF2B5EF4-FFF2-40B4-BE49-F238E27FC236}">
                <a16:creationId xmlns:a16="http://schemas.microsoft.com/office/drawing/2014/main" id="{8701D6EA-9543-F141-B24B-A06D75211449}"/>
              </a:ext>
            </a:extLst>
          </p:cNvPr>
          <p:cNvSpPr/>
          <p:nvPr/>
        </p:nvSpPr>
        <p:spPr>
          <a:xfrm>
            <a:off x="5943860" y="4480384"/>
            <a:ext cx="4348942" cy="14715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5C370CF4-2F1E-CE4E-9B00-3BF0EA831A32}"/>
              </a:ext>
            </a:extLst>
          </p:cNvPr>
          <p:cNvSpPr>
            <a:spLocks noGrp="1"/>
          </p:cNvSpPr>
          <p:nvPr>
            <p:ph type="title"/>
          </p:nvPr>
        </p:nvSpPr>
        <p:spPr>
          <a:xfrm>
            <a:off x="1242391" y="140237"/>
            <a:ext cx="10111410" cy="969484"/>
          </a:xfrm>
        </p:spPr>
        <p:txBody>
          <a:bodyPr/>
          <a:lstStyle/>
          <a:p>
            <a:r>
              <a:rPr lang="en-US" dirty="0"/>
              <a:t>Motivation – Why non-contact vital signs detection?</a:t>
            </a:r>
          </a:p>
        </p:txBody>
      </p:sp>
    </p:spTree>
    <p:extLst>
      <p:ext uri="{BB962C8B-B14F-4D97-AF65-F5344CB8AC3E}">
        <p14:creationId xmlns:p14="http://schemas.microsoft.com/office/powerpoint/2010/main" val="221354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Vital Signs Detection Using FMCW Radars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2791" y="1773200"/>
                <a:ext cx="6406706" cy="2008227"/>
              </a:xfrm>
              <a:ln w="12700">
                <a:solidFill>
                  <a:schemeClr val="tx1"/>
                </a:solidFill>
              </a:ln>
            </p:spPr>
            <p:txBody>
              <a:bodyPr>
                <a:normAutofit fontScale="92500" lnSpcReduction="10000"/>
              </a:bodyPr>
              <a:lstStyle/>
              <a:p>
                <a:endParaRPr lang="en-US" sz="1400" dirty="0">
                  <a:latin typeface="Cambria Math" panose="02040503050406030204" pitchFamily="18" charset="0"/>
                </a:endParaRPr>
              </a:p>
              <a:p>
                <a:r>
                  <a:rPr lang="en-US" sz="1400" dirty="0">
                    <a:latin typeface="Cambria Math" panose="02040503050406030204" pitchFamily="18" charset="0"/>
                  </a:rPr>
                  <a:t>Transmit a FMCW chirp signal</a:t>
                </a:r>
                <a14:m>
                  <m:oMath xmlns:m="http://schemas.openxmlformats.org/officeDocument/2006/math">
                    <m:r>
                      <a:rPr lang="en-US" sz="1200" b="0" i="0"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𝑇𝑥</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exp</m:t>
                        </m:r>
                      </m:fName>
                      <m:e>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𝑗</m:t>
                            </m:r>
                            <m:r>
                              <a:rPr lang="en-US" sz="1200" b="0" i="1" smtClean="0">
                                <a:latin typeface="Cambria Math" panose="02040503050406030204" pitchFamily="18" charset="0"/>
                              </a:rPr>
                              <m:t> </m:t>
                            </m:r>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𝜋</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𝑜</m:t>
                                    </m:r>
                                  </m:sub>
                                </m:sSub>
                                <m:r>
                                  <a:rPr lang="en-US" sz="1200" b="0" i="1" smtClean="0">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𝜋𝜇</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𝑡</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r>
                                  <a:rPr lang="en-US" sz="1200" b="0" i="1" smtClean="0">
                                    <a:latin typeface="Cambria Math" panose="02040503050406030204" pitchFamily="18" charset="0"/>
                                  </a:rPr>
                                  <m:t>𝜙</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e>
                            </m:d>
                          </m:e>
                        </m:d>
                      </m:e>
                    </m:func>
                  </m:oMath>
                </a14:m>
                <a:endParaRPr lang="en-US" sz="1200" b="0" dirty="0"/>
              </a:p>
              <a:p>
                <a:r>
                  <a:rPr lang="en-US" sz="1400" dirty="0">
                    <a:latin typeface="Cambria Math" panose="02040503050406030204" pitchFamily="18" charset="0"/>
                  </a:rPr>
                  <a:t>Signal reflected from subject and a delayed version is received by the receiver</a:t>
                </a:r>
                <a:endParaRPr lang="en-US" sz="1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𝑅𝑥</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r>
                        <a:rPr lang="en-US" sz="1400" b="0" i="1" smtClean="0">
                          <a:latin typeface="Cambria Math" panose="02040503050406030204" pitchFamily="18" charset="0"/>
                        </a:rPr>
                        <m:t>𝐵</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𝑇𝑥</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𝜏</m:t>
                          </m:r>
                        </m:e>
                      </m:d>
                      <m:r>
                        <a:rPr lang="en-US" sz="1400" b="0" i="1" smtClean="0">
                          <a:latin typeface="Cambria Math" panose="02040503050406030204" pitchFamily="18" charset="0"/>
                        </a:rPr>
                        <m:t>=</m:t>
                      </m:r>
                      <m:r>
                        <a:rPr lang="en-US" sz="1400" b="0" i="1" smtClean="0">
                          <a:latin typeface="Cambria Math" panose="02040503050406030204" pitchFamily="18" charset="0"/>
                        </a:rPr>
                        <m:t>𝐵</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exp</m:t>
                          </m:r>
                        </m:fName>
                        <m:e>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𝑗</m:t>
                              </m:r>
                              <m:r>
                                <a:rPr lang="en-US" sz="1400" i="1">
                                  <a:latin typeface="Cambria Math" panose="02040503050406030204" pitchFamily="18" charset="0"/>
                                </a:rPr>
                                <m:t> </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2</m:t>
                                  </m:r>
                                  <m:r>
                                    <a:rPr lang="en-US" sz="1400" i="1">
                                      <a:latin typeface="Cambria Math" panose="02040503050406030204" pitchFamily="18" charset="0"/>
                                    </a:rPr>
                                    <m:t>𝜋</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𝑜</m:t>
                                      </m:r>
                                    </m:sub>
                                  </m:sSub>
                                  <m:r>
                                    <a:rPr lang="en-US" sz="1400" b="0" i="1" smtClean="0">
                                      <a:latin typeface="Cambria Math" panose="02040503050406030204" pitchFamily="18" charset="0"/>
                                    </a:rPr>
                                    <m:t>(</m:t>
                                  </m:r>
                                  <m:r>
                                    <a:rPr lang="en-US" sz="1400" i="1">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𝜏</m:t>
                                  </m:r>
                                  <m:r>
                                    <a:rPr lang="en-US" sz="1400" b="0" i="1" smtClean="0">
                                      <a:latin typeface="Cambria Math" panose="02040503050406030204" pitchFamily="18" charset="0"/>
                                    </a:rPr>
                                    <m:t>)+</m:t>
                                  </m:r>
                                  <m:r>
                                    <a:rPr lang="en-US" sz="1400" i="1">
                                      <a:latin typeface="Cambria Math" panose="02040503050406030204" pitchFamily="18" charset="0"/>
                                    </a:rPr>
                                    <m:t>𝜋𝜇</m:t>
                                  </m:r>
                                  <m:sSup>
                                    <m:sSupPr>
                                      <m:ctrlPr>
                                        <a:rPr lang="en-US" sz="1400" i="1">
                                          <a:latin typeface="Cambria Math" panose="02040503050406030204" pitchFamily="18" charset="0"/>
                                        </a:rPr>
                                      </m:ctrlPr>
                                    </m:sSupPr>
                                    <m:e>
                                      <m:r>
                                        <a:rPr lang="en-US" sz="1400" b="0" i="1" smtClean="0">
                                          <a:latin typeface="Cambria Math" panose="02040503050406030204" pitchFamily="18" charset="0"/>
                                        </a:rPr>
                                        <m:t>(</m:t>
                                      </m:r>
                                      <m:r>
                                        <a:rPr lang="en-US" sz="1400" i="1">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𝜏</m:t>
                                      </m:r>
                                      <m:r>
                                        <a:rPr lang="en-US" sz="1400" b="0" i="1" smtClean="0">
                                          <a:latin typeface="Cambria Math" panose="02040503050406030204" pitchFamily="18" charset="0"/>
                                        </a:rPr>
                                        <m:t>)</m:t>
                                      </m:r>
                                    </m:e>
                                    <m:sup>
                                      <m:r>
                                        <a:rPr lang="en-US" sz="1400" i="1">
                                          <a:latin typeface="Cambria Math" panose="02040503050406030204" pitchFamily="18" charset="0"/>
                                        </a:rPr>
                                        <m:t>2</m:t>
                                      </m:r>
                                    </m:sup>
                                  </m:sSup>
                                  <m:r>
                                    <a:rPr lang="en-US" sz="1400" i="1">
                                      <a:latin typeface="Cambria Math" panose="02040503050406030204" pitchFamily="18" charset="0"/>
                                    </a:rPr>
                                    <m:t>+</m:t>
                                  </m:r>
                                  <m:r>
                                    <a:rPr lang="en-US" sz="1400" i="1">
                                      <a:latin typeface="Cambria Math" panose="02040503050406030204" pitchFamily="18" charset="0"/>
                                    </a:rPr>
                                    <m:t>𝜙</m:t>
                                  </m:r>
                                  <m:d>
                                    <m:dPr>
                                      <m:ctrlPr>
                                        <a:rPr lang="en-US" sz="1400" i="1">
                                          <a:latin typeface="Cambria Math" panose="02040503050406030204" pitchFamily="18" charset="0"/>
                                        </a:rPr>
                                      </m:ctrlPr>
                                    </m:dPr>
                                    <m:e>
                                      <m:r>
                                        <a:rPr lang="en-US" sz="1400" i="1">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𝜏</m:t>
                                      </m:r>
                                    </m:e>
                                  </m:d>
                                </m:e>
                              </m:d>
                            </m:e>
                          </m:d>
                        </m:e>
                      </m:func>
                    </m:oMath>
                  </m:oMathPara>
                </a14:m>
                <a:endParaRPr lang="en-US" sz="1400" dirty="0"/>
              </a:p>
              <a:p>
                <a:r>
                  <a:rPr lang="en-US" sz="1400" dirty="0">
                    <a:latin typeface="Cambria Math" panose="02040503050406030204" pitchFamily="18" charset="0"/>
                    <a:ea typeface="Cambria Math" panose="02040503050406030204" pitchFamily="18" charset="0"/>
                  </a:rPr>
                  <a:t>The two are ‘mixed’, giving an IF signal, which contains information about the range and location of the subject</a:t>
                </a:r>
              </a:p>
              <a:p>
                <a:r>
                  <a:rPr lang="en-US" sz="1400" dirty="0">
                    <a:latin typeface="Cambria Math" panose="02040503050406030204" pitchFamily="18" charset="0"/>
                    <a:ea typeface="Cambria Math" panose="02040503050406030204" pitchFamily="18" charset="0"/>
                  </a:rPr>
                  <a:t>The phase changes caused by breathing and heart rates evaluated to extract vital signs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2791" y="1773200"/>
                <a:ext cx="6406706" cy="2008227"/>
              </a:xfrm>
              <a:blipFill>
                <a:blip r:embed="rId2"/>
                <a:stretch>
                  <a:fillRect/>
                </a:stretch>
              </a:blipFill>
              <a:ln w="12700">
                <a:solidFill>
                  <a:schemeClr val="tx1"/>
                </a:solidFill>
              </a:ln>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SRC Select Disclosure</a:t>
            </a:r>
            <a:endParaRPr lang="en-US" dirty="0"/>
          </a:p>
        </p:txBody>
      </p:sp>
      <mc:AlternateContent xmlns:mc="http://schemas.openxmlformats.org/markup-compatibility/2006" xmlns:a14="http://schemas.microsoft.com/office/drawing/2010/main">
        <mc:Choice Requires="a14">
          <p:sp>
            <p:nvSpPr>
              <p:cNvPr id="51" name="TextBox 50"/>
              <p:cNvSpPr txBox="1"/>
              <p:nvPr/>
            </p:nvSpPr>
            <p:spPr>
              <a:xfrm>
                <a:off x="513917" y="4239798"/>
                <a:ext cx="5703059" cy="374270"/>
              </a:xfrm>
              <a:prstGeom prst="rect">
                <a:avLst/>
              </a:prstGeom>
              <a:noFill/>
            </p:spPr>
            <p:txBody>
              <a:bodyPr wrap="square" rtlCol="0">
                <a:spAutoFit/>
              </a:bodyPr>
              <a:lstStyle/>
              <a:p>
                <a:r>
                  <a:rPr lang="en-US" dirty="0"/>
                  <a:t>After ADC sampling, the IF signal at </a:t>
                </a:r>
                <a14:m>
                  <m:oMath xmlns:m="http://schemas.openxmlformats.org/officeDocument/2006/math">
                    <m:sSup>
                      <m:sSupPr>
                        <m:ctrlPr>
                          <a:rPr lang="en-US" i="1">
                            <a:latin typeface="Cambria Math" panose="02040503050406030204" pitchFamily="18" charset="0"/>
                          </a:rPr>
                        </m:ctrlPr>
                      </m:sSupPr>
                      <m:e>
                        <m:r>
                          <a:rPr lang="en-US" i="1">
                            <a:latin typeface="Cambria Math"/>
                          </a:rPr>
                          <m:t>𝑖</m:t>
                        </m:r>
                      </m:e>
                      <m:sup>
                        <m:r>
                          <a:rPr lang="en-US" i="1">
                            <a:latin typeface="Cambria Math"/>
                          </a:rPr>
                          <m:t>𝑡h</m:t>
                        </m:r>
                      </m:sup>
                    </m:sSup>
                  </m:oMath>
                </a14:m>
                <a:r>
                  <a:rPr lang="en-US" dirty="0"/>
                  <a:t> receive element is </a:t>
                </a:r>
              </a:p>
            </p:txBody>
          </p:sp>
        </mc:Choice>
        <mc:Fallback xmlns="">
          <p:sp>
            <p:nvSpPr>
              <p:cNvPr id="51" name="TextBox 50"/>
              <p:cNvSpPr txBox="1">
                <a:spLocks noRot="1" noChangeAspect="1" noMove="1" noResize="1" noEditPoints="1" noAdjustHandles="1" noChangeArrowheads="1" noChangeShapeType="1" noTextEdit="1"/>
              </p:cNvSpPr>
              <p:nvPr/>
            </p:nvSpPr>
            <p:spPr>
              <a:xfrm>
                <a:off x="513917" y="4239798"/>
                <a:ext cx="5703059" cy="374270"/>
              </a:xfrm>
              <a:prstGeom prst="rect">
                <a:avLst/>
              </a:prstGeom>
              <a:blipFill>
                <a:blip r:embed="rId3"/>
                <a:stretch>
                  <a:fillRect l="-855" t="-8197" b="-26230"/>
                </a:stretch>
              </a:blipFill>
            </p:spPr>
            <p:txBody>
              <a:bodyPr/>
              <a:lstStyle/>
              <a:p>
                <a:r>
                  <a:rPr lang="en-US">
                    <a:noFill/>
                  </a:rPr>
                  <a:t> </a:t>
                </a:r>
              </a:p>
            </p:txBody>
          </p:sp>
        </mc:Fallback>
      </mc:AlternateContent>
      <p:grpSp>
        <p:nvGrpSpPr>
          <p:cNvPr id="52" name="Group 51"/>
          <p:cNvGrpSpPr/>
          <p:nvPr/>
        </p:nvGrpSpPr>
        <p:grpSpPr>
          <a:xfrm>
            <a:off x="-157308" y="4555255"/>
            <a:ext cx="8698727" cy="1978910"/>
            <a:chOff x="135767" y="4993455"/>
            <a:chExt cx="8698727" cy="1978910"/>
          </a:xfrm>
        </p:grpSpPr>
        <mc:AlternateContent xmlns:mc="http://schemas.openxmlformats.org/markup-compatibility/2006" xmlns:a14="http://schemas.microsoft.com/office/drawing/2010/main">
          <mc:Choice Requires="a14">
            <p:sp>
              <p:nvSpPr>
                <p:cNvPr id="53" name="TextBox 52"/>
                <p:cNvSpPr txBox="1"/>
                <p:nvPr/>
              </p:nvSpPr>
              <p:spPr>
                <a:xfrm>
                  <a:off x="135767" y="4998991"/>
                  <a:ext cx="8698727" cy="17597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𝑦</m:t>
                            </m:r>
                          </m:e>
                          <m:sub>
                            <m:r>
                              <a:rPr lang="en-US" i="1">
                                <a:latin typeface="Cambria Math"/>
                              </a:rPr>
                              <m:t>𝑖</m:t>
                            </m:r>
                          </m:sub>
                        </m:sSub>
                        <m:d>
                          <m:dPr>
                            <m:ctrlPr>
                              <a:rPr lang="en-US" i="1">
                                <a:latin typeface="Cambria Math" panose="02040503050406030204" pitchFamily="18" charset="0"/>
                              </a:rPr>
                            </m:ctrlPr>
                          </m:dPr>
                          <m:e>
                            <m:r>
                              <a:rPr lang="en-US" i="1">
                                <a:solidFill>
                                  <a:srgbClr val="7030A0"/>
                                </a:solidFill>
                                <a:latin typeface="Cambria Math"/>
                              </a:rPr>
                              <m:t>𝑚</m:t>
                            </m:r>
                            <m:r>
                              <a:rPr lang="en-US" i="1">
                                <a:latin typeface="Cambria Math"/>
                              </a:rPr>
                              <m:t>,</m:t>
                            </m:r>
                            <m:r>
                              <a:rPr lang="en-US" i="1">
                                <a:solidFill>
                                  <a:srgbClr val="FF0000"/>
                                </a:solidFill>
                                <a:latin typeface="Cambria Math"/>
                              </a:rPr>
                              <m:t>𝑝</m:t>
                            </m:r>
                          </m:e>
                        </m:d>
                        <m:r>
                          <a:rPr lang="en-US" i="1">
                            <a:latin typeface="Cambria Math"/>
                          </a:rPr>
                          <m:t>= </m:t>
                        </m:r>
                        <m:nary>
                          <m:naryPr>
                            <m:chr m:val="∑"/>
                            <m:ctrlPr>
                              <a:rPr lang="en-US" i="1">
                                <a:latin typeface="Cambria Math" panose="02040503050406030204" pitchFamily="18" charset="0"/>
                              </a:rPr>
                            </m:ctrlPr>
                          </m:naryPr>
                          <m:sub>
                            <m:r>
                              <m:rPr>
                                <m:brk m:alnAt="23"/>
                              </m:rPr>
                              <a:rPr lang="en-US" i="1">
                                <a:latin typeface="Cambria Math"/>
                              </a:rPr>
                              <m:t>𝑛</m:t>
                            </m:r>
                            <m:r>
                              <a:rPr lang="en-US" i="1">
                                <a:latin typeface="Cambria Math"/>
                              </a:rPr>
                              <m:t>=1</m:t>
                            </m:r>
                          </m:sub>
                          <m:sup>
                            <m:r>
                              <a:rPr lang="en-US" i="1">
                                <a:latin typeface="Cambria Math"/>
                              </a:rPr>
                              <m:t>𝐾</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𝑛</m:t>
                                </m:r>
                              </m:sub>
                            </m:sSub>
                            <m:r>
                              <a:rPr lang="en-US" i="1">
                                <a:latin typeface="Cambria Math"/>
                              </a:rPr>
                              <m:t>𝑒𝑥𝑝</m:t>
                            </m:r>
                            <m:d>
                              <m:dPr>
                                <m:begChr m:val="{"/>
                                <m:endChr m:val="}"/>
                                <m:ctrlPr>
                                  <a:rPr lang="en-US" i="1">
                                    <a:latin typeface="Cambria Math" panose="02040503050406030204" pitchFamily="18" charset="0"/>
                                  </a:rPr>
                                </m:ctrlPr>
                              </m:dPr>
                              <m:e>
                                <m:r>
                                  <a:rPr lang="en-US" i="1">
                                    <a:latin typeface="Cambria Math"/>
                                  </a:rPr>
                                  <m:t>𝑗</m:t>
                                </m:r>
                                <m:r>
                                  <a:rPr lang="en-US" i="1">
                                    <a:latin typeface="Cambria Math"/>
                                  </a:rPr>
                                  <m:t>2</m:t>
                                </m:r>
                                <m:r>
                                  <a:rPr lang="en-US" i="1">
                                    <a:latin typeface="Cambria Math"/>
                                  </a:rPr>
                                  <m:t>𝜋</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2</m:t>
                                            </m:r>
                                            <m:r>
                                              <a:rPr lang="en-US" i="1">
                                                <a:latin typeface="Cambria Math"/>
                                              </a:rPr>
                                              <m:t>𝜇</m:t>
                                            </m:r>
                                            <m:sSub>
                                              <m:sSubPr>
                                                <m:ctrlPr>
                                                  <a:rPr lang="en-US" i="1">
                                                    <a:latin typeface="Cambria Math" panose="02040503050406030204" pitchFamily="18" charset="0"/>
                                                  </a:rPr>
                                                </m:ctrlPr>
                                              </m:sSubPr>
                                              <m:e>
                                                <m:r>
                                                  <a:rPr lang="en-US" i="1">
                                                    <a:latin typeface="Cambria Math"/>
                                                  </a:rPr>
                                                  <m:t>𝑅</m:t>
                                                </m:r>
                                              </m:e>
                                              <m:sub>
                                                <m:r>
                                                  <a:rPr lang="en-US" i="1">
                                                    <a:latin typeface="Cambria Math"/>
                                                  </a:rPr>
                                                  <m:t>𝑛</m:t>
                                                </m:r>
                                              </m:sub>
                                            </m:sSub>
                                          </m:num>
                                          <m:den>
                                            <m:r>
                                              <a:rPr lang="en-US" i="1">
                                                <a:latin typeface="Cambria Math"/>
                                              </a:rPr>
                                              <m:t>𝑐</m:t>
                                            </m:r>
                                          </m:den>
                                        </m:f>
                                      </m:e>
                                    </m:d>
                                    <m:r>
                                      <a:rPr lang="en-US" i="1">
                                        <a:solidFill>
                                          <a:srgbClr val="FF0000"/>
                                        </a:solidFill>
                                        <a:latin typeface="Cambria Math"/>
                                      </a:rPr>
                                      <m:t>𝑝</m:t>
                                    </m:r>
                                    <m:sSub>
                                      <m:sSubPr>
                                        <m:ctrlPr>
                                          <a:rPr lang="en-US" i="1">
                                            <a:latin typeface="Cambria Math" panose="02040503050406030204" pitchFamily="18" charset="0"/>
                                          </a:rPr>
                                        </m:ctrlPr>
                                      </m:sSubPr>
                                      <m:e>
                                        <m:r>
                                          <a:rPr lang="en-US" i="1">
                                            <a:latin typeface="Cambria Math"/>
                                          </a:rPr>
                                          <m:t>𝑇</m:t>
                                        </m:r>
                                      </m:e>
                                      <m:sub>
                                        <m:r>
                                          <a:rPr lang="en-US" i="1">
                                            <a:latin typeface="Cambria Math"/>
                                          </a:rPr>
                                          <m:t>𝑠</m:t>
                                        </m:r>
                                      </m:sub>
                                    </m:sSub>
                                    <m:r>
                                      <a:rPr lang="en-US" i="1">
                                        <a:latin typeface="Cambria Math"/>
                                      </a:rPr>
                                      <m:t>+</m:t>
                                    </m:r>
                                    <m:f>
                                      <m:fPr>
                                        <m:ctrlPr>
                                          <a:rPr lang="en-US" i="1">
                                            <a:latin typeface="Cambria Math" panose="02040503050406030204" pitchFamily="18" charset="0"/>
                                          </a:rPr>
                                        </m:ctrlPr>
                                      </m:fPr>
                                      <m:num>
                                        <m:r>
                                          <a:rPr lang="en-US" i="1">
                                            <a:latin typeface="Cambria Math"/>
                                          </a:rPr>
                                          <m:t>2</m:t>
                                        </m:r>
                                        <m:sSub>
                                          <m:sSubPr>
                                            <m:ctrlPr>
                                              <a:rPr lang="en-US" i="1">
                                                <a:latin typeface="Cambria Math" panose="02040503050406030204" pitchFamily="18" charset="0"/>
                                              </a:rPr>
                                            </m:ctrlPr>
                                          </m:sSubPr>
                                          <m:e>
                                            <m:r>
                                              <a:rPr lang="en-US" i="1">
                                                <a:latin typeface="Cambria Math"/>
                                              </a:rPr>
                                              <m:t>𝑓</m:t>
                                            </m:r>
                                          </m:e>
                                          <m:sub>
                                            <m:r>
                                              <a:rPr lang="en-US" i="1">
                                                <a:latin typeface="Cambria Math"/>
                                              </a:rPr>
                                              <m:t>𝑜</m:t>
                                            </m:r>
                                          </m:sub>
                                        </m:sSub>
                                        <m:sSub>
                                          <m:sSubPr>
                                            <m:ctrlPr>
                                              <a:rPr lang="en-US" i="1">
                                                <a:latin typeface="Cambria Math" panose="02040503050406030204" pitchFamily="18" charset="0"/>
                                              </a:rPr>
                                            </m:ctrlPr>
                                          </m:sSubPr>
                                          <m:e>
                                            <m:r>
                                              <a:rPr lang="en-US" i="1">
                                                <a:latin typeface="Cambria Math"/>
                                              </a:rPr>
                                              <m:t>𝑅</m:t>
                                            </m:r>
                                          </m:e>
                                          <m:sub>
                                            <m:r>
                                              <a:rPr lang="en-US" i="1">
                                                <a:latin typeface="Cambria Math"/>
                                              </a:rPr>
                                              <m:t>𝑛</m:t>
                                            </m:r>
                                          </m:sub>
                                        </m:sSub>
                                      </m:num>
                                      <m:den>
                                        <m:r>
                                          <a:rPr lang="en-US" i="1">
                                            <a:latin typeface="Cambria Math"/>
                                          </a:rPr>
                                          <m:t>𝑐</m:t>
                                        </m:r>
                                      </m:den>
                                    </m:f>
                                    <m:r>
                                      <a:rPr lang="en-US" i="1">
                                        <a:latin typeface="Cambria Math"/>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a:rPr>
                                              <m:t>𝑖</m:t>
                                            </m:r>
                                            <m:r>
                                              <a:rPr lang="en-US" i="1">
                                                <a:latin typeface="Cambria Math"/>
                                              </a:rPr>
                                              <m:t>−1</m:t>
                                            </m:r>
                                          </m:e>
                                        </m:d>
                                        <m:sSub>
                                          <m:sSubPr>
                                            <m:ctrlPr>
                                              <a:rPr lang="en-US" i="1">
                                                <a:latin typeface="Cambria Math" panose="02040503050406030204" pitchFamily="18" charset="0"/>
                                              </a:rPr>
                                            </m:ctrlPr>
                                          </m:sSubPr>
                                          <m:e>
                                            <m:r>
                                              <a:rPr lang="en-US" i="1">
                                                <a:latin typeface="Cambria Math"/>
                                              </a:rPr>
                                              <m:t>𝑓</m:t>
                                            </m:r>
                                          </m:e>
                                          <m:sub>
                                            <m:r>
                                              <a:rPr lang="en-US" i="1">
                                                <a:latin typeface="Cambria Math"/>
                                              </a:rPr>
                                              <m:t>𝑜</m:t>
                                            </m:r>
                                          </m:sub>
                                        </m:sSub>
                                        <m:r>
                                          <a:rPr lang="en-US" i="1">
                                            <a:latin typeface="Cambria Math"/>
                                          </a:rPr>
                                          <m:t>𝑑</m:t>
                                        </m:r>
                                        <m:r>
                                          <m:rPr>
                                            <m:sty m:val="p"/>
                                          </m:rPr>
                                          <a:rPr lang="en-US">
                                            <a:latin typeface="Cambria Math"/>
                                          </a:rPr>
                                          <m:t>sin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𝜃</m:t>
                                                </m:r>
                                              </m:e>
                                              <m:sub>
                                                <m:r>
                                                  <a:rPr lang="en-US" i="1">
                                                    <a:latin typeface="Cambria Math"/>
                                                  </a:rPr>
                                                  <m:t>𝑛</m:t>
                                                </m:r>
                                              </m:sub>
                                            </m:sSub>
                                          </m:e>
                                        </m:d>
                                      </m:num>
                                      <m:den>
                                        <m:r>
                                          <a:rPr lang="en-US" i="1">
                                            <a:latin typeface="Cambria Math"/>
                                          </a:rPr>
                                          <m:t>𝑐</m:t>
                                        </m:r>
                                      </m:den>
                                    </m:f>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2</m:t>
                                            </m:r>
                                            <m:r>
                                              <a:rPr lang="en-US" i="1">
                                                <a:latin typeface="Cambria Math"/>
                                              </a:rPr>
                                              <m:t>𝑟</m:t>
                                            </m:r>
                                          </m:e>
                                          <m:sub>
                                            <m:r>
                                              <a:rPr lang="en-US" i="1">
                                                <a:latin typeface="Cambria Math"/>
                                              </a:rPr>
                                              <m:t>𝑏</m:t>
                                            </m:r>
                                            <m:r>
                                              <a:rPr lang="en-US" i="1">
                                                <a:latin typeface="Cambria Math"/>
                                              </a:rPr>
                                              <m:t>,</m:t>
                                            </m:r>
                                            <m:r>
                                              <a:rPr lang="en-US" i="1">
                                                <a:latin typeface="Cambria Math"/>
                                              </a:rPr>
                                              <m:t>𝑛</m:t>
                                            </m:r>
                                          </m:sub>
                                        </m:sSub>
                                        <m:sSub>
                                          <m:sSubPr>
                                            <m:ctrlPr>
                                              <a:rPr lang="en-US" i="1">
                                                <a:latin typeface="Cambria Math" panose="02040503050406030204" pitchFamily="18" charset="0"/>
                                              </a:rPr>
                                            </m:ctrlPr>
                                          </m:sSubPr>
                                          <m:e>
                                            <m:r>
                                              <a:rPr lang="en-US" i="1">
                                                <a:latin typeface="Cambria Math"/>
                                              </a:rPr>
                                              <m:t>𝑓</m:t>
                                            </m:r>
                                          </m:e>
                                          <m:sub>
                                            <m:r>
                                              <a:rPr lang="en-US" i="1">
                                                <a:latin typeface="Cambria Math"/>
                                              </a:rPr>
                                              <m:t>𝑜</m:t>
                                            </m:r>
                                          </m:sub>
                                        </m:sSub>
                                      </m:num>
                                      <m:den>
                                        <m:r>
                                          <a:rPr lang="en-US" i="1">
                                            <a:latin typeface="Cambria Math"/>
                                          </a:rPr>
                                          <m:t>𝑐</m:t>
                                        </m:r>
                                      </m:den>
                                    </m:f>
                                    <m:func>
                                      <m:funcPr>
                                        <m:ctrlPr>
                                          <a:rPr lang="en-US" i="1">
                                            <a:latin typeface="Cambria Math" panose="02040503050406030204" pitchFamily="18" charset="0"/>
                                          </a:rPr>
                                        </m:ctrlPr>
                                      </m:funcPr>
                                      <m:fName>
                                        <m:r>
                                          <m:rPr>
                                            <m:sty m:val="p"/>
                                          </m:rPr>
                                          <a:rPr lang="en-US">
                                            <a:latin typeface="Cambria Math"/>
                                          </a:rPr>
                                          <m:t>sin</m:t>
                                        </m:r>
                                      </m:fName>
                                      <m:e>
                                        <m:d>
                                          <m:dPr>
                                            <m:ctrlPr>
                                              <a:rPr lang="en-US" i="1">
                                                <a:latin typeface="Cambria Math" panose="02040503050406030204" pitchFamily="18" charset="0"/>
                                              </a:rPr>
                                            </m:ctrlPr>
                                          </m:dPr>
                                          <m:e>
                                            <m:r>
                                              <a:rPr lang="en-US" i="1">
                                                <a:latin typeface="Cambria Math"/>
                                              </a:rPr>
                                              <m:t>2</m:t>
                                            </m:r>
                                            <m:r>
                                              <a:rPr lang="en-US" i="1">
                                                <a:latin typeface="Cambria Math"/>
                                              </a:rPr>
                                              <m:t>𝜋</m:t>
                                            </m:r>
                                            <m:sSub>
                                              <m:sSubPr>
                                                <m:ctrlPr>
                                                  <a:rPr lang="en-US" i="1">
                                                    <a:latin typeface="Cambria Math" panose="02040503050406030204" pitchFamily="18" charset="0"/>
                                                  </a:rPr>
                                                </m:ctrlPr>
                                              </m:sSubPr>
                                              <m:e>
                                                <m:r>
                                                  <a:rPr lang="en-US" i="1">
                                                    <a:latin typeface="Cambria Math"/>
                                                  </a:rPr>
                                                  <m:t>𝑓</m:t>
                                                </m:r>
                                              </m:e>
                                              <m:sub>
                                                <m:r>
                                                  <a:rPr lang="en-US" i="1">
                                                    <a:latin typeface="Cambria Math"/>
                                                  </a:rPr>
                                                  <m:t>𝑏</m:t>
                                                </m:r>
                                                <m:r>
                                                  <a:rPr lang="en-US" i="1">
                                                    <a:latin typeface="Cambria Math"/>
                                                  </a:rPr>
                                                  <m:t>,</m:t>
                                                </m:r>
                                                <m:r>
                                                  <a:rPr lang="en-US" i="1">
                                                    <a:latin typeface="Cambria Math"/>
                                                  </a:rPr>
                                                  <m:t>𝑛</m:t>
                                                </m:r>
                                              </m:sub>
                                            </m:sSub>
                                            <m:d>
                                              <m:dPr>
                                                <m:ctrlPr>
                                                  <a:rPr lang="en-US" i="1">
                                                    <a:latin typeface="Cambria Math" panose="02040503050406030204" pitchFamily="18" charset="0"/>
                                                  </a:rPr>
                                                </m:ctrlPr>
                                              </m:dPr>
                                              <m:e>
                                                <m:r>
                                                  <a:rPr lang="en-US" i="1">
                                                    <a:solidFill>
                                                      <a:srgbClr val="7030A0"/>
                                                    </a:solidFill>
                                                    <a:latin typeface="Cambria Math"/>
                                                  </a:rPr>
                                                  <m:t>𝑚</m:t>
                                                </m:r>
                                                <m:sSub>
                                                  <m:sSubPr>
                                                    <m:ctrlPr>
                                                      <a:rPr lang="en-US" i="1">
                                                        <a:latin typeface="Cambria Math" panose="02040503050406030204" pitchFamily="18" charset="0"/>
                                                      </a:rPr>
                                                    </m:ctrlPr>
                                                  </m:sSubPr>
                                                  <m:e>
                                                    <m:r>
                                                      <a:rPr lang="en-US" i="1">
                                                        <a:latin typeface="Cambria Math"/>
                                                      </a:rPr>
                                                      <m:t>𝑇</m:t>
                                                    </m:r>
                                                  </m:e>
                                                  <m:sub>
                                                    <m:r>
                                                      <a:rPr lang="en-US" i="1">
                                                        <a:latin typeface="Cambria Math"/>
                                                      </a:rPr>
                                                      <m:t>𝑖𝑛𝑡</m:t>
                                                    </m:r>
                                                  </m:sub>
                                                </m:sSub>
                                                <m:r>
                                                  <a:rPr lang="en-US" i="1">
                                                    <a:latin typeface="Cambria Math"/>
                                                  </a:rPr>
                                                  <m:t>+</m:t>
                                                </m:r>
                                                <m:r>
                                                  <a:rPr lang="en-US" i="1">
                                                    <a:solidFill>
                                                      <a:srgbClr val="FF0000"/>
                                                    </a:solidFill>
                                                    <a:latin typeface="Cambria Math"/>
                                                  </a:rPr>
                                                  <m:t>𝑝</m:t>
                                                </m:r>
                                                <m:sSub>
                                                  <m:sSubPr>
                                                    <m:ctrlPr>
                                                      <a:rPr lang="en-US" i="1">
                                                        <a:latin typeface="Cambria Math" panose="02040503050406030204" pitchFamily="18" charset="0"/>
                                                      </a:rPr>
                                                    </m:ctrlPr>
                                                  </m:sSubPr>
                                                  <m:e>
                                                    <m:r>
                                                      <a:rPr lang="en-US" i="1">
                                                        <a:latin typeface="Cambria Math"/>
                                                      </a:rPr>
                                                      <m:t>𝑇</m:t>
                                                    </m:r>
                                                  </m:e>
                                                  <m:sub>
                                                    <m:r>
                                                      <a:rPr lang="en-US" i="1">
                                                        <a:latin typeface="Cambria Math"/>
                                                      </a:rPr>
                                                      <m:t>𝑠</m:t>
                                                    </m:r>
                                                  </m:sub>
                                                </m:sSub>
                                              </m:e>
                                            </m:d>
                                          </m:e>
                                        </m:d>
                                      </m:e>
                                    </m:func>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2</m:t>
                                            </m:r>
                                            <m:r>
                                              <a:rPr lang="en-US" i="1">
                                                <a:latin typeface="Cambria Math"/>
                                              </a:rPr>
                                              <m:t>𝑟</m:t>
                                            </m:r>
                                          </m:e>
                                          <m:sub>
                                            <m:r>
                                              <a:rPr lang="en-US" i="1">
                                                <a:latin typeface="Cambria Math"/>
                                              </a:rPr>
                                              <m:t>h</m:t>
                                            </m:r>
                                            <m:r>
                                              <a:rPr lang="en-US" i="1">
                                                <a:latin typeface="Cambria Math"/>
                                              </a:rPr>
                                              <m:t>,</m:t>
                                            </m:r>
                                            <m:r>
                                              <a:rPr lang="en-US" i="1">
                                                <a:latin typeface="Cambria Math"/>
                                              </a:rPr>
                                              <m:t>𝑛</m:t>
                                            </m:r>
                                          </m:sub>
                                        </m:sSub>
                                        <m:sSub>
                                          <m:sSubPr>
                                            <m:ctrlPr>
                                              <a:rPr lang="en-US" i="1">
                                                <a:latin typeface="Cambria Math" panose="02040503050406030204" pitchFamily="18" charset="0"/>
                                              </a:rPr>
                                            </m:ctrlPr>
                                          </m:sSubPr>
                                          <m:e>
                                            <m:r>
                                              <a:rPr lang="en-US" i="1">
                                                <a:latin typeface="Cambria Math"/>
                                              </a:rPr>
                                              <m:t>𝑓</m:t>
                                            </m:r>
                                          </m:e>
                                          <m:sub>
                                            <m:r>
                                              <a:rPr lang="en-US" i="1">
                                                <a:latin typeface="Cambria Math"/>
                                              </a:rPr>
                                              <m:t>𝑜</m:t>
                                            </m:r>
                                          </m:sub>
                                        </m:sSub>
                                      </m:num>
                                      <m:den>
                                        <m:r>
                                          <a:rPr lang="en-US" i="1">
                                            <a:latin typeface="Cambria Math"/>
                                          </a:rPr>
                                          <m:t>𝑐</m:t>
                                        </m:r>
                                      </m:den>
                                    </m:f>
                                    <m:func>
                                      <m:funcPr>
                                        <m:ctrlPr>
                                          <a:rPr lang="en-US" i="1">
                                            <a:latin typeface="Cambria Math" panose="02040503050406030204" pitchFamily="18" charset="0"/>
                                          </a:rPr>
                                        </m:ctrlPr>
                                      </m:funcPr>
                                      <m:fName>
                                        <m:r>
                                          <m:rPr>
                                            <m:sty m:val="p"/>
                                          </m:rPr>
                                          <a:rPr lang="en-US">
                                            <a:latin typeface="Cambria Math"/>
                                          </a:rPr>
                                          <m:t>sin</m:t>
                                        </m:r>
                                      </m:fName>
                                      <m:e>
                                        <m:d>
                                          <m:dPr>
                                            <m:ctrlPr>
                                              <a:rPr lang="en-US" i="1">
                                                <a:latin typeface="Cambria Math" panose="02040503050406030204" pitchFamily="18" charset="0"/>
                                              </a:rPr>
                                            </m:ctrlPr>
                                          </m:dPr>
                                          <m:e>
                                            <m:r>
                                              <a:rPr lang="en-US" i="1">
                                                <a:latin typeface="Cambria Math"/>
                                              </a:rPr>
                                              <m:t>2</m:t>
                                            </m:r>
                                            <m:r>
                                              <a:rPr lang="en-US" i="1">
                                                <a:latin typeface="Cambria Math"/>
                                              </a:rPr>
                                              <m:t>𝜋</m:t>
                                            </m:r>
                                            <m:sSub>
                                              <m:sSubPr>
                                                <m:ctrlPr>
                                                  <a:rPr lang="en-US" i="1">
                                                    <a:latin typeface="Cambria Math" panose="02040503050406030204" pitchFamily="18" charset="0"/>
                                                  </a:rPr>
                                                </m:ctrlPr>
                                              </m:sSubPr>
                                              <m:e>
                                                <m:r>
                                                  <a:rPr lang="en-US" i="1">
                                                    <a:latin typeface="Cambria Math"/>
                                                  </a:rPr>
                                                  <m:t>𝑓</m:t>
                                                </m:r>
                                              </m:e>
                                              <m:sub>
                                                <m:r>
                                                  <a:rPr lang="en-US" i="1">
                                                    <a:latin typeface="Cambria Math"/>
                                                  </a:rPr>
                                                  <m:t>h</m:t>
                                                </m:r>
                                                <m:r>
                                                  <a:rPr lang="en-US" i="1">
                                                    <a:latin typeface="Cambria Math"/>
                                                  </a:rPr>
                                                  <m:t>,</m:t>
                                                </m:r>
                                                <m:r>
                                                  <a:rPr lang="en-US" i="1">
                                                    <a:latin typeface="Cambria Math"/>
                                                  </a:rPr>
                                                  <m:t>𝑛</m:t>
                                                </m:r>
                                              </m:sub>
                                            </m:sSub>
                                            <m:d>
                                              <m:dPr>
                                                <m:ctrlPr>
                                                  <a:rPr lang="en-US" i="1">
                                                    <a:latin typeface="Cambria Math" panose="02040503050406030204" pitchFamily="18" charset="0"/>
                                                  </a:rPr>
                                                </m:ctrlPr>
                                              </m:dPr>
                                              <m:e>
                                                <m:r>
                                                  <a:rPr lang="en-US" i="1">
                                                    <a:solidFill>
                                                      <a:srgbClr val="7030A0"/>
                                                    </a:solidFill>
                                                    <a:latin typeface="Cambria Math"/>
                                                  </a:rPr>
                                                  <m:t>𝑚</m:t>
                                                </m:r>
                                                <m:sSub>
                                                  <m:sSubPr>
                                                    <m:ctrlPr>
                                                      <a:rPr lang="en-US" i="1">
                                                        <a:latin typeface="Cambria Math" panose="02040503050406030204" pitchFamily="18" charset="0"/>
                                                      </a:rPr>
                                                    </m:ctrlPr>
                                                  </m:sSubPr>
                                                  <m:e>
                                                    <m:r>
                                                      <a:rPr lang="en-US" i="1">
                                                        <a:latin typeface="Cambria Math"/>
                                                      </a:rPr>
                                                      <m:t>𝑇</m:t>
                                                    </m:r>
                                                  </m:e>
                                                  <m:sub>
                                                    <m:r>
                                                      <a:rPr lang="en-US" i="1">
                                                        <a:latin typeface="Cambria Math"/>
                                                      </a:rPr>
                                                      <m:t>𝑖𝑛𝑡</m:t>
                                                    </m:r>
                                                  </m:sub>
                                                </m:sSub>
                                                <m:r>
                                                  <a:rPr lang="en-US" i="1">
                                                    <a:latin typeface="Cambria Math"/>
                                                  </a:rPr>
                                                  <m:t>+</m:t>
                                                </m:r>
                                                <m:r>
                                                  <a:rPr lang="en-US" i="1">
                                                    <a:solidFill>
                                                      <a:srgbClr val="FF0000"/>
                                                    </a:solidFill>
                                                    <a:latin typeface="Cambria Math"/>
                                                  </a:rPr>
                                                  <m:t>𝑝</m:t>
                                                </m:r>
                                                <m:sSub>
                                                  <m:sSubPr>
                                                    <m:ctrlPr>
                                                      <a:rPr lang="en-US" i="1">
                                                        <a:latin typeface="Cambria Math" panose="02040503050406030204" pitchFamily="18" charset="0"/>
                                                      </a:rPr>
                                                    </m:ctrlPr>
                                                  </m:sSubPr>
                                                  <m:e>
                                                    <m:r>
                                                      <a:rPr lang="en-US" i="1">
                                                        <a:latin typeface="Cambria Math"/>
                                                      </a:rPr>
                                                      <m:t>𝑇</m:t>
                                                    </m:r>
                                                  </m:e>
                                                  <m:sub>
                                                    <m:r>
                                                      <a:rPr lang="en-US" i="1">
                                                        <a:latin typeface="Cambria Math"/>
                                                      </a:rPr>
                                                      <m:t>𝑠</m:t>
                                                    </m:r>
                                                  </m:sub>
                                                </m:sSub>
                                              </m:e>
                                            </m:d>
                                          </m:e>
                                        </m:d>
                                        <m:r>
                                          <a:rPr lang="en-US" b="0" i="1" smtClean="0">
                                            <a:latin typeface="Cambria Math" panose="02040503050406030204" pitchFamily="18" charset="0"/>
                                          </a:rPr>
                                          <m:t> </m:t>
                                        </m:r>
                                      </m:e>
                                    </m:func>
                                  </m:e>
                                </m:d>
                              </m:e>
                            </m:d>
                          </m:e>
                        </m:nary>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135767" y="4998991"/>
                  <a:ext cx="8698727" cy="1759712"/>
                </a:xfrm>
                <a:prstGeom prst="rect">
                  <a:avLst/>
                </a:prstGeom>
                <a:blipFill>
                  <a:blip r:embed="rId4"/>
                  <a:stretch>
                    <a:fillRect/>
                  </a:stretch>
                </a:blipFill>
              </p:spPr>
              <p:txBody>
                <a:bodyPr/>
                <a:lstStyle/>
                <a:p>
                  <a:r>
                    <a:rPr lang="en-US">
                      <a:noFill/>
                    </a:rPr>
                    <a:t> </a:t>
                  </a:r>
                </a:p>
              </p:txBody>
            </p:sp>
          </mc:Fallback>
        </mc:AlternateContent>
        <p:sp>
          <p:nvSpPr>
            <p:cNvPr id="54" name="Rectangle 53"/>
            <p:cNvSpPr/>
            <p:nvPr/>
          </p:nvSpPr>
          <p:spPr>
            <a:xfrm>
              <a:off x="2778580" y="5407788"/>
              <a:ext cx="1197214" cy="61907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017432" y="5362787"/>
              <a:ext cx="1829593" cy="61907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094052" y="6115709"/>
              <a:ext cx="3295674" cy="5312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598349" y="6115903"/>
              <a:ext cx="3239893" cy="5312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987294" y="5025836"/>
              <a:ext cx="764633" cy="369332"/>
            </a:xfrm>
            <a:prstGeom prst="rect">
              <a:avLst/>
            </a:prstGeom>
            <a:noFill/>
          </p:spPr>
          <p:txBody>
            <a:bodyPr wrap="none" rtlCol="0">
              <a:spAutoFit/>
            </a:bodyPr>
            <a:lstStyle/>
            <a:p>
              <a:r>
                <a:rPr lang="en-US" dirty="0">
                  <a:solidFill>
                    <a:srgbClr val="C00000"/>
                  </a:solidFill>
                </a:rPr>
                <a:t>Range</a:t>
              </a:r>
            </a:p>
          </p:txBody>
        </p:sp>
        <p:sp>
          <p:nvSpPr>
            <p:cNvPr id="59" name="TextBox 58"/>
            <p:cNvSpPr txBox="1"/>
            <p:nvPr/>
          </p:nvSpPr>
          <p:spPr>
            <a:xfrm>
              <a:off x="5578912" y="4993455"/>
              <a:ext cx="716863" cy="369332"/>
            </a:xfrm>
            <a:prstGeom prst="rect">
              <a:avLst/>
            </a:prstGeom>
            <a:noFill/>
          </p:spPr>
          <p:txBody>
            <a:bodyPr wrap="none" rtlCol="0">
              <a:spAutoFit/>
            </a:bodyPr>
            <a:lstStyle/>
            <a:p>
              <a:r>
                <a:rPr lang="en-US" dirty="0">
                  <a:solidFill>
                    <a:srgbClr val="C00000"/>
                  </a:solidFill>
                </a:rPr>
                <a:t>Angle</a:t>
              </a:r>
            </a:p>
          </p:txBody>
        </p:sp>
        <p:sp>
          <p:nvSpPr>
            <p:cNvPr id="60" name="TextBox 59"/>
            <p:cNvSpPr txBox="1"/>
            <p:nvPr/>
          </p:nvSpPr>
          <p:spPr>
            <a:xfrm>
              <a:off x="2195265" y="6575873"/>
              <a:ext cx="1093248" cy="369332"/>
            </a:xfrm>
            <a:prstGeom prst="rect">
              <a:avLst/>
            </a:prstGeom>
            <a:noFill/>
          </p:spPr>
          <p:txBody>
            <a:bodyPr wrap="none" rtlCol="0">
              <a:spAutoFit/>
            </a:bodyPr>
            <a:lstStyle/>
            <a:p>
              <a:r>
                <a:rPr lang="en-US" dirty="0">
                  <a:solidFill>
                    <a:srgbClr val="C00000"/>
                  </a:solidFill>
                </a:rPr>
                <a:t>Breathing</a:t>
              </a:r>
            </a:p>
          </p:txBody>
        </p:sp>
        <p:sp>
          <p:nvSpPr>
            <p:cNvPr id="61" name="TextBox 60"/>
            <p:cNvSpPr txBox="1"/>
            <p:nvPr/>
          </p:nvSpPr>
          <p:spPr>
            <a:xfrm>
              <a:off x="5536143" y="6603033"/>
              <a:ext cx="1165241" cy="369332"/>
            </a:xfrm>
            <a:prstGeom prst="rect">
              <a:avLst/>
            </a:prstGeom>
            <a:noFill/>
          </p:spPr>
          <p:txBody>
            <a:bodyPr wrap="square" rtlCol="0">
              <a:spAutoFit/>
            </a:bodyPr>
            <a:lstStyle/>
            <a:p>
              <a:pPr algn="ctr"/>
              <a:r>
                <a:rPr lang="en-US" dirty="0">
                  <a:solidFill>
                    <a:srgbClr val="C00000"/>
                  </a:solidFill>
                </a:rPr>
                <a:t>Heartbeat</a:t>
              </a:r>
            </a:p>
          </p:txBody>
        </p:sp>
      </p:grpSp>
      <p:sp>
        <p:nvSpPr>
          <p:cNvPr id="62" name="Rectangle 61"/>
          <p:cNvSpPr/>
          <p:nvPr/>
        </p:nvSpPr>
        <p:spPr>
          <a:xfrm>
            <a:off x="304216" y="4085432"/>
            <a:ext cx="7689272" cy="2448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247384" y="1559538"/>
            <a:ext cx="2236124" cy="374073"/>
          </a:xfrm>
          <a:prstGeom prst="rect">
            <a:avLst/>
          </a:prstGeom>
          <a:solidFill>
            <a:schemeClr val="bg1"/>
          </a:solidFill>
          <a:ln>
            <a:solidFill>
              <a:schemeClr val="tx1"/>
            </a:solidFill>
          </a:ln>
        </p:spPr>
        <p:txBody>
          <a:bodyPr wrap="square" rtlCol="0">
            <a:spAutoFit/>
          </a:bodyPr>
          <a:lstStyle/>
          <a:p>
            <a:pPr algn="ctr"/>
            <a:r>
              <a:rPr lang="en-US" dirty="0"/>
              <a:t>FMCW Signal</a:t>
            </a:r>
          </a:p>
        </p:txBody>
      </p:sp>
      <p:grpSp>
        <p:nvGrpSpPr>
          <p:cNvPr id="5" name="Group 4"/>
          <p:cNvGrpSpPr/>
          <p:nvPr/>
        </p:nvGrpSpPr>
        <p:grpSpPr>
          <a:xfrm>
            <a:off x="7663023" y="2121720"/>
            <a:ext cx="3205419" cy="1427072"/>
            <a:chOff x="7663023" y="2121720"/>
            <a:chExt cx="3205419" cy="142707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41419" y="2121720"/>
              <a:ext cx="810837" cy="1427072"/>
            </a:xfrm>
            <a:prstGeom prst="rect">
              <a:avLst/>
            </a:prstGeom>
          </p:spPr>
        </p:pic>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3023" y="2121720"/>
              <a:ext cx="878396" cy="1255533"/>
            </a:xfrm>
            <a:prstGeom prst="rect">
              <a:avLst/>
            </a:prstGeom>
          </p:spPr>
        </p:pic>
        <p:sp>
          <p:nvSpPr>
            <p:cNvPr id="67" name="Oval 66"/>
            <p:cNvSpPr/>
            <p:nvPr/>
          </p:nvSpPr>
          <p:spPr>
            <a:xfrm rot="21007252">
              <a:off x="8627361" y="2449277"/>
              <a:ext cx="434042" cy="394898"/>
            </a:xfrm>
            <a:prstGeom prst="ellipse">
              <a:avLst/>
            </a:prstGeom>
            <a:solidFill>
              <a:srgbClr val="FF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0752064" y="2576068"/>
              <a:ext cx="116378" cy="14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a:stCxn id="69" idx="1"/>
              <a:endCxn id="67" idx="0"/>
            </p:cNvCxnSpPr>
            <p:nvPr/>
          </p:nvCxnSpPr>
          <p:spPr>
            <a:xfrm flipH="1" flipV="1">
              <a:off x="8810506" y="2452205"/>
              <a:ext cx="1941558" cy="1945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9" idx="1"/>
              <a:endCxn id="67" idx="4"/>
            </p:cNvCxnSpPr>
            <p:nvPr/>
          </p:nvCxnSpPr>
          <p:spPr>
            <a:xfrm flipH="1">
              <a:off x="8878258" y="2646726"/>
              <a:ext cx="1873806" cy="1945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348451" y="1773200"/>
            <a:ext cx="3808097" cy="2008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04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Vital Signs Detection Using </a:t>
            </a:r>
            <a:r>
              <a:rPr lang="en-US" dirty="0" err="1"/>
              <a:t>mmWave</a:t>
            </a:r>
            <a:r>
              <a:rPr lang="en-US" dirty="0"/>
              <a:t> Radars</a:t>
            </a:r>
          </a:p>
        </p:txBody>
      </p:sp>
      <p:sp>
        <p:nvSpPr>
          <p:cNvPr id="4" name="Footer Placeholder 3"/>
          <p:cNvSpPr>
            <a:spLocks noGrp="1"/>
          </p:cNvSpPr>
          <p:nvPr>
            <p:ph type="ftr" sz="quarter" idx="11"/>
          </p:nvPr>
        </p:nvSpPr>
        <p:spPr/>
        <p:txBody>
          <a:bodyPr/>
          <a:lstStyle/>
          <a:p>
            <a:r>
              <a:rPr lang="en-US"/>
              <a:t>SRC Select Disclosure</a:t>
            </a:r>
            <a:endParaRPr lang="en-US" dirty="0"/>
          </a:p>
        </p:txBody>
      </p:sp>
      <p:cxnSp>
        <p:nvCxnSpPr>
          <p:cNvPr id="5" name="Straight Arrow Connector 4"/>
          <p:cNvCxnSpPr/>
          <p:nvPr/>
        </p:nvCxnSpPr>
        <p:spPr>
          <a:xfrm>
            <a:off x="240630" y="3327508"/>
            <a:ext cx="4193310"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6687611" y="3348461"/>
                <a:ext cx="3751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687611" y="3348461"/>
                <a:ext cx="375138"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62753" y="3544775"/>
                <a:ext cx="3751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𝐹𝑅𝐼</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62753" y="3544775"/>
                <a:ext cx="375138" cy="369332"/>
              </a:xfrm>
              <a:prstGeom prst="rect">
                <a:avLst/>
              </a:prstGeom>
              <a:blipFill>
                <a:blip r:embed="rId3"/>
                <a:stretch>
                  <a:fillRect r="-45902"/>
                </a:stretch>
              </a:blipFill>
            </p:spPr>
            <p:txBody>
              <a:bodyPr/>
              <a:lstStyle/>
              <a:p>
                <a:r>
                  <a:rPr lang="en-US">
                    <a:noFill/>
                  </a:rPr>
                  <a:t> </a:t>
                </a:r>
              </a:p>
            </p:txBody>
          </p:sp>
        </mc:Fallback>
      </mc:AlternateContent>
      <p:cxnSp>
        <p:nvCxnSpPr>
          <p:cNvPr id="8" name="Straight Connector 7"/>
          <p:cNvCxnSpPr/>
          <p:nvPr/>
        </p:nvCxnSpPr>
        <p:spPr>
          <a:xfrm flipH="1" flipV="1">
            <a:off x="560715" y="3533127"/>
            <a:ext cx="2310681" cy="0"/>
          </a:xfrm>
          <a:prstGeom prst="line">
            <a:avLst/>
          </a:prstGeom>
          <a:ln w="22225">
            <a:solidFill>
              <a:schemeClr val="tx1"/>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60714" y="1881661"/>
            <a:ext cx="0" cy="182880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60714" y="2648819"/>
            <a:ext cx="529716" cy="678689"/>
            <a:chOff x="3478920" y="2506080"/>
            <a:chExt cx="529716" cy="678689"/>
          </a:xfrm>
        </p:grpSpPr>
        <p:cxnSp>
          <p:nvCxnSpPr>
            <p:cNvPr id="11" name="Straight Connector 10"/>
            <p:cNvCxnSpPr/>
            <p:nvPr/>
          </p:nvCxnSpPr>
          <p:spPr>
            <a:xfrm flipV="1">
              <a:off x="3478920" y="2506081"/>
              <a:ext cx="529716" cy="678688"/>
            </a:xfrm>
            <a:prstGeom prst="line">
              <a:avLst/>
            </a:prstGeom>
            <a:ln w="2222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4008636" y="2506080"/>
              <a:ext cx="0" cy="676656"/>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13" name="Group 12"/>
          <p:cNvGrpSpPr/>
          <p:nvPr/>
        </p:nvGrpSpPr>
        <p:grpSpPr>
          <a:xfrm>
            <a:off x="1308175" y="2651769"/>
            <a:ext cx="529716" cy="678689"/>
            <a:chOff x="3478920" y="2506080"/>
            <a:chExt cx="529716" cy="678689"/>
          </a:xfrm>
        </p:grpSpPr>
        <p:cxnSp>
          <p:nvCxnSpPr>
            <p:cNvPr id="14" name="Straight Connector 13"/>
            <p:cNvCxnSpPr/>
            <p:nvPr/>
          </p:nvCxnSpPr>
          <p:spPr>
            <a:xfrm flipV="1">
              <a:off x="3478920" y="2506081"/>
              <a:ext cx="529716" cy="678688"/>
            </a:xfrm>
            <a:prstGeom prst="line">
              <a:avLst/>
            </a:prstGeom>
            <a:ln w="22225">
              <a:solidFill>
                <a:srgbClr val="FF0000"/>
              </a:solidFill>
              <a:prstDash val="solid"/>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4008636" y="2506080"/>
              <a:ext cx="0" cy="676656"/>
            </a:xfrm>
            <a:prstGeom prst="line">
              <a:avLst/>
            </a:prstGeom>
            <a:ln w="22225">
              <a:solidFill>
                <a:srgbClr val="FF0000"/>
              </a:solidFill>
              <a:prstDash val="solid"/>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871396" y="2655173"/>
            <a:ext cx="529716" cy="678689"/>
            <a:chOff x="3478920" y="2506080"/>
            <a:chExt cx="529716" cy="678689"/>
          </a:xfrm>
        </p:grpSpPr>
        <p:cxnSp>
          <p:nvCxnSpPr>
            <p:cNvPr id="17" name="Straight Connector 16"/>
            <p:cNvCxnSpPr/>
            <p:nvPr/>
          </p:nvCxnSpPr>
          <p:spPr>
            <a:xfrm flipV="1">
              <a:off x="3478920" y="2506081"/>
              <a:ext cx="529716" cy="678688"/>
            </a:xfrm>
            <a:prstGeom prst="line">
              <a:avLst/>
            </a:prstGeom>
            <a:ln w="22225"/>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4008636" y="2506080"/>
              <a:ext cx="0" cy="676656"/>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3618857" y="2658123"/>
            <a:ext cx="529716" cy="678689"/>
            <a:chOff x="3478920" y="2506080"/>
            <a:chExt cx="529716" cy="678689"/>
          </a:xfrm>
        </p:grpSpPr>
        <p:cxnSp>
          <p:nvCxnSpPr>
            <p:cNvPr id="20" name="Straight Connector 19"/>
            <p:cNvCxnSpPr/>
            <p:nvPr/>
          </p:nvCxnSpPr>
          <p:spPr>
            <a:xfrm flipV="1">
              <a:off x="3478920" y="2506081"/>
              <a:ext cx="529716" cy="678688"/>
            </a:xfrm>
            <a:prstGeom prst="line">
              <a:avLst/>
            </a:prstGeom>
            <a:ln w="22225">
              <a:solidFill>
                <a:srgbClr val="FF0000"/>
              </a:solidFill>
              <a:prstDash val="solid"/>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008636" y="2506080"/>
              <a:ext cx="0" cy="676656"/>
            </a:xfrm>
            <a:prstGeom prst="line">
              <a:avLst/>
            </a:prstGeom>
            <a:ln w="22225">
              <a:solidFill>
                <a:srgbClr val="FF0000"/>
              </a:solidFill>
              <a:prstDash val="solid"/>
            </a:ln>
          </p:spPr>
          <p:style>
            <a:lnRef idx="1">
              <a:schemeClr val="dk1"/>
            </a:lnRef>
            <a:fillRef idx="0">
              <a:schemeClr val="dk1"/>
            </a:fillRef>
            <a:effectRef idx="0">
              <a:schemeClr val="dk1"/>
            </a:effectRef>
            <a:fontRef idx="minor">
              <a:schemeClr val="tx1"/>
            </a:fontRef>
          </p:style>
        </p:cxnSp>
      </p:grpSp>
      <p:grpSp>
        <p:nvGrpSpPr>
          <p:cNvPr id="22" name="Group 21"/>
          <p:cNvGrpSpPr/>
          <p:nvPr/>
        </p:nvGrpSpPr>
        <p:grpSpPr>
          <a:xfrm>
            <a:off x="5182077" y="2636566"/>
            <a:ext cx="529716" cy="678689"/>
            <a:chOff x="3478920" y="2506080"/>
            <a:chExt cx="529716" cy="678689"/>
          </a:xfrm>
        </p:grpSpPr>
        <p:cxnSp>
          <p:nvCxnSpPr>
            <p:cNvPr id="23" name="Straight Connector 22"/>
            <p:cNvCxnSpPr/>
            <p:nvPr/>
          </p:nvCxnSpPr>
          <p:spPr>
            <a:xfrm flipV="1">
              <a:off x="3478920" y="2506081"/>
              <a:ext cx="529716" cy="678688"/>
            </a:xfrm>
            <a:prstGeom prst="line">
              <a:avLst/>
            </a:prstGeom>
            <a:ln w="22225"/>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4008636" y="2506080"/>
              <a:ext cx="0" cy="676656"/>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5929538" y="2639516"/>
            <a:ext cx="529716" cy="678689"/>
            <a:chOff x="3478920" y="2506080"/>
            <a:chExt cx="529716" cy="678689"/>
          </a:xfrm>
        </p:grpSpPr>
        <p:cxnSp>
          <p:nvCxnSpPr>
            <p:cNvPr id="26" name="Straight Connector 25"/>
            <p:cNvCxnSpPr/>
            <p:nvPr/>
          </p:nvCxnSpPr>
          <p:spPr>
            <a:xfrm flipV="1">
              <a:off x="3478920" y="2506081"/>
              <a:ext cx="529716" cy="678688"/>
            </a:xfrm>
            <a:prstGeom prst="line">
              <a:avLst/>
            </a:prstGeom>
            <a:ln w="22225">
              <a:solidFill>
                <a:srgbClr val="FF0000"/>
              </a:solidFill>
              <a:prstDash val="solid"/>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4008636" y="2506080"/>
              <a:ext cx="0" cy="676656"/>
            </a:xfrm>
            <a:prstGeom prst="line">
              <a:avLst/>
            </a:prstGeom>
            <a:ln w="22225">
              <a:solidFill>
                <a:srgbClr val="FF0000"/>
              </a:solidFill>
              <a:prstDash val="solid"/>
            </a:ln>
          </p:spPr>
          <p:style>
            <a:lnRef idx="1">
              <a:schemeClr val="dk1"/>
            </a:lnRef>
            <a:fillRef idx="0">
              <a:schemeClr val="dk1"/>
            </a:fillRef>
            <a:effectRef idx="0">
              <a:schemeClr val="dk1"/>
            </a:effectRef>
            <a:fontRef idx="minor">
              <a:schemeClr val="tx1"/>
            </a:fontRef>
          </p:style>
        </p:cxnSp>
      </p:grpSp>
      <p:cxnSp>
        <p:nvCxnSpPr>
          <p:cNvPr id="28" name="Straight Connector 27"/>
          <p:cNvCxnSpPr/>
          <p:nvPr/>
        </p:nvCxnSpPr>
        <p:spPr>
          <a:xfrm>
            <a:off x="2871396" y="2087294"/>
            <a:ext cx="7639" cy="147304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315690" y="1601265"/>
                <a:ext cx="3751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15690" y="1601265"/>
                <a:ext cx="375138" cy="369332"/>
              </a:xfrm>
              <a:prstGeom prst="rect">
                <a:avLst/>
              </a:prstGeom>
              <a:blipFill>
                <a:blip r:embed="rId4"/>
                <a:stretch>
                  <a:fillRect b="-13333"/>
                </a:stretch>
              </a:blipFill>
            </p:spPr>
            <p:txBody>
              <a:bodyPr/>
              <a:lstStyle/>
              <a:p>
                <a:r>
                  <a:rPr lang="en-US">
                    <a:noFill/>
                  </a:rPr>
                  <a:t> </a:t>
                </a:r>
              </a:p>
            </p:txBody>
          </p:sp>
        </mc:Fallback>
      </mc:AlternateContent>
      <p:grpSp>
        <p:nvGrpSpPr>
          <p:cNvPr id="40" name="Group 39"/>
          <p:cNvGrpSpPr/>
          <p:nvPr/>
        </p:nvGrpSpPr>
        <p:grpSpPr>
          <a:xfrm>
            <a:off x="5456840" y="1415902"/>
            <a:ext cx="1475112" cy="660572"/>
            <a:chOff x="7650967" y="5477005"/>
            <a:chExt cx="1475112" cy="660572"/>
          </a:xfrm>
        </p:grpSpPr>
        <mc:AlternateContent xmlns:mc="http://schemas.openxmlformats.org/markup-compatibility/2006" xmlns:a14="http://schemas.microsoft.com/office/drawing/2010/main">
          <mc:Choice Requires="a14">
            <p:sp>
              <p:nvSpPr>
                <p:cNvPr id="29" name="TextBox 28"/>
                <p:cNvSpPr txBox="1"/>
                <p:nvPr/>
              </p:nvSpPr>
              <p:spPr>
                <a:xfrm>
                  <a:off x="7707739" y="5829800"/>
                  <a:ext cx="3751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𝑇𝑋</m:t>
                            </m:r>
                          </m:e>
                          <m:sub>
                            <m:r>
                              <a:rPr lang="en-US" sz="1400" b="0" i="1" smtClean="0">
                                <a:latin typeface="Cambria Math" panose="02040503050406030204" pitchFamily="18" charset="0"/>
                              </a:rPr>
                              <m:t>2</m:t>
                            </m:r>
                          </m:sub>
                        </m:sSub>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707739" y="5829800"/>
                  <a:ext cx="375138" cy="307777"/>
                </a:xfrm>
                <a:prstGeom prst="rect">
                  <a:avLst/>
                </a:prstGeom>
                <a:blipFill>
                  <a:blip r:embed="rId5"/>
                  <a:stretch>
                    <a:fillRect r="-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707739" y="5495113"/>
                  <a:ext cx="38569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𝑇𝑋</m:t>
                            </m:r>
                          </m:e>
                          <m:sub>
                            <m:r>
                              <a:rPr lang="en-US" sz="1400" b="0" i="1" smtClean="0">
                                <a:latin typeface="Cambria Math" panose="02040503050406030204" pitchFamily="18" charset="0"/>
                              </a:rPr>
                              <m:t>1</m:t>
                            </m:r>
                          </m:sub>
                        </m:sSub>
                      </m:oMath>
                    </m:oMathPara>
                  </a14:m>
                  <a:endParaRPr lang="en-US" sz="1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7707739" y="5495113"/>
                  <a:ext cx="385693" cy="307777"/>
                </a:xfrm>
                <a:prstGeom prst="rect">
                  <a:avLst/>
                </a:prstGeom>
                <a:blipFill>
                  <a:blip r:embed="rId6"/>
                  <a:stretch>
                    <a:fillRect r="-6250"/>
                  </a:stretch>
                </a:blipFill>
              </p:spPr>
              <p:txBody>
                <a:bodyPr/>
                <a:lstStyle/>
                <a:p>
                  <a:r>
                    <a:rPr lang="en-US">
                      <a:noFill/>
                    </a:rPr>
                    <a:t> </a:t>
                  </a:r>
                </a:p>
              </p:txBody>
            </p:sp>
          </mc:Fallback>
        </mc:AlternateContent>
        <p:sp>
          <p:nvSpPr>
            <p:cNvPr id="32" name="Rectangle 31"/>
            <p:cNvSpPr/>
            <p:nvPr/>
          </p:nvSpPr>
          <p:spPr>
            <a:xfrm>
              <a:off x="7650967" y="5477005"/>
              <a:ext cx="1475112" cy="610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8388523" y="5679779"/>
              <a:ext cx="591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88523" y="6014466"/>
              <a:ext cx="5911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5" name="TextBox 34"/>
              <p:cNvSpPr txBox="1"/>
              <p:nvPr/>
            </p:nvSpPr>
            <p:spPr>
              <a:xfrm>
                <a:off x="1099036" y="2087295"/>
                <a:ext cx="96445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𝐹𝑟𝑎𝑚𝑒</m:t>
                      </m:r>
                      <m:r>
                        <a:rPr lang="en-US" sz="1400" b="0" i="1" smtClean="0">
                          <a:latin typeface="Cambria Math" panose="02040503050406030204" pitchFamily="18" charset="0"/>
                        </a:rPr>
                        <m:t> 1</m:t>
                      </m:r>
                    </m:oMath>
                  </m:oMathPara>
                </a14:m>
                <a:endParaRPr lang="en-US"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099036" y="2087295"/>
                <a:ext cx="96445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184118" y="2087294"/>
                <a:ext cx="96445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𝐹𝑟𝑎𝑚𝑒</m:t>
                      </m:r>
                      <m:r>
                        <a:rPr lang="en-US" sz="1400" b="0" i="1" smtClean="0">
                          <a:latin typeface="Cambria Math" panose="02040503050406030204" pitchFamily="18" charset="0"/>
                        </a:rPr>
                        <m:t> 2</m:t>
                      </m:r>
                    </m:oMath>
                  </m:oMathPara>
                </a14:m>
                <a:endParaRPr lang="en-US" sz="1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184118" y="2087294"/>
                <a:ext cx="964455"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532033" y="2087294"/>
                <a:ext cx="96445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𝐹𝑟𝑎𝑚𝑒</m:t>
                      </m:r>
                      <m:r>
                        <a:rPr lang="en-US" sz="1400" b="0" i="1" smtClean="0">
                          <a:latin typeface="Cambria Math" panose="02040503050406030204" pitchFamily="18" charset="0"/>
                        </a:rPr>
                        <m:t> </m:t>
                      </m:r>
                      <m:r>
                        <a:rPr lang="en-US" sz="1400" b="0" i="1" smtClean="0">
                          <a:latin typeface="Cambria Math" panose="02040503050406030204" pitchFamily="18" charset="0"/>
                        </a:rPr>
                        <m:t>𝑀</m:t>
                      </m:r>
                    </m:oMath>
                  </m:oMathPara>
                </a14:m>
                <a:endParaRPr lang="en-US"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532033" y="2087294"/>
                <a:ext cx="964455" cy="307777"/>
              </a:xfrm>
              <a:prstGeom prst="rect">
                <a:avLst/>
              </a:prstGeom>
              <a:blipFill>
                <a:blip r:embed="rId9"/>
                <a:stretch>
                  <a:fillRect/>
                </a:stretch>
              </a:blipFill>
            </p:spPr>
            <p:txBody>
              <a:bodyPr/>
              <a:lstStyle/>
              <a:p>
                <a:r>
                  <a:rPr lang="en-US">
                    <a:noFill/>
                  </a:rPr>
                  <a:t> </a:t>
                </a:r>
              </a:p>
            </p:txBody>
          </p:sp>
        </mc:Fallback>
      </mc:AlternateContent>
      <p:cxnSp>
        <p:nvCxnSpPr>
          <p:cNvPr id="38" name="Straight Connector 37"/>
          <p:cNvCxnSpPr/>
          <p:nvPr/>
        </p:nvCxnSpPr>
        <p:spPr>
          <a:xfrm>
            <a:off x="4434901" y="3331829"/>
            <a:ext cx="424872"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859773" y="3339549"/>
            <a:ext cx="23081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12759" y="5212730"/>
            <a:ext cx="152180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51369" y="4045194"/>
            <a:ext cx="7147787" cy="2348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421319" y="5028064"/>
            <a:ext cx="6400800" cy="0"/>
          </a:xfrm>
          <a:prstGeom prst="line">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54643" y="5932756"/>
            <a:ext cx="6400800" cy="0"/>
          </a:xfrm>
          <a:prstGeom prst="line">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21319" y="4936624"/>
            <a:ext cx="182880" cy="1828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933595" y="4936624"/>
            <a:ext cx="182880" cy="1828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043745" y="4948348"/>
            <a:ext cx="182880" cy="1828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547837" y="4948348"/>
            <a:ext cx="182880" cy="1828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051929" y="4948348"/>
            <a:ext cx="182880" cy="1828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556021" y="4948348"/>
            <a:ext cx="182880" cy="18288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059131" y="5829591"/>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563223" y="5829591"/>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067315" y="5829591"/>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571407" y="5829591"/>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031043" y="5841315"/>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535135" y="5841315"/>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039227" y="5841315"/>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543319" y="5841315"/>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p:cNvSpPr txBox="1"/>
              <p:nvPr/>
            </p:nvSpPr>
            <p:spPr>
              <a:xfrm>
                <a:off x="6364070" y="6024195"/>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6364070" y="6024195"/>
                <a:ext cx="36798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6424516" y="5047678"/>
                <a:ext cx="367986"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6424516" y="5047678"/>
                <a:ext cx="367986" cy="369332"/>
              </a:xfrm>
              <a:prstGeom prst="rect">
                <a:avLst/>
              </a:prstGeom>
              <a:blipFill>
                <a:blip r:embed="rId11"/>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2553653" y="4056923"/>
                <a:ext cx="2670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Antenna</m:t>
                      </m:r>
                      <m:r>
                        <a:rPr lang="en-US" b="0" i="0" smtClean="0">
                          <a:latin typeface="Cambria Math" panose="02040503050406030204" pitchFamily="18" charset="0"/>
                        </a:rPr>
                        <m:t> </m:t>
                      </m:r>
                      <m:r>
                        <m:rPr>
                          <m:sty m:val="p"/>
                        </m:rPr>
                        <a:rPr lang="en-US" b="0" i="0" smtClean="0">
                          <a:latin typeface="Cambria Math" panose="02040503050406030204" pitchFamily="18" charset="0"/>
                        </a:rPr>
                        <m:t>Array</m:t>
                      </m:r>
                      <m:r>
                        <a:rPr lang="en-US" b="0" i="0" smtClean="0">
                          <a:latin typeface="Cambria Math" panose="02040503050406030204" pitchFamily="18" charset="0"/>
                        </a:rPr>
                        <m:t> </m:t>
                      </m:r>
                      <m:r>
                        <m:rPr>
                          <m:sty m:val="p"/>
                        </m:rPr>
                        <a:rPr lang="en-US" b="0" i="0" smtClean="0">
                          <a:latin typeface="Cambria Math" panose="02040503050406030204" pitchFamily="18" charset="0"/>
                        </a:rPr>
                        <m:t>Structure</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2553653" y="4056923"/>
                <a:ext cx="2670924"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024876" y="5404920"/>
                <a:ext cx="15359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Virtual</m:t>
                      </m:r>
                      <m:r>
                        <a:rPr lang="en-US" b="0" i="0" smtClean="0">
                          <a:latin typeface="Cambria Math" panose="02040503050406030204" pitchFamily="18" charset="0"/>
                        </a:rPr>
                        <m:t> </m:t>
                      </m:r>
                      <m:r>
                        <m:rPr>
                          <m:sty m:val="p"/>
                        </m:rPr>
                        <a:rPr lang="en-US" b="0" i="0" smtClean="0">
                          <a:latin typeface="Cambria Math" panose="02040503050406030204" pitchFamily="18" charset="0"/>
                        </a:rPr>
                        <m:t>Array</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024876" y="5404920"/>
                <a:ext cx="1535998"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233701" y="4517078"/>
                <a:ext cx="614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TX</m:t>
                          </m:r>
                        </m:e>
                        <m:sub>
                          <m:r>
                            <a:rPr lang="en-US" b="0" i="0" smtClean="0">
                              <a:latin typeface="Cambria Math" panose="02040503050406030204" pitchFamily="18" charset="0"/>
                            </a:rPr>
                            <m:t>1</m:t>
                          </m:r>
                        </m:sub>
                      </m:sSub>
                    </m:oMath>
                  </m:oMathPara>
                </a14:m>
                <a:endParaRPr lang="en-US" dirty="0"/>
              </a:p>
            </p:txBody>
          </p:sp>
        </mc:Choice>
        <mc:Fallback xmlns="">
          <p:sp>
            <p:nvSpPr>
              <p:cNvPr id="64" name="TextBox 63"/>
              <p:cNvSpPr txBox="1">
                <a:spLocks noRot="1" noChangeAspect="1" noMove="1" noResize="1" noEditPoints="1" noAdjustHandles="1" noChangeArrowheads="1" noChangeShapeType="1" noTextEdit="1"/>
              </p:cNvSpPr>
              <p:nvPr/>
            </p:nvSpPr>
            <p:spPr>
              <a:xfrm>
                <a:off x="233701" y="4517078"/>
                <a:ext cx="61401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723190" y="4515710"/>
                <a:ext cx="6193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TX</m:t>
                          </m:r>
                        </m:e>
                        <m:sub>
                          <m:r>
                            <a:rPr lang="en-US" b="0" i="0" smtClean="0">
                              <a:latin typeface="Cambria Math" panose="02040503050406030204" pitchFamily="18" charset="0"/>
                            </a:rPr>
                            <m:t>2</m:t>
                          </m:r>
                        </m:sub>
                      </m:sSub>
                    </m:oMath>
                  </m:oMathPara>
                </a14:m>
                <a:endParaRPr lang="en-US" dirty="0"/>
              </a:p>
            </p:txBody>
          </p:sp>
        </mc:Choice>
        <mc:Fallback xmlns="">
          <p:sp>
            <p:nvSpPr>
              <p:cNvPr id="65" name="TextBox 64"/>
              <p:cNvSpPr txBox="1">
                <a:spLocks noRot="1" noChangeAspect="1" noMove="1" noResize="1" noEditPoints="1" noAdjustHandles="1" noChangeArrowheads="1" noChangeShapeType="1" noTextEdit="1"/>
              </p:cNvSpPr>
              <p:nvPr/>
            </p:nvSpPr>
            <p:spPr>
              <a:xfrm>
                <a:off x="1723190" y="4515710"/>
                <a:ext cx="619336"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823962" y="4513924"/>
                <a:ext cx="6204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RX</m:t>
                          </m:r>
                        </m:e>
                        <m:sub>
                          <m:r>
                            <a:rPr lang="en-US" b="0" i="0" smtClean="0">
                              <a:latin typeface="Cambria Math" panose="02040503050406030204" pitchFamily="18" charset="0"/>
                            </a:rPr>
                            <m:t>1</m:t>
                          </m:r>
                        </m:sub>
                      </m:sSub>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3823962" y="4513924"/>
                <a:ext cx="620426"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4343364" y="4513924"/>
                <a:ext cx="6257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RX</m:t>
                          </m:r>
                        </m:e>
                        <m:sub>
                          <m:r>
                            <a:rPr lang="en-US" b="0" i="0" smtClean="0">
                              <a:latin typeface="Cambria Math" panose="02040503050406030204" pitchFamily="18" charset="0"/>
                            </a:rPr>
                            <m:t>2</m:t>
                          </m:r>
                        </m:sub>
                      </m:sSub>
                    </m:oMath>
                  </m:oMathPara>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4343364" y="4513924"/>
                <a:ext cx="62574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4843357" y="4513924"/>
                <a:ext cx="6257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RX</m:t>
                          </m:r>
                        </m:e>
                        <m:sub>
                          <m:r>
                            <a:rPr lang="en-US" b="0" i="0" smtClean="0">
                              <a:latin typeface="Cambria Math" panose="02040503050406030204" pitchFamily="18" charset="0"/>
                            </a:rPr>
                            <m:t>3</m:t>
                          </m:r>
                        </m:sub>
                      </m:sSub>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4843357" y="4513924"/>
                <a:ext cx="625748"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5345327" y="4518379"/>
                <a:ext cx="6257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RX</m:t>
                          </m:r>
                        </m:e>
                        <m:sub>
                          <m:r>
                            <a:rPr lang="en-US" b="0" i="0" smtClean="0">
                              <a:latin typeface="Cambria Math" panose="02040503050406030204" pitchFamily="18" charset="0"/>
                            </a:rPr>
                            <m:t>4</m:t>
                          </m:r>
                        </m:sub>
                      </m:sSub>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5345327" y="4518379"/>
                <a:ext cx="625748"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067429" y="5047678"/>
                <a:ext cx="412464" cy="369332"/>
              </a:xfrm>
              <a:prstGeom prst="rect">
                <a:avLst/>
              </a:prstGeom>
              <a:solidFill>
                <a:schemeClr val="bg1"/>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4</m:t>
                      </m:r>
                      <m:r>
                        <a:rPr lang="en-US" b="0" i="1" smtClean="0">
                          <a:latin typeface="Cambria Math" panose="02040503050406030204" pitchFamily="18" charset="0"/>
                        </a:rPr>
                        <m:t>𝑑</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067429" y="5047678"/>
                <a:ext cx="412464" cy="369332"/>
              </a:xfrm>
              <a:prstGeom prst="rect">
                <a:avLst/>
              </a:prstGeom>
              <a:blipFill>
                <a:blip r:embed="rId20"/>
                <a:stretch>
                  <a:fillRect r="-5882"/>
                </a:stretch>
              </a:blipFill>
              <a:ln>
                <a:noFill/>
              </a:ln>
            </p:spPr>
            <p:txBody>
              <a:bodyPr/>
              <a:lstStyle/>
              <a:p>
                <a:r>
                  <a:rPr lang="en-US">
                    <a:noFill/>
                  </a:rPr>
                  <a:t> </a:t>
                </a:r>
              </a:p>
            </p:txBody>
          </p:sp>
        </mc:Fallback>
      </mc:AlternateContent>
      <p:cxnSp>
        <p:nvCxnSpPr>
          <p:cNvPr id="71" name="Straight Connector 70"/>
          <p:cNvCxnSpPr/>
          <p:nvPr/>
        </p:nvCxnSpPr>
        <p:spPr>
          <a:xfrm>
            <a:off x="512759" y="5131228"/>
            <a:ext cx="0" cy="18288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34562" y="5124819"/>
            <a:ext cx="0" cy="18288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4123435" y="5232344"/>
            <a:ext cx="515842" cy="14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4262462" y="5045207"/>
                <a:ext cx="228600" cy="369332"/>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4262462" y="5045207"/>
                <a:ext cx="228600" cy="369332"/>
              </a:xfrm>
              <a:prstGeom prst="rect">
                <a:avLst/>
              </a:prstGeom>
              <a:blipFill>
                <a:blip r:embed="rId21"/>
                <a:stretch>
                  <a:fillRect r="-34211"/>
                </a:stretch>
              </a:blipFill>
              <a:ln>
                <a:noFill/>
              </a:ln>
            </p:spPr>
            <p:txBody>
              <a:bodyPr/>
              <a:lstStyle/>
              <a:p>
                <a:r>
                  <a:rPr lang="en-US">
                    <a:noFill/>
                  </a:rPr>
                  <a:t> </a:t>
                </a:r>
              </a:p>
            </p:txBody>
          </p:sp>
        </mc:Fallback>
      </mc:AlternateContent>
      <p:cxnSp>
        <p:nvCxnSpPr>
          <p:cNvPr id="75" name="Straight Connector 74"/>
          <p:cNvCxnSpPr>
            <a:stCxn id="48" idx="4"/>
          </p:cNvCxnSpPr>
          <p:nvPr/>
        </p:nvCxnSpPr>
        <p:spPr>
          <a:xfrm flipH="1">
            <a:off x="4130452" y="5131228"/>
            <a:ext cx="0" cy="20116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9" idx="4"/>
          </p:cNvCxnSpPr>
          <p:nvPr/>
        </p:nvCxnSpPr>
        <p:spPr>
          <a:xfrm>
            <a:off x="4639277" y="5131228"/>
            <a:ext cx="0" cy="19894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0" idx="4"/>
          </p:cNvCxnSpPr>
          <p:nvPr/>
        </p:nvCxnSpPr>
        <p:spPr>
          <a:xfrm>
            <a:off x="5143369" y="5131228"/>
            <a:ext cx="930" cy="20058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1" idx="4"/>
          </p:cNvCxnSpPr>
          <p:nvPr/>
        </p:nvCxnSpPr>
        <p:spPr>
          <a:xfrm flipH="1">
            <a:off x="5638083" y="5131228"/>
            <a:ext cx="0" cy="20116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634888" y="5234815"/>
            <a:ext cx="515842" cy="14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TextBox 79"/>
              <p:cNvSpPr txBox="1"/>
              <p:nvPr/>
            </p:nvSpPr>
            <p:spPr>
              <a:xfrm>
                <a:off x="4773915" y="5047678"/>
                <a:ext cx="228600" cy="369332"/>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4773915" y="5047678"/>
                <a:ext cx="228600" cy="369332"/>
              </a:xfrm>
              <a:prstGeom prst="rect">
                <a:avLst/>
              </a:prstGeom>
              <a:blipFill>
                <a:blip r:embed="rId22"/>
                <a:stretch>
                  <a:fillRect r="-34211"/>
                </a:stretch>
              </a:blipFill>
              <a:ln>
                <a:noFill/>
              </a:ln>
            </p:spPr>
            <p:txBody>
              <a:bodyPr/>
              <a:lstStyle/>
              <a:p>
                <a:r>
                  <a:rPr lang="en-US">
                    <a:noFill/>
                  </a:rPr>
                  <a:t> </a:t>
                </a:r>
              </a:p>
            </p:txBody>
          </p:sp>
        </mc:Fallback>
      </mc:AlternateContent>
      <p:cxnSp>
        <p:nvCxnSpPr>
          <p:cNvPr id="81" name="Straight Arrow Connector 80"/>
          <p:cNvCxnSpPr/>
          <p:nvPr/>
        </p:nvCxnSpPr>
        <p:spPr>
          <a:xfrm flipV="1">
            <a:off x="5143321" y="5239538"/>
            <a:ext cx="515842" cy="14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p:cNvSpPr txBox="1"/>
              <p:nvPr/>
            </p:nvSpPr>
            <p:spPr>
              <a:xfrm>
                <a:off x="5282348" y="5061637"/>
                <a:ext cx="228600" cy="369332"/>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5282348" y="5061637"/>
                <a:ext cx="228600" cy="369332"/>
              </a:xfrm>
              <a:prstGeom prst="rect">
                <a:avLst/>
              </a:prstGeom>
              <a:blipFill>
                <a:blip r:embed="rId23"/>
                <a:stretch>
                  <a:fillRect r="-37838"/>
                </a:stretch>
              </a:blipFill>
              <a:ln>
                <a:noFill/>
              </a:ln>
            </p:spPr>
            <p:txBody>
              <a:bodyPr/>
              <a:lstStyle/>
              <a:p>
                <a:r>
                  <a:rPr lang="en-US">
                    <a:noFill/>
                  </a:rPr>
                  <a:t> </a:t>
                </a:r>
              </a:p>
            </p:txBody>
          </p:sp>
        </mc:Fallback>
      </mc:AlternateContent>
      <p:cxnSp>
        <p:nvCxnSpPr>
          <p:cNvPr id="83" name="Straight Arrow Connector 82"/>
          <p:cNvCxnSpPr/>
          <p:nvPr/>
        </p:nvCxnSpPr>
        <p:spPr>
          <a:xfrm flipV="1">
            <a:off x="2121741" y="6127360"/>
            <a:ext cx="515842" cy="14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2128758" y="6026244"/>
            <a:ext cx="0" cy="20116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7583" y="6026244"/>
            <a:ext cx="0" cy="19894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p:cNvSpPr txBox="1"/>
              <p:nvPr/>
            </p:nvSpPr>
            <p:spPr>
              <a:xfrm>
                <a:off x="2246739" y="5970800"/>
                <a:ext cx="228600" cy="307777"/>
              </a:xfrm>
              <a:prstGeom prst="rect">
                <a:avLst/>
              </a:prstGeom>
              <a:solidFill>
                <a:schemeClr val="bg1"/>
              </a:solidFill>
            </p:spPr>
            <p:txBody>
              <a:bodyPr wrap="square" rtlCol="0" anchor="ctr">
                <a:spAutoFit/>
              </a:bodyPr>
              <a:lstStyle/>
              <a:p>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86" name="TextBox 85"/>
              <p:cNvSpPr txBox="1">
                <a:spLocks noRot="1" noChangeAspect="1" noMove="1" noResize="1" noEditPoints="1" noAdjustHandles="1" noChangeArrowheads="1" noChangeShapeType="1" noTextEdit="1"/>
              </p:cNvSpPr>
              <p:nvPr/>
            </p:nvSpPr>
            <p:spPr>
              <a:xfrm>
                <a:off x="2246739" y="5970800"/>
                <a:ext cx="228600" cy="307777"/>
              </a:xfrm>
              <a:prstGeom prst="rect">
                <a:avLst/>
              </a:prstGeom>
              <a:blipFill>
                <a:blip r:embed="rId24"/>
                <a:stretch>
                  <a:fillRect r="-13514"/>
                </a:stretch>
              </a:blipFill>
            </p:spPr>
            <p:txBody>
              <a:bodyPr/>
              <a:lstStyle/>
              <a:p>
                <a:r>
                  <a:rPr lang="en-US">
                    <a:noFill/>
                  </a:rPr>
                  <a:t> </a:t>
                </a:r>
              </a:p>
            </p:txBody>
          </p:sp>
        </mc:Fallback>
      </mc:AlternateContent>
      <p:cxnSp>
        <p:nvCxnSpPr>
          <p:cNvPr id="87" name="Straight Arrow Connector 86"/>
          <p:cNvCxnSpPr/>
          <p:nvPr/>
        </p:nvCxnSpPr>
        <p:spPr>
          <a:xfrm flipV="1">
            <a:off x="2651916" y="6136596"/>
            <a:ext cx="47875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8" idx="4"/>
          </p:cNvCxnSpPr>
          <p:nvPr/>
        </p:nvCxnSpPr>
        <p:spPr>
          <a:xfrm>
            <a:off x="3130667" y="6024195"/>
            <a:ext cx="0" cy="21241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3130667" y="6145832"/>
            <a:ext cx="47875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9" idx="4"/>
          </p:cNvCxnSpPr>
          <p:nvPr/>
        </p:nvCxnSpPr>
        <p:spPr>
          <a:xfrm>
            <a:off x="3634759" y="6024195"/>
            <a:ext cx="0" cy="20098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2778246" y="5970800"/>
                <a:ext cx="228600" cy="307777"/>
              </a:xfrm>
              <a:prstGeom prst="rect">
                <a:avLst/>
              </a:prstGeom>
              <a:solidFill>
                <a:schemeClr val="bg1"/>
              </a:solidFill>
            </p:spPr>
            <p:txBody>
              <a:bodyPr wrap="square" rtlCol="0" anchor="ctr">
                <a:spAutoFit/>
              </a:bodyPr>
              <a:lstStyle/>
              <a:p>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1" name="TextBox 90"/>
              <p:cNvSpPr txBox="1">
                <a:spLocks noRot="1" noChangeAspect="1" noMove="1" noResize="1" noEditPoints="1" noAdjustHandles="1" noChangeArrowheads="1" noChangeShapeType="1" noTextEdit="1"/>
              </p:cNvSpPr>
              <p:nvPr/>
            </p:nvSpPr>
            <p:spPr>
              <a:xfrm>
                <a:off x="2778246" y="5970800"/>
                <a:ext cx="228600" cy="307777"/>
              </a:xfrm>
              <a:prstGeom prst="rect">
                <a:avLst/>
              </a:prstGeom>
              <a:blipFill>
                <a:blip r:embed="rId24"/>
                <a:stretch>
                  <a:fillRect r="-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3263682" y="5970800"/>
                <a:ext cx="228600" cy="307777"/>
              </a:xfrm>
              <a:prstGeom prst="rect">
                <a:avLst/>
              </a:prstGeom>
              <a:solidFill>
                <a:schemeClr val="bg1"/>
              </a:solidFill>
            </p:spPr>
            <p:txBody>
              <a:bodyPr wrap="square" rtlCol="0" anchor="ctr">
                <a:spAutoFit/>
              </a:bodyPr>
              <a:lstStyle/>
              <a:p>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2" name="TextBox 91"/>
              <p:cNvSpPr txBox="1">
                <a:spLocks noRot="1" noChangeAspect="1" noMove="1" noResize="1" noEditPoints="1" noAdjustHandles="1" noChangeArrowheads="1" noChangeShapeType="1" noTextEdit="1"/>
              </p:cNvSpPr>
              <p:nvPr/>
            </p:nvSpPr>
            <p:spPr>
              <a:xfrm>
                <a:off x="3263682" y="5970800"/>
                <a:ext cx="228600" cy="307777"/>
              </a:xfrm>
              <a:prstGeom prst="rect">
                <a:avLst/>
              </a:prstGeom>
              <a:blipFill>
                <a:blip r:embed="rId25"/>
                <a:stretch>
                  <a:fillRect r="-13158"/>
                </a:stretch>
              </a:blipFill>
            </p:spPr>
            <p:txBody>
              <a:bodyPr/>
              <a:lstStyle/>
              <a:p>
                <a:r>
                  <a:rPr lang="en-US">
                    <a:noFill/>
                  </a:rPr>
                  <a:t> </a:t>
                </a:r>
              </a:p>
            </p:txBody>
          </p:sp>
        </mc:Fallback>
      </mc:AlternateContent>
      <p:cxnSp>
        <p:nvCxnSpPr>
          <p:cNvPr id="93" name="Straight Connector 92"/>
          <p:cNvCxnSpPr/>
          <p:nvPr/>
        </p:nvCxnSpPr>
        <p:spPr>
          <a:xfrm>
            <a:off x="5168133" y="6024195"/>
            <a:ext cx="0" cy="21241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168133" y="6145832"/>
            <a:ext cx="47875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672225" y="6024195"/>
            <a:ext cx="0" cy="20098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p:cNvSpPr txBox="1"/>
              <p:nvPr/>
            </p:nvSpPr>
            <p:spPr>
              <a:xfrm>
                <a:off x="5307790" y="5992619"/>
                <a:ext cx="228600" cy="307777"/>
              </a:xfrm>
              <a:prstGeom prst="rect">
                <a:avLst/>
              </a:prstGeom>
              <a:solidFill>
                <a:schemeClr val="bg1"/>
              </a:solidFill>
            </p:spPr>
            <p:txBody>
              <a:bodyPr wrap="square" rtlCol="0" anchor="ctr">
                <a:spAutoFit/>
              </a:bodyPr>
              <a:lstStyle/>
              <a:p>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96" name="TextBox 95"/>
              <p:cNvSpPr txBox="1">
                <a:spLocks noRot="1" noChangeAspect="1" noMove="1" noResize="1" noEditPoints="1" noAdjustHandles="1" noChangeArrowheads="1" noChangeShapeType="1" noTextEdit="1"/>
              </p:cNvSpPr>
              <p:nvPr/>
            </p:nvSpPr>
            <p:spPr>
              <a:xfrm>
                <a:off x="5307790" y="5992619"/>
                <a:ext cx="228600" cy="307777"/>
              </a:xfrm>
              <a:prstGeom prst="rect">
                <a:avLst/>
              </a:prstGeom>
              <a:blipFill>
                <a:blip r:embed="rId24"/>
                <a:stretch>
                  <a:fillRect r="-13514"/>
                </a:stretch>
              </a:blipFill>
            </p:spPr>
            <p:txBody>
              <a:bodyPr/>
              <a:lstStyle/>
              <a:p>
                <a:r>
                  <a:rPr lang="en-US">
                    <a:noFill/>
                  </a:rPr>
                  <a:t> </a:t>
                </a:r>
              </a:p>
            </p:txBody>
          </p:sp>
        </mc:Fallback>
      </mc:AlternateContent>
      <p:cxnSp>
        <p:nvCxnSpPr>
          <p:cNvPr id="97" name="Straight Connector 96"/>
          <p:cNvCxnSpPr/>
          <p:nvPr/>
        </p:nvCxnSpPr>
        <p:spPr>
          <a:xfrm>
            <a:off x="4147434" y="6024195"/>
            <a:ext cx="0" cy="21241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147434" y="6145832"/>
            <a:ext cx="47875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651526" y="6024195"/>
            <a:ext cx="0" cy="20098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TextBox 99"/>
              <p:cNvSpPr txBox="1"/>
              <p:nvPr/>
            </p:nvSpPr>
            <p:spPr>
              <a:xfrm>
                <a:off x="4287091" y="5992619"/>
                <a:ext cx="228600" cy="307777"/>
              </a:xfrm>
              <a:prstGeom prst="rect">
                <a:avLst/>
              </a:prstGeom>
              <a:solidFill>
                <a:schemeClr val="bg1"/>
              </a:solidFill>
            </p:spPr>
            <p:txBody>
              <a:bodyPr wrap="square" rtlCol="0" anchor="ctr">
                <a:spAutoFit/>
              </a:bodyPr>
              <a:lstStyle/>
              <a:p>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4287091" y="5992619"/>
                <a:ext cx="228600" cy="307777"/>
              </a:xfrm>
              <a:prstGeom prst="rect">
                <a:avLst/>
              </a:prstGeom>
              <a:blipFill>
                <a:blip r:embed="rId25"/>
                <a:stretch>
                  <a:fillRect r="-13158"/>
                </a:stretch>
              </a:blipFill>
            </p:spPr>
            <p:txBody>
              <a:bodyPr/>
              <a:lstStyle/>
              <a:p>
                <a:r>
                  <a:rPr lang="en-US">
                    <a:noFill/>
                  </a:rPr>
                  <a:t> </a:t>
                </a:r>
              </a:p>
            </p:txBody>
          </p:sp>
        </mc:Fallback>
      </mc:AlternateContent>
      <p:cxnSp>
        <p:nvCxnSpPr>
          <p:cNvPr id="101" name="Straight Arrow Connector 100"/>
          <p:cNvCxnSpPr/>
          <p:nvPr/>
        </p:nvCxnSpPr>
        <p:spPr>
          <a:xfrm flipV="1">
            <a:off x="3643342" y="6145832"/>
            <a:ext cx="47875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p:cNvSpPr txBox="1"/>
              <p:nvPr/>
            </p:nvSpPr>
            <p:spPr>
              <a:xfrm>
                <a:off x="3782999" y="5992619"/>
                <a:ext cx="228600" cy="307777"/>
              </a:xfrm>
              <a:prstGeom prst="rect">
                <a:avLst/>
              </a:prstGeom>
              <a:solidFill>
                <a:schemeClr val="bg1"/>
              </a:solidFill>
            </p:spPr>
            <p:txBody>
              <a:bodyPr wrap="square" rtlCol="0" anchor="ctr">
                <a:spAutoFit/>
              </a:bodyPr>
              <a:lstStyle/>
              <a:p>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3782999" y="5992619"/>
                <a:ext cx="228600" cy="307777"/>
              </a:xfrm>
              <a:prstGeom prst="rect">
                <a:avLst/>
              </a:prstGeom>
              <a:blipFill>
                <a:blip r:embed="rId24"/>
                <a:stretch>
                  <a:fillRect r="-13514"/>
                </a:stretch>
              </a:blipFill>
            </p:spPr>
            <p:txBody>
              <a:bodyPr/>
              <a:lstStyle/>
              <a:p>
                <a:r>
                  <a:rPr lang="en-US">
                    <a:noFill/>
                  </a:rPr>
                  <a:t> </a:t>
                </a:r>
              </a:p>
            </p:txBody>
          </p:sp>
        </mc:Fallback>
      </mc:AlternateContent>
      <p:cxnSp>
        <p:nvCxnSpPr>
          <p:cNvPr id="103" name="Straight Arrow Connector 102"/>
          <p:cNvCxnSpPr/>
          <p:nvPr/>
        </p:nvCxnSpPr>
        <p:spPr>
          <a:xfrm flipV="1">
            <a:off x="4655011" y="6148437"/>
            <a:ext cx="47875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p:cNvSpPr txBox="1"/>
              <p:nvPr/>
            </p:nvSpPr>
            <p:spPr>
              <a:xfrm>
                <a:off x="4794668" y="5995224"/>
                <a:ext cx="228600" cy="307777"/>
              </a:xfrm>
              <a:prstGeom prst="rect">
                <a:avLst/>
              </a:prstGeom>
              <a:solidFill>
                <a:schemeClr val="bg1"/>
              </a:solidFill>
            </p:spPr>
            <p:txBody>
              <a:bodyPr wrap="square" rtlCol="0" anchor="ctr">
                <a:spAutoFit/>
              </a:bodyPr>
              <a:lstStyle/>
              <a:p>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𝑑</m:t>
                      </m:r>
                    </m:oMath>
                  </m:oMathPara>
                </a14:m>
                <a:endParaRPr lang="en-US" sz="1400" dirty="0"/>
              </a:p>
            </p:txBody>
          </p:sp>
        </mc:Choice>
        <mc:Fallback xmlns="">
          <p:sp>
            <p:nvSpPr>
              <p:cNvPr id="104" name="TextBox 103"/>
              <p:cNvSpPr txBox="1">
                <a:spLocks noRot="1" noChangeAspect="1" noMove="1" noResize="1" noEditPoints="1" noAdjustHandles="1" noChangeArrowheads="1" noChangeShapeType="1" noTextEdit="1"/>
              </p:cNvSpPr>
              <p:nvPr/>
            </p:nvSpPr>
            <p:spPr>
              <a:xfrm>
                <a:off x="4794668" y="5995224"/>
                <a:ext cx="228600" cy="307777"/>
              </a:xfrm>
              <a:prstGeom prst="rect">
                <a:avLst/>
              </a:prstGeom>
              <a:blipFill>
                <a:blip r:embed="rId24"/>
                <a:stretch>
                  <a:fillRect r="-13514"/>
                </a:stretch>
              </a:blipFill>
            </p:spPr>
            <p:txBody>
              <a:bodyPr/>
              <a:lstStyle/>
              <a:p>
                <a:r>
                  <a:rPr lang="en-US">
                    <a:noFill/>
                  </a:rPr>
                  <a:t> </a:t>
                </a:r>
              </a:p>
            </p:txBody>
          </p:sp>
        </mc:Fallback>
      </mc:AlternateContent>
      <p:sp>
        <p:nvSpPr>
          <p:cNvPr id="105" name="Rectangle 104"/>
          <p:cNvSpPr/>
          <p:nvPr/>
        </p:nvSpPr>
        <p:spPr>
          <a:xfrm>
            <a:off x="146998" y="1342669"/>
            <a:ext cx="7152159" cy="2622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p:cNvPicPr>
            <a:picLocks noChangeAspect="1"/>
          </p:cNvPicPr>
          <p:nvPr/>
        </p:nvPicPr>
        <p:blipFill>
          <a:blip r:embed="rId26"/>
          <a:stretch>
            <a:fillRect/>
          </a:stretch>
        </p:blipFill>
        <p:spPr>
          <a:xfrm>
            <a:off x="7828871" y="1275506"/>
            <a:ext cx="3278862" cy="2580701"/>
          </a:xfrm>
          <a:prstGeom prst="rect">
            <a:avLst/>
          </a:prstGeom>
        </p:spPr>
      </p:pic>
      <mc:AlternateContent xmlns:mc="http://schemas.openxmlformats.org/markup-compatibility/2006" xmlns:a14="http://schemas.microsoft.com/office/drawing/2010/main">
        <mc:Choice Requires="a14">
          <p:sp>
            <p:nvSpPr>
              <p:cNvPr id="129" name="TextBox 128"/>
              <p:cNvSpPr txBox="1"/>
              <p:nvPr/>
            </p:nvSpPr>
            <p:spPr>
              <a:xfrm>
                <a:off x="2398587" y="1390620"/>
                <a:ext cx="29674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TDM</m:t>
                      </m:r>
                      <m:r>
                        <a:rPr lang="en-US" b="0" i="0" smtClean="0">
                          <a:latin typeface="Cambria Math" panose="02040503050406030204" pitchFamily="18" charset="0"/>
                        </a:rPr>
                        <m:t> </m:t>
                      </m:r>
                      <m:r>
                        <m:rPr>
                          <m:sty m:val="p"/>
                        </m:rPr>
                        <a:rPr lang="en-US" b="0" i="0" smtClean="0">
                          <a:latin typeface="Cambria Math" panose="02040503050406030204" pitchFamily="18" charset="0"/>
                        </a:rPr>
                        <m:t>Transmission</m:t>
                      </m:r>
                      <m:r>
                        <a:rPr lang="en-US" b="0" i="0" smtClean="0">
                          <a:latin typeface="Cambria Math" panose="02040503050406030204" pitchFamily="18" charset="0"/>
                        </a:rPr>
                        <m:t> </m:t>
                      </m:r>
                      <m:r>
                        <m:rPr>
                          <m:sty m:val="p"/>
                        </m:rPr>
                        <a:rPr lang="en-US" b="0" i="0" smtClean="0">
                          <a:latin typeface="Cambria Math" panose="02040503050406030204" pitchFamily="18" charset="0"/>
                        </a:rPr>
                        <m:t>Scheme</m:t>
                      </m:r>
                      <m:r>
                        <a:rPr lang="en-US" b="0" i="0" smtClean="0">
                          <a:latin typeface="Cambria Math" panose="02040503050406030204" pitchFamily="18" charset="0"/>
                        </a:rPr>
                        <m:t> </m:t>
                      </m:r>
                    </m:oMath>
                  </m:oMathPara>
                </a14:m>
                <a:endParaRPr lang="en-US" dirty="0"/>
              </a:p>
            </p:txBody>
          </p:sp>
        </mc:Choice>
        <mc:Fallback xmlns="">
          <p:sp>
            <p:nvSpPr>
              <p:cNvPr id="129" name="TextBox 128"/>
              <p:cNvSpPr txBox="1">
                <a:spLocks noRot="1" noChangeAspect="1" noMove="1" noResize="1" noEditPoints="1" noAdjustHandles="1" noChangeArrowheads="1" noChangeShapeType="1" noTextEdit="1"/>
              </p:cNvSpPr>
              <p:nvPr/>
            </p:nvSpPr>
            <p:spPr>
              <a:xfrm>
                <a:off x="2398587" y="1390620"/>
                <a:ext cx="2967479" cy="369332"/>
              </a:xfrm>
              <a:prstGeom prst="rect">
                <a:avLst/>
              </a:prstGeom>
              <a:blipFill>
                <a:blip r:embed="rId27"/>
                <a:stretch>
                  <a:fillRect/>
                </a:stretch>
              </a:blipFill>
            </p:spPr>
            <p:txBody>
              <a:bodyPr/>
              <a:lstStyle/>
              <a:p>
                <a:r>
                  <a:rPr lang="en-US">
                    <a:noFill/>
                  </a:rPr>
                  <a:t> </a:t>
                </a:r>
              </a:p>
            </p:txBody>
          </p:sp>
        </mc:Fallback>
      </mc:AlternateContent>
      <p:sp>
        <p:nvSpPr>
          <p:cNvPr id="130" name="TextBox 129"/>
          <p:cNvSpPr txBox="1"/>
          <p:nvPr/>
        </p:nvSpPr>
        <p:spPr>
          <a:xfrm>
            <a:off x="7493863" y="4045194"/>
            <a:ext cx="4048298" cy="1846659"/>
          </a:xfrm>
          <a:prstGeom prst="rect">
            <a:avLst/>
          </a:prstGeom>
          <a:noFill/>
          <a:ln>
            <a:solidFill>
              <a:schemeClr val="tx1"/>
            </a:solidFill>
          </a:ln>
        </p:spPr>
        <p:txBody>
          <a:bodyPr wrap="square" rtlCol="0">
            <a:spAutoFit/>
          </a:bodyPr>
          <a:lstStyle/>
          <a:p>
            <a:r>
              <a:rPr lang="en-US" b="1" dirty="0"/>
              <a:t>Evaluation scheme</a:t>
            </a:r>
          </a:p>
          <a:p>
            <a:pPr marL="285750" indent="-285750">
              <a:buFont typeface="Arial" panose="020B0604020202020204" pitchFamily="34" charset="0"/>
              <a:buChar char="•"/>
            </a:pPr>
            <a:r>
              <a:rPr lang="en-US" sz="1600" dirty="0"/>
              <a:t>Single chirp samples (fast time) to resolve subject in range</a:t>
            </a:r>
          </a:p>
          <a:p>
            <a:pPr marL="285750" indent="-285750">
              <a:buFont typeface="Arial" panose="020B0604020202020204" pitchFamily="34" charset="0"/>
              <a:buChar char="•"/>
            </a:pPr>
            <a:r>
              <a:rPr lang="en-US" sz="1600" dirty="0"/>
              <a:t>Multi channel transmit and receive to resolve subject in angle (virtual channels)</a:t>
            </a:r>
          </a:p>
          <a:p>
            <a:pPr marL="285750" indent="-285750">
              <a:buFont typeface="Arial" panose="020B0604020202020204" pitchFamily="34" charset="0"/>
              <a:buChar char="•"/>
            </a:pPr>
            <a:r>
              <a:rPr lang="en-US" sz="1600" dirty="0"/>
              <a:t>Evaluate echo signal from subject across time (slow) to resolve vital signs</a:t>
            </a:r>
          </a:p>
        </p:txBody>
      </p:sp>
    </p:spTree>
    <p:extLst>
      <p:ext uri="{BB962C8B-B14F-4D97-AF65-F5344CB8AC3E}">
        <p14:creationId xmlns:p14="http://schemas.microsoft.com/office/powerpoint/2010/main" val="2337591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p:cNvGraphicFramePr>
            <a:graphicFrameLocks noGrp="1"/>
          </p:cNvGraphicFramePr>
          <p:nvPr>
            <p:ph idx="1"/>
          </p:nvPr>
        </p:nvGraphicFramePr>
        <p:xfrm>
          <a:off x="2853796" y="1576210"/>
          <a:ext cx="5792899" cy="3605392"/>
        </p:xfrm>
        <a:graphic>
          <a:graphicData uri="http://schemas.openxmlformats.org/drawingml/2006/table">
            <a:tbl>
              <a:tblPr firstRow="1" bandRow="1">
                <a:tableStyleId>{5C22544A-7EE6-4342-B048-85BDC9FD1C3A}</a:tableStyleId>
              </a:tblPr>
              <a:tblGrid>
                <a:gridCol w="4274762">
                  <a:extLst>
                    <a:ext uri="{9D8B030D-6E8A-4147-A177-3AD203B41FA5}">
                      <a16:colId xmlns:a16="http://schemas.microsoft.com/office/drawing/2014/main" val="2274639921"/>
                    </a:ext>
                  </a:extLst>
                </a:gridCol>
                <a:gridCol w="1518137">
                  <a:extLst>
                    <a:ext uri="{9D8B030D-6E8A-4147-A177-3AD203B41FA5}">
                      <a16:colId xmlns:a16="http://schemas.microsoft.com/office/drawing/2014/main" val="3335050008"/>
                    </a:ext>
                  </a:extLst>
                </a:gridCol>
              </a:tblGrid>
              <a:tr h="450674">
                <a:tc>
                  <a:txBody>
                    <a:bodyPr/>
                    <a:lstStyle/>
                    <a:p>
                      <a:r>
                        <a:rPr lang="en-US" dirty="0"/>
                        <a:t>Parameter (FMCW)</a:t>
                      </a:r>
                    </a:p>
                  </a:txBody>
                  <a:tcPr/>
                </a:tc>
                <a:tc>
                  <a:txBody>
                    <a:bodyPr/>
                    <a:lstStyle/>
                    <a:p>
                      <a:r>
                        <a:rPr lang="en-US" dirty="0"/>
                        <a:t>Value</a:t>
                      </a:r>
                    </a:p>
                  </a:txBody>
                  <a:tcPr/>
                </a:tc>
                <a:extLst>
                  <a:ext uri="{0D108BD9-81ED-4DB2-BD59-A6C34878D82A}">
                    <a16:rowId xmlns:a16="http://schemas.microsoft.com/office/drawing/2014/main" val="3785355620"/>
                  </a:ext>
                </a:extLst>
              </a:tr>
              <a:tr h="450674">
                <a:tc>
                  <a:txBody>
                    <a:bodyPr/>
                    <a:lstStyle/>
                    <a:p>
                      <a:r>
                        <a:rPr lang="en-US" dirty="0"/>
                        <a:t>Number</a:t>
                      </a:r>
                      <a:r>
                        <a:rPr lang="en-US" baseline="0" dirty="0"/>
                        <a:t> of Samples (fast time)</a:t>
                      </a:r>
                      <a:endParaRPr lang="en-US" dirty="0"/>
                    </a:p>
                  </a:txBody>
                  <a:tcPr/>
                </a:tc>
                <a:tc>
                  <a:txBody>
                    <a:bodyPr/>
                    <a:lstStyle/>
                    <a:p>
                      <a:r>
                        <a:rPr lang="en-US" dirty="0"/>
                        <a:t>128</a:t>
                      </a:r>
                    </a:p>
                  </a:txBody>
                  <a:tcPr/>
                </a:tc>
                <a:extLst>
                  <a:ext uri="{0D108BD9-81ED-4DB2-BD59-A6C34878D82A}">
                    <a16:rowId xmlns:a16="http://schemas.microsoft.com/office/drawing/2014/main" val="2008975124"/>
                  </a:ext>
                </a:extLst>
              </a:tr>
              <a:tr h="450674">
                <a:tc>
                  <a:txBody>
                    <a:bodyPr/>
                    <a:lstStyle/>
                    <a:p>
                      <a:r>
                        <a:rPr lang="en-US" dirty="0"/>
                        <a:t>Number of Frames (slow time)</a:t>
                      </a:r>
                    </a:p>
                  </a:txBody>
                  <a:tcPr/>
                </a:tc>
                <a:tc>
                  <a:txBody>
                    <a:bodyPr/>
                    <a:lstStyle/>
                    <a:p>
                      <a:r>
                        <a:rPr lang="en-US" dirty="0"/>
                        <a:t>512</a:t>
                      </a:r>
                      <a:r>
                        <a:rPr lang="en-US" baseline="0" dirty="0"/>
                        <a:t> or 256</a:t>
                      </a:r>
                      <a:endParaRPr lang="en-US" dirty="0"/>
                    </a:p>
                  </a:txBody>
                  <a:tcPr/>
                </a:tc>
                <a:extLst>
                  <a:ext uri="{0D108BD9-81ED-4DB2-BD59-A6C34878D82A}">
                    <a16:rowId xmlns:a16="http://schemas.microsoft.com/office/drawing/2014/main" val="3572969382"/>
                  </a:ext>
                </a:extLst>
              </a:tr>
              <a:tr h="450674">
                <a:tc>
                  <a:txBody>
                    <a:bodyPr/>
                    <a:lstStyle/>
                    <a:p>
                      <a:r>
                        <a:rPr lang="en-US" dirty="0"/>
                        <a:t>Frequency</a:t>
                      </a:r>
                    </a:p>
                  </a:txBody>
                  <a:tcPr/>
                </a:tc>
                <a:tc>
                  <a:txBody>
                    <a:bodyPr/>
                    <a:lstStyle/>
                    <a:p>
                      <a:r>
                        <a:rPr lang="en-US" dirty="0"/>
                        <a:t>77 GHz</a:t>
                      </a:r>
                    </a:p>
                  </a:txBody>
                  <a:tcPr/>
                </a:tc>
                <a:extLst>
                  <a:ext uri="{0D108BD9-81ED-4DB2-BD59-A6C34878D82A}">
                    <a16:rowId xmlns:a16="http://schemas.microsoft.com/office/drawing/2014/main" val="1303512948"/>
                  </a:ext>
                </a:extLst>
              </a:tr>
              <a:tr h="450674">
                <a:tc>
                  <a:txBody>
                    <a:bodyPr/>
                    <a:lstStyle/>
                    <a:p>
                      <a:r>
                        <a:rPr lang="en-US" dirty="0"/>
                        <a:t>Bandwidth (BW)</a:t>
                      </a:r>
                    </a:p>
                  </a:txBody>
                  <a:tcPr/>
                </a:tc>
                <a:tc>
                  <a:txBody>
                    <a:bodyPr/>
                    <a:lstStyle/>
                    <a:p>
                      <a:r>
                        <a:rPr lang="en-US" dirty="0"/>
                        <a:t>4 GHz</a:t>
                      </a:r>
                    </a:p>
                  </a:txBody>
                  <a:tcPr/>
                </a:tc>
                <a:extLst>
                  <a:ext uri="{0D108BD9-81ED-4DB2-BD59-A6C34878D82A}">
                    <a16:rowId xmlns:a16="http://schemas.microsoft.com/office/drawing/2014/main" val="540479766"/>
                  </a:ext>
                </a:extLst>
              </a:tr>
              <a:tr h="450674">
                <a:tc>
                  <a:txBody>
                    <a:bodyPr/>
                    <a:lstStyle/>
                    <a:p>
                      <a:r>
                        <a:rPr lang="en-US" dirty="0"/>
                        <a:t>PRF (Slow Time)</a:t>
                      </a:r>
                    </a:p>
                  </a:txBody>
                  <a:tcPr/>
                </a:tc>
                <a:tc>
                  <a:txBody>
                    <a:bodyPr/>
                    <a:lstStyle/>
                    <a:p>
                      <a:r>
                        <a:rPr lang="en-US" dirty="0"/>
                        <a:t>20 Hz</a:t>
                      </a:r>
                    </a:p>
                  </a:txBody>
                  <a:tcPr/>
                </a:tc>
                <a:extLst>
                  <a:ext uri="{0D108BD9-81ED-4DB2-BD59-A6C34878D82A}">
                    <a16:rowId xmlns:a16="http://schemas.microsoft.com/office/drawing/2014/main" val="1248704197"/>
                  </a:ext>
                </a:extLst>
              </a:tr>
              <a:tr h="450674">
                <a:tc>
                  <a:txBody>
                    <a:bodyPr/>
                    <a:lstStyle/>
                    <a:p>
                      <a:r>
                        <a:rPr lang="en-US" dirty="0" err="1"/>
                        <a:t>NRx</a:t>
                      </a:r>
                      <a:r>
                        <a:rPr lang="en-US" dirty="0"/>
                        <a:t> antennas</a:t>
                      </a:r>
                    </a:p>
                  </a:txBody>
                  <a:tcPr/>
                </a:tc>
                <a:tc>
                  <a:txBody>
                    <a:bodyPr/>
                    <a:lstStyle/>
                    <a:p>
                      <a:r>
                        <a:rPr lang="en-US" dirty="0"/>
                        <a:t>4</a:t>
                      </a:r>
                    </a:p>
                  </a:txBody>
                  <a:tcPr/>
                </a:tc>
                <a:extLst>
                  <a:ext uri="{0D108BD9-81ED-4DB2-BD59-A6C34878D82A}">
                    <a16:rowId xmlns:a16="http://schemas.microsoft.com/office/drawing/2014/main" val="4169872704"/>
                  </a:ext>
                </a:extLst>
              </a:tr>
              <a:tr h="450674">
                <a:tc>
                  <a:txBody>
                    <a:bodyPr/>
                    <a:lstStyle/>
                    <a:p>
                      <a:r>
                        <a:rPr lang="en-US" dirty="0" err="1"/>
                        <a:t>NTx</a:t>
                      </a:r>
                      <a:r>
                        <a:rPr lang="en-US" dirty="0"/>
                        <a:t> antennas</a:t>
                      </a:r>
                    </a:p>
                  </a:txBody>
                  <a:tcPr/>
                </a:tc>
                <a:tc>
                  <a:txBody>
                    <a:bodyPr/>
                    <a:lstStyle/>
                    <a:p>
                      <a:r>
                        <a:rPr lang="en-US" dirty="0"/>
                        <a:t>2</a:t>
                      </a:r>
                    </a:p>
                  </a:txBody>
                  <a:tcPr/>
                </a:tc>
                <a:extLst>
                  <a:ext uri="{0D108BD9-81ED-4DB2-BD59-A6C34878D82A}">
                    <a16:rowId xmlns:a16="http://schemas.microsoft.com/office/drawing/2014/main" val="4033826870"/>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4460F-38FA-460B-B902-1FF4F7BEFF38}"/>
                  </a:ext>
                </a:extLst>
              </p:cNvPr>
              <p:cNvSpPr txBox="1"/>
              <p:nvPr/>
            </p:nvSpPr>
            <p:spPr>
              <a:xfrm>
                <a:off x="3533906" y="5417258"/>
                <a:ext cx="4437708" cy="461665"/>
              </a:xfrm>
              <a:prstGeom prst="rect">
                <a:avLst/>
              </a:prstGeom>
              <a:noFill/>
              <a:ln w="57150">
                <a:solidFill>
                  <a:srgbClr val="FF0000"/>
                </a:solidFill>
              </a:ln>
            </p:spPr>
            <p:txBody>
              <a:bodyPr wrap="square" rtlCol="0">
                <a:spAutoFit/>
              </a:bodyPr>
              <a:lstStyle/>
              <a:p>
                <a:pPr algn="ctr"/>
                <a:r>
                  <a:rPr lang="en-US" sz="2400" dirty="0"/>
                  <a:t>Measurement Time </a:t>
                </a:r>
                <a14:m>
                  <m:oMath xmlns:m="http://schemas.openxmlformats.org/officeDocument/2006/math">
                    <m:r>
                      <a:rPr lang="en-US" sz="2400" i="1">
                        <a:latin typeface="Cambria Math" panose="02040503050406030204" pitchFamily="18" charset="0"/>
                      </a:rPr>
                      <m:t>~</m:t>
                    </m:r>
                  </m:oMath>
                </a14:m>
                <a:r>
                  <a:rPr lang="en-US" sz="2400" dirty="0"/>
                  <a:t> 25 s or 12 s </a:t>
                </a:r>
              </a:p>
            </p:txBody>
          </p:sp>
        </mc:Choice>
        <mc:Fallback xmlns="">
          <p:sp>
            <p:nvSpPr>
              <p:cNvPr id="4" name="TextBox 3">
                <a:extLst>
                  <a:ext uri="{FF2B5EF4-FFF2-40B4-BE49-F238E27FC236}">
                    <a16:creationId xmlns:a16="http://schemas.microsoft.com/office/drawing/2014/main" id="{7DD4460F-38FA-460B-B902-1FF4F7BEFF38}"/>
                  </a:ext>
                </a:extLst>
              </p:cNvPr>
              <p:cNvSpPr txBox="1">
                <a:spLocks noRot="1" noChangeAspect="1" noMove="1" noResize="1" noEditPoints="1" noAdjustHandles="1" noChangeArrowheads="1" noChangeShapeType="1" noTextEdit="1"/>
              </p:cNvSpPr>
              <p:nvPr/>
            </p:nvSpPr>
            <p:spPr>
              <a:xfrm>
                <a:off x="3533906" y="5417258"/>
                <a:ext cx="4437708" cy="461665"/>
              </a:xfrm>
              <a:prstGeom prst="rect">
                <a:avLst/>
              </a:prstGeom>
              <a:blipFill>
                <a:blip r:embed="rId2"/>
                <a:stretch>
                  <a:fillRect l="-814" t="-4762" r="-2035" b="-21429"/>
                </a:stretch>
              </a:blipFill>
              <a:ln w="57150">
                <a:solidFill>
                  <a:srgbClr val="FF0000"/>
                </a:solidFill>
              </a:ln>
            </p:spPr>
            <p:txBody>
              <a:bodyPr/>
              <a:lstStyle/>
              <a:p>
                <a:r>
                  <a:rPr lang="en-US">
                    <a:noFill/>
                  </a:rPr>
                  <a:t> </a:t>
                </a:r>
              </a:p>
            </p:txBody>
          </p:sp>
        </mc:Fallback>
      </mc:AlternateContent>
      <p:sp>
        <p:nvSpPr>
          <p:cNvPr id="6" name="Title 1"/>
          <p:cNvSpPr>
            <a:spLocks noGrp="1"/>
          </p:cNvSpPr>
          <p:nvPr>
            <p:ph type="title"/>
          </p:nvPr>
        </p:nvSpPr>
        <p:spPr>
          <a:xfrm>
            <a:off x="1718631" y="140237"/>
            <a:ext cx="9635169" cy="969484"/>
          </a:xfrm>
        </p:spPr>
        <p:txBody>
          <a:bodyPr/>
          <a:lstStyle/>
          <a:p>
            <a:r>
              <a:rPr lang="en-US" dirty="0"/>
              <a:t>Vital Signs Detection: Pilot Studies</a:t>
            </a:r>
          </a:p>
        </p:txBody>
      </p:sp>
    </p:spTree>
    <p:extLst>
      <p:ext uri="{BB962C8B-B14F-4D97-AF65-F5344CB8AC3E}">
        <p14:creationId xmlns:p14="http://schemas.microsoft.com/office/powerpoint/2010/main" val="303880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5840-F2CF-4B5D-8BEF-638DB5C4FD02}"/>
              </a:ext>
            </a:extLst>
          </p:cNvPr>
          <p:cNvSpPr>
            <a:spLocks noGrp="1"/>
          </p:cNvSpPr>
          <p:nvPr>
            <p:ph type="title"/>
          </p:nvPr>
        </p:nvSpPr>
        <p:spPr/>
        <p:txBody>
          <a:bodyPr/>
          <a:lstStyle/>
          <a:p>
            <a:r>
              <a:rPr lang="en-US" dirty="0"/>
              <a:t>Detection Algorithm – Block Diagram</a:t>
            </a:r>
          </a:p>
        </p:txBody>
      </p:sp>
      <p:sp>
        <p:nvSpPr>
          <p:cNvPr id="4" name="Slide Number Placeholder 3">
            <a:extLst>
              <a:ext uri="{FF2B5EF4-FFF2-40B4-BE49-F238E27FC236}">
                <a16:creationId xmlns:a16="http://schemas.microsoft.com/office/drawing/2014/main" id="{4C8B76E8-FE44-43E9-91EA-291DD1888984}"/>
              </a:ext>
            </a:extLst>
          </p:cNvPr>
          <p:cNvSpPr>
            <a:spLocks noGrp="1"/>
          </p:cNvSpPr>
          <p:nvPr>
            <p:ph type="sldNum" sz="quarter" idx="4294967295"/>
          </p:nvPr>
        </p:nvSpPr>
        <p:spPr/>
        <p:txBody>
          <a:bodyPr/>
          <a:lstStyle/>
          <a:p>
            <a:fld id="{7ABC4450-6181-4511-A2EB-1CE9D05594FD}" type="slidenum">
              <a:rPr lang="en-US" smtClean="0"/>
              <a:pPr/>
              <a:t>26</a:t>
            </a:fld>
            <a:endParaRPr lang="en-US" dirty="0"/>
          </a:p>
        </p:txBody>
      </p:sp>
      <p:grpSp>
        <p:nvGrpSpPr>
          <p:cNvPr id="32" name="Group 31"/>
          <p:cNvGrpSpPr/>
          <p:nvPr/>
        </p:nvGrpSpPr>
        <p:grpSpPr>
          <a:xfrm>
            <a:off x="1454727" y="1371601"/>
            <a:ext cx="8994371" cy="4064924"/>
            <a:chOff x="1454727" y="1371601"/>
            <a:chExt cx="8994371" cy="4064924"/>
          </a:xfrm>
        </p:grpSpPr>
        <p:sp>
          <p:nvSpPr>
            <p:cNvPr id="5" name="Rectangle 4">
              <a:extLst>
                <a:ext uri="{FF2B5EF4-FFF2-40B4-BE49-F238E27FC236}">
                  <a16:creationId xmlns:a16="http://schemas.microsoft.com/office/drawing/2014/main" id="{E5B2DDE5-9491-4708-8494-CB8AF81D1102}"/>
                </a:ext>
              </a:extLst>
            </p:cNvPr>
            <p:cNvSpPr/>
            <p:nvPr/>
          </p:nvSpPr>
          <p:spPr>
            <a:xfrm>
              <a:off x="5022579" y="1604584"/>
              <a:ext cx="1351722"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FFT</a:t>
              </a:r>
            </a:p>
          </p:txBody>
        </p:sp>
        <p:sp>
          <p:nvSpPr>
            <p:cNvPr id="6" name="Rectangle 5">
              <a:extLst>
                <a:ext uri="{FF2B5EF4-FFF2-40B4-BE49-F238E27FC236}">
                  <a16:creationId xmlns:a16="http://schemas.microsoft.com/office/drawing/2014/main" id="{180020C8-D3F5-490F-A60C-33BA1A2AC338}"/>
                </a:ext>
              </a:extLst>
            </p:cNvPr>
            <p:cNvSpPr/>
            <p:nvPr/>
          </p:nvSpPr>
          <p:spPr>
            <a:xfrm>
              <a:off x="1782423" y="1604581"/>
              <a:ext cx="1351722"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Select Data for Measurement Window</a:t>
              </a:r>
            </a:p>
          </p:txBody>
        </p:sp>
        <p:sp>
          <p:nvSpPr>
            <p:cNvPr id="7" name="Rectangle 6">
              <a:extLst>
                <a:ext uri="{FF2B5EF4-FFF2-40B4-BE49-F238E27FC236}">
                  <a16:creationId xmlns:a16="http://schemas.microsoft.com/office/drawing/2014/main" id="{4A3B5FEF-C546-4CD2-AB08-7E9CCE0CEE61}"/>
                </a:ext>
              </a:extLst>
            </p:cNvPr>
            <p:cNvSpPr/>
            <p:nvPr/>
          </p:nvSpPr>
          <p:spPr>
            <a:xfrm>
              <a:off x="6642657" y="1604584"/>
              <a:ext cx="1719471"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Range Peak and Adjacent Bins</a:t>
              </a:r>
            </a:p>
          </p:txBody>
        </p:sp>
        <p:sp>
          <p:nvSpPr>
            <p:cNvPr id="8" name="Rectangle 7">
              <a:extLst>
                <a:ext uri="{FF2B5EF4-FFF2-40B4-BE49-F238E27FC236}">
                  <a16:creationId xmlns:a16="http://schemas.microsoft.com/office/drawing/2014/main" id="{288A2BF4-F797-4EA2-BF3E-DD9AF0AAC086}"/>
                </a:ext>
              </a:extLst>
            </p:cNvPr>
            <p:cNvSpPr/>
            <p:nvPr/>
          </p:nvSpPr>
          <p:spPr>
            <a:xfrm>
              <a:off x="8630483" y="1604583"/>
              <a:ext cx="1580324"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Angle FFT</a:t>
              </a:r>
            </a:p>
          </p:txBody>
        </p:sp>
        <p:sp>
          <p:nvSpPr>
            <p:cNvPr id="9" name="Rectangle 8">
              <a:extLst>
                <a:ext uri="{FF2B5EF4-FFF2-40B4-BE49-F238E27FC236}">
                  <a16:creationId xmlns:a16="http://schemas.microsoft.com/office/drawing/2014/main" id="{9656B00B-5949-4F5D-A594-C5848AEA99B4}"/>
                </a:ext>
              </a:extLst>
            </p:cNvPr>
            <p:cNvSpPr/>
            <p:nvPr/>
          </p:nvSpPr>
          <p:spPr>
            <a:xfrm>
              <a:off x="8630483" y="2956892"/>
              <a:ext cx="1580324"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Angle Peak and Adjacent Bins</a:t>
              </a:r>
            </a:p>
          </p:txBody>
        </p:sp>
        <p:sp>
          <p:nvSpPr>
            <p:cNvPr id="10" name="Rectangle 9">
              <a:extLst>
                <a:ext uri="{FF2B5EF4-FFF2-40B4-BE49-F238E27FC236}">
                  <a16:creationId xmlns:a16="http://schemas.microsoft.com/office/drawing/2014/main" id="{F2FF20FF-A119-4D7F-B34D-D63EE950ADDB}"/>
                </a:ext>
              </a:extLst>
            </p:cNvPr>
            <p:cNvSpPr/>
            <p:nvPr/>
          </p:nvSpPr>
          <p:spPr>
            <a:xfrm>
              <a:off x="6642656" y="2956891"/>
              <a:ext cx="1719470"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Slow Time Signal</a:t>
              </a:r>
            </a:p>
          </p:txBody>
        </p:sp>
        <p:sp>
          <p:nvSpPr>
            <p:cNvPr id="11" name="Rectangle 10">
              <a:extLst>
                <a:ext uri="{FF2B5EF4-FFF2-40B4-BE49-F238E27FC236}">
                  <a16:creationId xmlns:a16="http://schemas.microsoft.com/office/drawing/2014/main" id="{A1BB473D-2B60-40C7-AE77-CE5B2096D617}"/>
                </a:ext>
              </a:extLst>
            </p:cNvPr>
            <p:cNvSpPr/>
            <p:nvPr/>
          </p:nvSpPr>
          <p:spPr>
            <a:xfrm>
              <a:off x="3402501" y="1604582"/>
              <a:ext cx="1351722"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Clutter Removal</a:t>
              </a:r>
            </a:p>
          </p:txBody>
        </p:sp>
        <p:sp>
          <p:nvSpPr>
            <p:cNvPr id="12" name="Rectangle 11">
              <a:extLst>
                <a:ext uri="{FF2B5EF4-FFF2-40B4-BE49-F238E27FC236}">
                  <a16:creationId xmlns:a16="http://schemas.microsoft.com/office/drawing/2014/main" id="{9FA9A0D9-99FE-469E-9197-B3620D065BAE}"/>
                </a:ext>
              </a:extLst>
            </p:cNvPr>
            <p:cNvSpPr/>
            <p:nvPr/>
          </p:nvSpPr>
          <p:spPr>
            <a:xfrm>
              <a:off x="5022579" y="2945294"/>
              <a:ext cx="1351720"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 Offset Correction</a:t>
              </a:r>
            </a:p>
          </p:txBody>
        </p:sp>
        <p:sp>
          <p:nvSpPr>
            <p:cNvPr id="13" name="Rectangle 12">
              <a:extLst>
                <a:ext uri="{FF2B5EF4-FFF2-40B4-BE49-F238E27FC236}">
                  <a16:creationId xmlns:a16="http://schemas.microsoft.com/office/drawing/2014/main" id="{00C6C678-44DD-404F-A379-87A4FC481E66}"/>
                </a:ext>
              </a:extLst>
            </p:cNvPr>
            <p:cNvSpPr/>
            <p:nvPr/>
          </p:nvSpPr>
          <p:spPr>
            <a:xfrm>
              <a:off x="3402501" y="2945294"/>
              <a:ext cx="1351720"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a:t>
              </a:r>
            </a:p>
          </p:txBody>
        </p:sp>
        <p:sp>
          <p:nvSpPr>
            <p:cNvPr id="14" name="Rectangle 13">
              <a:extLst>
                <a:ext uri="{FF2B5EF4-FFF2-40B4-BE49-F238E27FC236}">
                  <a16:creationId xmlns:a16="http://schemas.microsoft.com/office/drawing/2014/main" id="{0BCB40AF-2173-4C23-9028-7873F0CB0F14}"/>
                </a:ext>
              </a:extLst>
            </p:cNvPr>
            <p:cNvSpPr/>
            <p:nvPr/>
          </p:nvSpPr>
          <p:spPr>
            <a:xfrm>
              <a:off x="1782424" y="2945293"/>
              <a:ext cx="1351720"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Unwrap and Diff Phase</a:t>
              </a:r>
            </a:p>
          </p:txBody>
        </p:sp>
        <p:sp>
          <p:nvSpPr>
            <p:cNvPr id="15" name="Rectangle 14">
              <a:extLst>
                <a:ext uri="{FF2B5EF4-FFF2-40B4-BE49-F238E27FC236}">
                  <a16:creationId xmlns:a16="http://schemas.microsoft.com/office/drawing/2014/main" id="{0FD81FA7-84C5-40C7-87CA-0CF639053DCF}"/>
                </a:ext>
              </a:extLst>
            </p:cNvPr>
            <p:cNvSpPr/>
            <p:nvPr/>
          </p:nvSpPr>
          <p:spPr>
            <a:xfrm>
              <a:off x="1782423" y="4229148"/>
              <a:ext cx="1351720"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Doppler FFT</a:t>
              </a:r>
            </a:p>
          </p:txBody>
        </p:sp>
        <p:sp>
          <p:nvSpPr>
            <p:cNvPr id="16" name="Rectangle 15">
              <a:extLst>
                <a:ext uri="{FF2B5EF4-FFF2-40B4-BE49-F238E27FC236}">
                  <a16:creationId xmlns:a16="http://schemas.microsoft.com/office/drawing/2014/main" id="{F537A905-BF0C-47E3-906D-6B2170E1385D}"/>
                </a:ext>
              </a:extLst>
            </p:cNvPr>
            <p:cNvSpPr/>
            <p:nvPr/>
          </p:nvSpPr>
          <p:spPr>
            <a:xfrm>
              <a:off x="3402501" y="4229148"/>
              <a:ext cx="1351720"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Doppler Peaks</a:t>
              </a:r>
            </a:p>
          </p:txBody>
        </p:sp>
        <p:sp>
          <p:nvSpPr>
            <p:cNvPr id="17" name="Rectangle 16">
              <a:extLst>
                <a:ext uri="{FF2B5EF4-FFF2-40B4-BE49-F238E27FC236}">
                  <a16:creationId xmlns:a16="http://schemas.microsoft.com/office/drawing/2014/main" id="{81555062-F41E-4AF8-AB65-E02D8DF76E32}"/>
                </a:ext>
              </a:extLst>
            </p:cNvPr>
            <p:cNvSpPr/>
            <p:nvPr/>
          </p:nvSpPr>
          <p:spPr>
            <a:xfrm>
              <a:off x="5022577" y="4229147"/>
              <a:ext cx="1351720"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Generate Pseudo Spectrum By Peak Counting</a:t>
              </a:r>
            </a:p>
          </p:txBody>
        </p:sp>
        <p:sp>
          <p:nvSpPr>
            <p:cNvPr id="18" name="Rectangle 17">
              <a:extLst>
                <a:ext uri="{FF2B5EF4-FFF2-40B4-BE49-F238E27FC236}">
                  <a16:creationId xmlns:a16="http://schemas.microsoft.com/office/drawing/2014/main" id="{97D3934A-C465-419C-BF18-A05B3FF5389A}"/>
                </a:ext>
              </a:extLst>
            </p:cNvPr>
            <p:cNvSpPr/>
            <p:nvPr/>
          </p:nvSpPr>
          <p:spPr>
            <a:xfrm>
              <a:off x="6642658" y="4229147"/>
              <a:ext cx="1719469"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Highest Occurring Peak assigned Heart Rate</a:t>
              </a:r>
            </a:p>
          </p:txBody>
        </p:sp>
        <p:sp>
          <p:nvSpPr>
            <p:cNvPr id="19" name="Arrow: Right 18">
              <a:extLst>
                <a:ext uri="{FF2B5EF4-FFF2-40B4-BE49-F238E27FC236}">
                  <a16:creationId xmlns:a16="http://schemas.microsoft.com/office/drawing/2014/main" id="{BBF3615D-8C58-44D8-8F1A-CB25E5EF9DFB}"/>
                </a:ext>
              </a:extLst>
            </p:cNvPr>
            <p:cNvSpPr/>
            <p:nvPr/>
          </p:nvSpPr>
          <p:spPr>
            <a:xfrm>
              <a:off x="3183843" y="1978418"/>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B2D511C8-0AE3-43B9-AD77-A1A833F8EBE7}"/>
                </a:ext>
              </a:extLst>
            </p:cNvPr>
            <p:cNvSpPr/>
            <p:nvPr/>
          </p:nvSpPr>
          <p:spPr>
            <a:xfrm>
              <a:off x="4803925" y="1978417"/>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8842242-251A-459E-A286-31EC294094F8}"/>
                </a:ext>
              </a:extLst>
            </p:cNvPr>
            <p:cNvSpPr/>
            <p:nvPr/>
          </p:nvSpPr>
          <p:spPr>
            <a:xfrm>
              <a:off x="6423996" y="1978416"/>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29A8EAB-3841-4106-B0C8-6B460AB4D556}"/>
                </a:ext>
              </a:extLst>
            </p:cNvPr>
            <p:cNvSpPr/>
            <p:nvPr/>
          </p:nvSpPr>
          <p:spPr>
            <a:xfrm>
              <a:off x="8411825" y="1978415"/>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E1A6509E-422E-4C5E-A3B6-DCF5F9A2F0CD}"/>
                </a:ext>
              </a:extLst>
            </p:cNvPr>
            <p:cNvSpPr/>
            <p:nvPr/>
          </p:nvSpPr>
          <p:spPr>
            <a:xfrm rot="5400000">
              <a:off x="9336165" y="2623043"/>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7682E7A-D053-4369-BE4C-908A1DE5D81C}"/>
                </a:ext>
              </a:extLst>
            </p:cNvPr>
            <p:cNvSpPr/>
            <p:nvPr/>
          </p:nvSpPr>
          <p:spPr>
            <a:xfrm rot="10800000">
              <a:off x="8411825" y="3319130"/>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1B066888-BBAC-427C-899F-59FCA23B3ECE}"/>
                </a:ext>
              </a:extLst>
            </p:cNvPr>
            <p:cNvSpPr/>
            <p:nvPr/>
          </p:nvSpPr>
          <p:spPr>
            <a:xfrm rot="10800000">
              <a:off x="6424001" y="3319129"/>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D89D012-FCBB-4035-89CD-FCB150904DD4}"/>
                </a:ext>
              </a:extLst>
            </p:cNvPr>
            <p:cNvSpPr/>
            <p:nvPr/>
          </p:nvSpPr>
          <p:spPr>
            <a:xfrm rot="10800000">
              <a:off x="4803917" y="3319129"/>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37CEAD8A-405C-4922-9DE2-4572F0A8F51A}"/>
                </a:ext>
              </a:extLst>
            </p:cNvPr>
            <p:cNvSpPr/>
            <p:nvPr/>
          </p:nvSpPr>
          <p:spPr>
            <a:xfrm rot="10800000">
              <a:off x="3183842" y="3315821"/>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8016D02-9864-47DA-8680-60758CE198B3}"/>
                </a:ext>
              </a:extLst>
            </p:cNvPr>
            <p:cNvSpPr/>
            <p:nvPr/>
          </p:nvSpPr>
          <p:spPr>
            <a:xfrm rot="5400000">
              <a:off x="2327339" y="4001087"/>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21B64D8C-6EE6-4893-BB3B-DBDD2C3CB351}"/>
                </a:ext>
              </a:extLst>
            </p:cNvPr>
            <p:cNvSpPr/>
            <p:nvPr/>
          </p:nvSpPr>
          <p:spPr>
            <a:xfrm>
              <a:off x="3183841" y="4602984"/>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F2544292-3080-4442-B745-0123DD5426B0}"/>
                </a:ext>
              </a:extLst>
            </p:cNvPr>
            <p:cNvSpPr/>
            <p:nvPr/>
          </p:nvSpPr>
          <p:spPr>
            <a:xfrm>
              <a:off x="4803916" y="4599768"/>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A117E9B8-7EB0-4A4F-BE10-C98DBB4B2D8C}"/>
                </a:ext>
              </a:extLst>
            </p:cNvPr>
            <p:cNvSpPr/>
            <p:nvPr/>
          </p:nvSpPr>
          <p:spPr>
            <a:xfrm>
              <a:off x="6433933" y="4599768"/>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54727" y="1371601"/>
              <a:ext cx="8994371" cy="4064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1106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5840-F2CF-4B5D-8BEF-638DB5C4FD02}"/>
              </a:ext>
            </a:extLst>
          </p:cNvPr>
          <p:cNvSpPr>
            <a:spLocks noGrp="1"/>
          </p:cNvSpPr>
          <p:nvPr>
            <p:ph type="title"/>
          </p:nvPr>
        </p:nvSpPr>
        <p:spPr/>
        <p:txBody>
          <a:bodyPr/>
          <a:lstStyle/>
          <a:p>
            <a:r>
              <a:rPr lang="en-US" dirty="0"/>
              <a:t>Detection Algorithm – Block Diagram</a:t>
            </a:r>
          </a:p>
        </p:txBody>
      </p:sp>
      <p:sp>
        <p:nvSpPr>
          <p:cNvPr id="4" name="Slide Number Placeholder 3">
            <a:extLst>
              <a:ext uri="{FF2B5EF4-FFF2-40B4-BE49-F238E27FC236}">
                <a16:creationId xmlns:a16="http://schemas.microsoft.com/office/drawing/2014/main" id="{4C8B76E8-FE44-43E9-91EA-291DD1888984}"/>
              </a:ext>
            </a:extLst>
          </p:cNvPr>
          <p:cNvSpPr>
            <a:spLocks noGrp="1"/>
          </p:cNvSpPr>
          <p:nvPr>
            <p:ph type="sldNum" sz="quarter" idx="4294967295"/>
          </p:nvPr>
        </p:nvSpPr>
        <p:spPr/>
        <p:txBody>
          <a:bodyPr/>
          <a:lstStyle/>
          <a:p>
            <a:fld id="{7ABC4450-6181-4511-A2EB-1CE9D05594FD}" type="slidenum">
              <a:rPr lang="en-US" smtClean="0"/>
              <a:pPr/>
              <a:t>27</a:t>
            </a:fld>
            <a:endParaRPr lang="en-US" dirty="0"/>
          </a:p>
        </p:txBody>
      </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2071" y="4053442"/>
            <a:ext cx="3535680" cy="2651760"/>
          </a:xfrm>
          <a:prstGeom prst="rect">
            <a:avLst/>
          </a:prstGeom>
          <a:ln>
            <a:solidFill>
              <a:schemeClr val="tx1"/>
            </a:solidFill>
          </a:ln>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6682" y="1310242"/>
            <a:ext cx="3535680" cy="2651760"/>
          </a:xfrm>
          <a:prstGeom prst="rect">
            <a:avLst/>
          </a:prstGeom>
          <a:ln>
            <a:solidFill>
              <a:schemeClr val="tx1"/>
            </a:solidFill>
          </a:ln>
        </p:spPr>
      </p:pic>
      <p:sp>
        <p:nvSpPr>
          <p:cNvPr id="40" name="TextBox 39"/>
          <p:cNvSpPr txBox="1"/>
          <p:nvPr/>
        </p:nvSpPr>
        <p:spPr>
          <a:xfrm>
            <a:off x="8134286" y="1627625"/>
            <a:ext cx="336836" cy="215444"/>
          </a:xfrm>
          <a:prstGeom prst="rect">
            <a:avLst/>
          </a:prstGeom>
          <a:noFill/>
          <a:ln>
            <a:solidFill>
              <a:schemeClr val="tx1"/>
            </a:solidFill>
          </a:ln>
        </p:spPr>
        <p:txBody>
          <a:bodyPr wrap="square" rtlCol="0">
            <a:spAutoFit/>
          </a:bodyPr>
          <a:lstStyle/>
          <a:p>
            <a:r>
              <a:rPr lang="en-US" sz="800" dirty="0"/>
              <a:t>DC</a:t>
            </a:r>
          </a:p>
        </p:txBody>
      </p:sp>
      <p:sp>
        <p:nvSpPr>
          <p:cNvPr id="41" name="TextBox 40"/>
          <p:cNvSpPr txBox="1"/>
          <p:nvPr/>
        </p:nvSpPr>
        <p:spPr>
          <a:xfrm>
            <a:off x="8678585" y="2901196"/>
            <a:ext cx="548546" cy="215444"/>
          </a:xfrm>
          <a:prstGeom prst="rect">
            <a:avLst/>
          </a:prstGeom>
          <a:noFill/>
          <a:ln>
            <a:solidFill>
              <a:schemeClr val="tx1"/>
            </a:solidFill>
          </a:ln>
        </p:spPr>
        <p:txBody>
          <a:bodyPr wrap="square" rtlCol="0">
            <a:spAutoFit/>
          </a:bodyPr>
          <a:lstStyle/>
          <a:p>
            <a:r>
              <a:rPr lang="en-US" sz="800" dirty="0"/>
              <a:t>Subject</a:t>
            </a:r>
          </a:p>
        </p:txBody>
      </p:sp>
      <p:sp>
        <p:nvSpPr>
          <p:cNvPr id="42" name="TextBox 41"/>
          <p:cNvSpPr txBox="1"/>
          <p:nvPr/>
        </p:nvSpPr>
        <p:spPr>
          <a:xfrm>
            <a:off x="9489464" y="2973388"/>
            <a:ext cx="725228" cy="338554"/>
          </a:xfrm>
          <a:prstGeom prst="rect">
            <a:avLst/>
          </a:prstGeom>
          <a:noFill/>
          <a:ln>
            <a:solidFill>
              <a:schemeClr val="tx1"/>
            </a:solidFill>
          </a:ln>
        </p:spPr>
        <p:txBody>
          <a:bodyPr wrap="square" rtlCol="0">
            <a:spAutoFit/>
          </a:bodyPr>
          <a:lstStyle/>
          <a:p>
            <a:r>
              <a:rPr lang="en-US" sz="800" dirty="0"/>
              <a:t>Echoes from static clutter</a:t>
            </a:r>
          </a:p>
        </p:txBody>
      </p:sp>
      <p:sp>
        <p:nvSpPr>
          <p:cNvPr id="43" name="Multiply 42"/>
          <p:cNvSpPr/>
          <p:nvPr/>
        </p:nvSpPr>
        <p:spPr>
          <a:xfrm>
            <a:off x="8537215" y="3022129"/>
            <a:ext cx="101068" cy="118017"/>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y 43"/>
          <p:cNvSpPr/>
          <p:nvPr/>
        </p:nvSpPr>
        <p:spPr>
          <a:xfrm>
            <a:off x="9483264" y="3528007"/>
            <a:ext cx="101068" cy="11801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y 44"/>
          <p:cNvSpPr/>
          <p:nvPr/>
        </p:nvSpPr>
        <p:spPr>
          <a:xfrm>
            <a:off x="9853676" y="3512463"/>
            <a:ext cx="101068" cy="11801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y 45"/>
          <p:cNvSpPr/>
          <p:nvPr/>
        </p:nvSpPr>
        <p:spPr>
          <a:xfrm>
            <a:off x="10113624" y="3298654"/>
            <a:ext cx="101068" cy="11801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y 46"/>
          <p:cNvSpPr/>
          <p:nvPr/>
        </p:nvSpPr>
        <p:spPr>
          <a:xfrm>
            <a:off x="8048338" y="1643107"/>
            <a:ext cx="101068" cy="11801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8678585" y="4324355"/>
            <a:ext cx="548546" cy="215444"/>
          </a:xfrm>
          <a:prstGeom prst="rect">
            <a:avLst/>
          </a:prstGeom>
          <a:noFill/>
          <a:ln>
            <a:solidFill>
              <a:schemeClr val="tx1"/>
            </a:solidFill>
          </a:ln>
        </p:spPr>
        <p:txBody>
          <a:bodyPr wrap="square" rtlCol="0">
            <a:spAutoFit/>
          </a:bodyPr>
          <a:lstStyle/>
          <a:p>
            <a:r>
              <a:rPr lang="en-US" sz="800" dirty="0"/>
              <a:t>Subject</a:t>
            </a:r>
          </a:p>
        </p:txBody>
      </p:sp>
      <p:sp>
        <p:nvSpPr>
          <p:cNvPr id="49" name="Multiply 48"/>
          <p:cNvSpPr/>
          <p:nvPr/>
        </p:nvSpPr>
        <p:spPr>
          <a:xfrm>
            <a:off x="8549378" y="4305747"/>
            <a:ext cx="101068" cy="118017"/>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299259" y="1263535"/>
            <a:ext cx="6637409" cy="2698467"/>
            <a:chOff x="299259" y="1263535"/>
            <a:chExt cx="6637409" cy="2698467"/>
          </a:xfrm>
        </p:grpSpPr>
        <p:grpSp>
          <p:nvGrpSpPr>
            <p:cNvPr id="3" name="Group 2"/>
            <p:cNvGrpSpPr/>
            <p:nvPr/>
          </p:nvGrpSpPr>
          <p:grpSpPr>
            <a:xfrm>
              <a:off x="444451" y="1323478"/>
              <a:ext cx="6305284" cy="2516207"/>
              <a:chOff x="1782423" y="1604581"/>
              <a:chExt cx="8428384" cy="3568784"/>
            </a:xfrm>
          </p:grpSpPr>
          <p:sp>
            <p:nvSpPr>
              <p:cNvPr id="5" name="Rectangle 4">
                <a:extLst>
                  <a:ext uri="{FF2B5EF4-FFF2-40B4-BE49-F238E27FC236}">
                    <a16:creationId xmlns:a16="http://schemas.microsoft.com/office/drawing/2014/main" id="{E5B2DDE5-9491-4708-8494-CB8AF81D1102}"/>
                  </a:ext>
                </a:extLst>
              </p:cNvPr>
              <p:cNvSpPr/>
              <p:nvPr/>
            </p:nvSpPr>
            <p:spPr>
              <a:xfrm>
                <a:off x="5022579" y="1604584"/>
                <a:ext cx="1351722"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Range FFT</a:t>
                </a:r>
              </a:p>
            </p:txBody>
          </p:sp>
          <p:sp>
            <p:nvSpPr>
              <p:cNvPr id="6" name="Rectangle 5">
                <a:extLst>
                  <a:ext uri="{FF2B5EF4-FFF2-40B4-BE49-F238E27FC236}">
                    <a16:creationId xmlns:a16="http://schemas.microsoft.com/office/drawing/2014/main" id="{180020C8-D3F5-490F-A60C-33BA1A2AC338}"/>
                  </a:ext>
                </a:extLst>
              </p:cNvPr>
              <p:cNvSpPr/>
              <p:nvPr/>
            </p:nvSpPr>
            <p:spPr>
              <a:xfrm>
                <a:off x="1782423" y="1604581"/>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Data for Measurement Window</a:t>
                </a:r>
              </a:p>
            </p:txBody>
          </p:sp>
          <p:sp>
            <p:nvSpPr>
              <p:cNvPr id="7" name="Rectangle 6">
                <a:extLst>
                  <a:ext uri="{FF2B5EF4-FFF2-40B4-BE49-F238E27FC236}">
                    <a16:creationId xmlns:a16="http://schemas.microsoft.com/office/drawing/2014/main" id="{4A3B5FEF-C546-4CD2-AB08-7E9CCE0CEE61}"/>
                  </a:ext>
                </a:extLst>
              </p:cNvPr>
              <p:cNvSpPr/>
              <p:nvPr/>
            </p:nvSpPr>
            <p:spPr>
              <a:xfrm>
                <a:off x="6642657" y="1604584"/>
                <a:ext cx="1719471"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Range Peak and Adjacent Bins</a:t>
                </a:r>
              </a:p>
            </p:txBody>
          </p:sp>
          <p:sp>
            <p:nvSpPr>
              <p:cNvPr id="8" name="Rectangle 7">
                <a:extLst>
                  <a:ext uri="{FF2B5EF4-FFF2-40B4-BE49-F238E27FC236}">
                    <a16:creationId xmlns:a16="http://schemas.microsoft.com/office/drawing/2014/main" id="{288A2BF4-F797-4EA2-BF3E-DD9AF0AAC086}"/>
                  </a:ext>
                </a:extLst>
              </p:cNvPr>
              <p:cNvSpPr/>
              <p:nvPr/>
            </p:nvSpPr>
            <p:spPr>
              <a:xfrm>
                <a:off x="8630483" y="1604583"/>
                <a:ext cx="1580324"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Angle FFT</a:t>
                </a:r>
              </a:p>
            </p:txBody>
          </p:sp>
          <p:sp>
            <p:nvSpPr>
              <p:cNvPr id="9" name="Rectangle 8">
                <a:extLst>
                  <a:ext uri="{FF2B5EF4-FFF2-40B4-BE49-F238E27FC236}">
                    <a16:creationId xmlns:a16="http://schemas.microsoft.com/office/drawing/2014/main" id="{9656B00B-5949-4F5D-A594-C5848AEA99B4}"/>
                  </a:ext>
                </a:extLst>
              </p:cNvPr>
              <p:cNvSpPr/>
              <p:nvPr/>
            </p:nvSpPr>
            <p:spPr>
              <a:xfrm>
                <a:off x="8630483" y="2956892"/>
                <a:ext cx="1580324"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Angle Peak and Adjacent Bins</a:t>
                </a:r>
              </a:p>
            </p:txBody>
          </p:sp>
          <p:sp>
            <p:nvSpPr>
              <p:cNvPr id="10" name="Rectangle 9">
                <a:extLst>
                  <a:ext uri="{FF2B5EF4-FFF2-40B4-BE49-F238E27FC236}">
                    <a16:creationId xmlns:a16="http://schemas.microsoft.com/office/drawing/2014/main" id="{F2FF20FF-A119-4D7F-B34D-D63EE950ADDB}"/>
                  </a:ext>
                </a:extLst>
              </p:cNvPr>
              <p:cNvSpPr/>
              <p:nvPr/>
            </p:nvSpPr>
            <p:spPr>
              <a:xfrm>
                <a:off x="6642656" y="2956891"/>
                <a:ext cx="171947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Slow Time Signal</a:t>
                </a:r>
              </a:p>
            </p:txBody>
          </p:sp>
          <p:sp>
            <p:nvSpPr>
              <p:cNvPr id="11" name="Rectangle 10">
                <a:extLst>
                  <a:ext uri="{FF2B5EF4-FFF2-40B4-BE49-F238E27FC236}">
                    <a16:creationId xmlns:a16="http://schemas.microsoft.com/office/drawing/2014/main" id="{A1BB473D-2B60-40C7-AE77-CE5B2096D617}"/>
                  </a:ext>
                </a:extLst>
              </p:cNvPr>
              <p:cNvSpPr/>
              <p:nvPr/>
            </p:nvSpPr>
            <p:spPr>
              <a:xfrm>
                <a:off x="3402501" y="1604582"/>
                <a:ext cx="1351722" cy="94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Static Clutter Removal</a:t>
                </a:r>
              </a:p>
            </p:txBody>
          </p:sp>
          <p:sp>
            <p:nvSpPr>
              <p:cNvPr id="12" name="Rectangle 11">
                <a:extLst>
                  <a:ext uri="{FF2B5EF4-FFF2-40B4-BE49-F238E27FC236}">
                    <a16:creationId xmlns:a16="http://schemas.microsoft.com/office/drawing/2014/main" id="{9FA9A0D9-99FE-469E-9197-B3620D065BAE}"/>
                  </a:ext>
                </a:extLst>
              </p:cNvPr>
              <p:cNvSpPr/>
              <p:nvPr/>
            </p:nvSpPr>
            <p:spPr>
              <a:xfrm>
                <a:off x="5022579" y="2945294"/>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DC Offset Correction</a:t>
                </a:r>
              </a:p>
            </p:txBody>
          </p:sp>
          <p:sp>
            <p:nvSpPr>
              <p:cNvPr id="13" name="Rectangle 12">
                <a:extLst>
                  <a:ext uri="{FF2B5EF4-FFF2-40B4-BE49-F238E27FC236}">
                    <a16:creationId xmlns:a16="http://schemas.microsoft.com/office/drawing/2014/main" id="{00C6C678-44DD-404F-A379-87A4FC481E66}"/>
                  </a:ext>
                </a:extLst>
              </p:cNvPr>
              <p:cNvSpPr/>
              <p:nvPr/>
            </p:nvSpPr>
            <p:spPr>
              <a:xfrm>
                <a:off x="3402501" y="2945294"/>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Filter</a:t>
                </a:r>
              </a:p>
            </p:txBody>
          </p:sp>
          <p:sp>
            <p:nvSpPr>
              <p:cNvPr id="14" name="Rectangle 13">
                <a:extLst>
                  <a:ext uri="{FF2B5EF4-FFF2-40B4-BE49-F238E27FC236}">
                    <a16:creationId xmlns:a16="http://schemas.microsoft.com/office/drawing/2014/main" id="{0BCB40AF-2173-4C23-9028-7873F0CB0F14}"/>
                  </a:ext>
                </a:extLst>
              </p:cNvPr>
              <p:cNvSpPr/>
              <p:nvPr/>
            </p:nvSpPr>
            <p:spPr>
              <a:xfrm>
                <a:off x="1782424" y="2945293"/>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Unwrap and Diff Phase</a:t>
                </a:r>
              </a:p>
            </p:txBody>
          </p:sp>
          <p:sp>
            <p:nvSpPr>
              <p:cNvPr id="15" name="Rectangle 14">
                <a:extLst>
                  <a:ext uri="{FF2B5EF4-FFF2-40B4-BE49-F238E27FC236}">
                    <a16:creationId xmlns:a16="http://schemas.microsoft.com/office/drawing/2014/main" id="{0FD81FA7-84C5-40C7-87CA-0CF639053DCF}"/>
                  </a:ext>
                </a:extLst>
              </p:cNvPr>
              <p:cNvSpPr/>
              <p:nvPr/>
            </p:nvSpPr>
            <p:spPr>
              <a:xfrm>
                <a:off x="1782423" y="4229148"/>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Doppler FFT</a:t>
                </a:r>
              </a:p>
            </p:txBody>
          </p:sp>
          <p:sp>
            <p:nvSpPr>
              <p:cNvPr id="16" name="Rectangle 15">
                <a:extLst>
                  <a:ext uri="{FF2B5EF4-FFF2-40B4-BE49-F238E27FC236}">
                    <a16:creationId xmlns:a16="http://schemas.microsoft.com/office/drawing/2014/main" id="{F537A905-BF0C-47E3-906D-6B2170E1385D}"/>
                  </a:ext>
                </a:extLst>
              </p:cNvPr>
              <p:cNvSpPr/>
              <p:nvPr/>
            </p:nvSpPr>
            <p:spPr>
              <a:xfrm>
                <a:off x="3402501" y="4229148"/>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Doppler Peaks</a:t>
                </a:r>
              </a:p>
            </p:txBody>
          </p:sp>
          <p:sp>
            <p:nvSpPr>
              <p:cNvPr id="17" name="Rectangle 16">
                <a:extLst>
                  <a:ext uri="{FF2B5EF4-FFF2-40B4-BE49-F238E27FC236}">
                    <a16:creationId xmlns:a16="http://schemas.microsoft.com/office/drawing/2014/main" id="{81555062-F41E-4AF8-AB65-E02D8DF76E32}"/>
                  </a:ext>
                </a:extLst>
              </p:cNvPr>
              <p:cNvSpPr/>
              <p:nvPr/>
            </p:nvSpPr>
            <p:spPr>
              <a:xfrm>
                <a:off x="5022577" y="4229147"/>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Generate Pseudo Spectrum By Peak Counting</a:t>
                </a:r>
              </a:p>
            </p:txBody>
          </p:sp>
          <p:sp>
            <p:nvSpPr>
              <p:cNvPr id="18" name="Rectangle 17">
                <a:extLst>
                  <a:ext uri="{FF2B5EF4-FFF2-40B4-BE49-F238E27FC236}">
                    <a16:creationId xmlns:a16="http://schemas.microsoft.com/office/drawing/2014/main" id="{97D3934A-C465-419C-BF18-A05B3FF5389A}"/>
                  </a:ext>
                </a:extLst>
              </p:cNvPr>
              <p:cNvSpPr/>
              <p:nvPr/>
            </p:nvSpPr>
            <p:spPr>
              <a:xfrm>
                <a:off x="6642658" y="4229147"/>
                <a:ext cx="1719469"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Highest Occurring Peak assigned Heart Rate</a:t>
                </a:r>
              </a:p>
            </p:txBody>
          </p:sp>
          <p:sp>
            <p:nvSpPr>
              <p:cNvPr id="19" name="Arrow: Right 18">
                <a:extLst>
                  <a:ext uri="{FF2B5EF4-FFF2-40B4-BE49-F238E27FC236}">
                    <a16:creationId xmlns:a16="http://schemas.microsoft.com/office/drawing/2014/main" id="{BBF3615D-8C58-44D8-8F1A-CB25E5EF9DFB}"/>
                  </a:ext>
                </a:extLst>
              </p:cNvPr>
              <p:cNvSpPr/>
              <p:nvPr/>
            </p:nvSpPr>
            <p:spPr>
              <a:xfrm>
                <a:off x="3183843" y="197841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Arrow: Right 19">
                <a:extLst>
                  <a:ext uri="{FF2B5EF4-FFF2-40B4-BE49-F238E27FC236}">
                    <a16:creationId xmlns:a16="http://schemas.microsoft.com/office/drawing/2014/main" id="{B2D511C8-0AE3-43B9-AD77-A1A833F8EBE7}"/>
                  </a:ext>
                </a:extLst>
              </p:cNvPr>
              <p:cNvSpPr/>
              <p:nvPr/>
            </p:nvSpPr>
            <p:spPr>
              <a:xfrm>
                <a:off x="4803925" y="1978417"/>
                <a:ext cx="168961" cy="196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Arrow: Right 20">
                <a:extLst>
                  <a:ext uri="{FF2B5EF4-FFF2-40B4-BE49-F238E27FC236}">
                    <a16:creationId xmlns:a16="http://schemas.microsoft.com/office/drawing/2014/main" id="{28842242-251A-459E-A286-31EC294094F8}"/>
                  </a:ext>
                </a:extLst>
              </p:cNvPr>
              <p:cNvSpPr/>
              <p:nvPr/>
            </p:nvSpPr>
            <p:spPr>
              <a:xfrm>
                <a:off x="6423996" y="1978416"/>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Arrow: Right 21">
                <a:extLst>
                  <a:ext uri="{FF2B5EF4-FFF2-40B4-BE49-F238E27FC236}">
                    <a16:creationId xmlns:a16="http://schemas.microsoft.com/office/drawing/2014/main" id="{B29A8EAB-3841-4106-B0C8-6B460AB4D556}"/>
                  </a:ext>
                </a:extLst>
              </p:cNvPr>
              <p:cNvSpPr/>
              <p:nvPr/>
            </p:nvSpPr>
            <p:spPr>
              <a:xfrm>
                <a:off x="8411825" y="1978415"/>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Arrow: Right 22">
                <a:extLst>
                  <a:ext uri="{FF2B5EF4-FFF2-40B4-BE49-F238E27FC236}">
                    <a16:creationId xmlns:a16="http://schemas.microsoft.com/office/drawing/2014/main" id="{E1A6509E-422E-4C5E-A3B6-DCF5F9A2F0CD}"/>
                  </a:ext>
                </a:extLst>
              </p:cNvPr>
              <p:cNvSpPr/>
              <p:nvPr/>
            </p:nvSpPr>
            <p:spPr>
              <a:xfrm rot="5400000">
                <a:off x="9336165" y="2623043"/>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Arrow: Right 23">
                <a:extLst>
                  <a:ext uri="{FF2B5EF4-FFF2-40B4-BE49-F238E27FC236}">
                    <a16:creationId xmlns:a16="http://schemas.microsoft.com/office/drawing/2014/main" id="{C7682E7A-D053-4369-BE4C-908A1DE5D81C}"/>
                  </a:ext>
                </a:extLst>
              </p:cNvPr>
              <p:cNvSpPr/>
              <p:nvPr/>
            </p:nvSpPr>
            <p:spPr>
              <a:xfrm rot="10800000">
                <a:off x="8411825" y="3319130"/>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Arrow: Right 24">
                <a:extLst>
                  <a:ext uri="{FF2B5EF4-FFF2-40B4-BE49-F238E27FC236}">
                    <a16:creationId xmlns:a16="http://schemas.microsoft.com/office/drawing/2014/main" id="{1B066888-BBAC-427C-899F-59FCA23B3ECE}"/>
                  </a:ext>
                </a:extLst>
              </p:cNvPr>
              <p:cNvSpPr/>
              <p:nvPr/>
            </p:nvSpPr>
            <p:spPr>
              <a:xfrm rot="10800000">
                <a:off x="6424001" y="3319129"/>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Arrow: Right 25">
                <a:extLst>
                  <a:ext uri="{FF2B5EF4-FFF2-40B4-BE49-F238E27FC236}">
                    <a16:creationId xmlns:a16="http://schemas.microsoft.com/office/drawing/2014/main" id="{8D89D012-FCBB-4035-89CD-FCB150904DD4}"/>
                  </a:ext>
                </a:extLst>
              </p:cNvPr>
              <p:cNvSpPr/>
              <p:nvPr/>
            </p:nvSpPr>
            <p:spPr>
              <a:xfrm rot="10800000">
                <a:off x="4803917" y="3319129"/>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Arrow: Right 26">
                <a:extLst>
                  <a:ext uri="{FF2B5EF4-FFF2-40B4-BE49-F238E27FC236}">
                    <a16:creationId xmlns:a16="http://schemas.microsoft.com/office/drawing/2014/main" id="{37CEAD8A-405C-4922-9DE2-4572F0A8F51A}"/>
                  </a:ext>
                </a:extLst>
              </p:cNvPr>
              <p:cNvSpPr/>
              <p:nvPr/>
            </p:nvSpPr>
            <p:spPr>
              <a:xfrm rot="10800000">
                <a:off x="3183842" y="3315821"/>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Arrow: Right 27">
                <a:extLst>
                  <a:ext uri="{FF2B5EF4-FFF2-40B4-BE49-F238E27FC236}">
                    <a16:creationId xmlns:a16="http://schemas.microsoft.com/office/drawing/2014/main" id="{98016D02-9864-47DA-8680-60758CE198B3}"/>
                  </a:ext>
                </a:extLst>
              </p:cNvPr>
              <p:cNvSpPr/>
              <p:nvPr/>
            </p:nvSpPr>
            <p:spPr>
              <a:xfrm rot="5400000">
                <a:off x="2327339" y="4001087"/>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Arrow: Right 28">
                <a:extLst>
                  <a:ext uri="{FF2B5EF4-FFF2-40B4-BE49-F238E27FC236}">
                    <a16:creationId xmlns:a16="http://schemas.microsoft.com/office/drawing/2014/main" id="{21B64D8C-6EE6-4893-BB3B-DBDD2C3CB351}"/>
                  </a:ext>
                </a:extLst>
              </p:cNvPr>
              <p:cNvSpPr/>
              <p:nvPr/>
            </p:nvSpPr>
            <p:spPr>
              <a:xfrm>
                <a:off x="3183841" y="4602984"/>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Arrow: Right 29">
                <a:extLst>
                  <a:ext uri="{FF2B5EF4-FFF2-40B4-BE49-F238E27FC236}">
                    <a16:creationId xmlns:a16="http://schemas.microsoft.com/office/drawing/2014/main" id="{F2544292-3080-4442-B745-0123DD5426B0}"/>
                  </a:ext>
                </a:extLst>
              </p:cNvPr>
              <p:cNvSpPr/>
              <p:nvPr/>
            </p:nvSpPr>
            <p:spPr>
              <a:xfrm>
                <a:off x="4803916" y="459976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Arrow: Right 30">
                <a:extLst>
                  <a:ext uri="{FF2B5EF4-FFF2-40B4-BE49-F238E27FC236}">
                    <a16:creationId xmlns:a16="http://schemas.microsoft.com/office/drawing/2014/main" id="{A117E9B8-7EB0-4A4F-BE10-C98DBB4B2D8C}"/>
                  </a:ext>
                </a:extLst>
              </p:cNvPr>
              <p:cNvSpPr/>
              <p:nvPr/>
            </p:nvSpPr>
            <p:spPr>
              <a:xfrm>
                <a:off x="6433933" y="459976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50" name="Rectangle 49"/>
            <p:cNvSpPr/>
            <p:nvPr/>
          </p:nvSpPr>
          <p:spPr>
            <a:xfrm>
              <a:off x="299259" y="1263535"/>
              <a:ext cx="6637409" cy="2698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1931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5840-F2CF-4B5D-8BEF-638DB5C4FD02}"/>
              </a:ext>
            </a:extLst>
          </p:cNvPr>
          <p:cNvSpPr>
            <a:spLocks noGrp="1"/>
          </p:cNvSpPr>
          <p:nvPr>
            <p:ph type="title"/>
          </p:nvPr>
        </p:nvSpPr>
        <p:spPr/>
        <p:txBody>
          <a:bodyPr/>
          <a:lstStyle/>
          <a:p>
            <a:r>
              <a:rPr lang="en-US" dirty="0"/>
              <a:t>Detection Algorithm – Block Diagram</a:t>
            </a:r>
          </a:p>
        </p:txBody>
      </p:sp>
      <p:sp>
        <p:nvSpPr>
          <p:cNvPr id="4" name="Slide Number Placeholder 3">
            <a:extLst>
              <a:ext uri="{FF2B5EF4-FFF2-40B4-BE49-F238E27FC236}">
                <a16:creationId xmlns:a16="http://schemas.microsoft.com/office/drawing/2014/main" id="{4C8B76E8-FE44-43E9-91EA-291DD1888984}"/>
              </a:ext>
            </a:extLst>
          </p:cNvPr>
          <p:cNvSpPr>
            <a:spLocks noGrp="1"/>
          </p:cNvSpPr>
          <p:nvPr>
            <p:ph type="sldNum" sz="quarter" idx="4294967295"/>
          </p:nvPr>
        </p:nvSpPr>
        <p:spPr/>
        <p:txBody>
          <a:bodyPr/>
          <a:lstStyle/>
          <a:p>
            <a:fld id="{7ABC4450-6181-4511-A2EB-1CE9D05594FD}" type="slidenum">
              <a:rPr lang="en-US" smtClean="0"/>
              <a:pPr/>
              <a:t>28</a:t>
            </a:fld>
            <a:endParaRPr lang="en-US" dirty="0"/>
          </a:p>
        </p:txBody>
      </p:sp>
      <p:grpSp>
        <p:nvGrpSpPr>
          <p:cNvPr id="3" name="Group 2"/>
          <p:cNvGrpSpPr/>
          <p:nvPr/>
        </p:nvGrpSpPr>
        <p:grpSpPr>
          <a:xfrm>
            <a:off x="444451" y="1323478"/>
            <a:ext cx="6305284" cy="2516207"/>
            <a:chOff x="1782423" y="1604581"/>
            <a:chExt cx="8428384" cy="3568784"/>
          </a:xfrm>
        </p:grpSpPr>
        <p:sp>
          <p:nvSpPr>
            <p:cNvPr id="5" name="Rectangle 4">
              <a:extLst>
                <a:ext uri="{FF2B5EF4-FFF2-40B4-BE49-F238E27FC236}">
                  <a16:creationId xmlns:a16="http://schemas.microsoft.com/office/drawing/2014/main" id="{E5B2DDE5-9491-4708-8494-CB8AF81D1102}"/>
                </a:ext>
              </a:extLst>
            </p:cNvPr>
            <p:cNvSpPr/>
            <p:nvPr/>
          </p:nvSpPr>
          <p:spPr>
            <a:xfrm>
              <a:off x="5022579" y="1604584"/>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Range FFT</a:t>
              </a:r>
            </a:p>
          </p:txBody>
        </p:sp>
        <p:sp>
          <p:nvSpPr>
            <p:cNvPr id="6" name="Rectangle 5">
              <a:extLst>
                <a:ext uri="{FF2B5EF4-FFF2-40B4-BE49-F238E27FC236}">
                  <a16:creationId xmlns:a16="http://schemas.microsoft.com/office/drawing/2014/main" id="{180020C8-D3F5-490F-A60C-33BA1A2AC338}"/>
                </a:ext>
              </a:extLst>
            </p:cNvPr>
            <p:cNvSpPr/>
            <p:nvPr/>
          </p:nvSpPr>
          <p:spPr>
            <a:xfrm>
              <a:off x="1782423" y="1604581"/>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Data for Measurement Window</a:t>
              </a:r>
            </a:p>
          </p:txBody>
        </p:sp>
        <p:sp>
          <p:nvSpPr>
            <p:cNvPr id="7" name="Rectangle 6">
              <a:extLst>
                <a:ext uri="{FF2B5EF4-FFF2-40B4-BE49-F238E27FC236}">
                  <a16:creationId xmlns:a16="http://schemas.microsoft.com/office/drawing/2014/main" id="{4A3B5FEF-C546-4CD2-AB08-7E9CCE0CEE61}"/>
                </a:ext>
              </a:extLst>
            </p:cNvPr>
            <p:cNvSpPr/>
            <p:nvPr/>
          </p:nvSpPr>
          <p:spPr>
            <a:xfrm>
              <a:off x="6642657" y="1604584"/>
              <a:ext cx="1719471"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Range Peak and Adjacent Bins</a:t>
              </a:r>
            </a:p>
          </p:txBody>
        </p:sp>
        <p:sp>
          <p:nvSpPr>
            <p:cNvPr id="8" name="Rectangle 7">
              <a:extLst>
                <a:ext uri="{FF2B5EF4-FFF2-40B4-BE49-F238E27FC236}">
                  <a16:creationId xmlns:a16="http://schemas.microsoft.com/office/drawing/2014/main" id="{288A2BF4-F797-4EA2-BF3E-DD9AF0AAC086}"/>
                </a:ext>
              </a:extLst>
            </p:cNvPr>
            <p:cNvSpPr/>
            <p:nvPr/>
          </p:nvSpPr>
          <p:spPr>
            <a:xfrm>
              <a:off x="8630483" y="1604583"/>
              <a:ext cx="1580324" cy="944217"/>
            </a:xfrm>
            <a:prstGeom prst="rect">
              <a:avLst/>
            </a:prstGeom>
            <a:solidFill>
              <a:srgbClr val="00356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Angle FFT</a:t>
              </a:r>
            </a:p>
          </p:txBody>
        </p:sp>
        <p:sp>
          <p:nvSpPr>
            <p:cNvPr id="9" name="Rectangle 8">
              <a:extLst>
                <a:ext uri="{FF2B5EF4-FFF2-40B4-BE49-F238E27FC236}">
                  <a16:creationId xmlns:a16="http://schemas.microsoft.com/office/drawing/2014/main" id="{9656B00B-5949-4F5D-A594-C5848AEA99B4}"/>
                </a:ext>
              </a:extLst>
            </p:cNvPr>
            <p:cNvSpPr/>
            <p:nvPr/>
          </p:nvSpPr>
          <p:spPr>
            <a:xfrm>
              <a:off x="8630483" y="2956892"/>
              <a:ext cx="1580324"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Angle Peak and Adjacent Bins</a:t>
              </a:r>
            </a:p>
          </p:txBody>
        </p:sp>
        <p:sp>
          <p:nvSpPr>
            <p:cNvPr id="10" name="Rectangle 9">
              <a:extLst>
                <a:ext uri="{FF2B5EF4-FFF2-40B4-BE49-F238E27FC236}">
                  <a16:creationId xmlns:a16="http://schemas.microsoft.com/office/drawing/2014/main" id="{F2FF20FF-A119-4D7F-B34D-D63EE950ADDB}"/>
                </a:ext>
              </a:extLst>
            </p:cNvPr>
            <p:cNvSpPr/>
            <p:nvPr/>
          </p:nvSpPr>
          <p:spPr>
            <a:xfrm>
              <a:off x="6642656" y="2956891"/>
              <a:ext cx="171947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Slow Time Signal</a:t>
              </a:r>
            </a:p>
          </p:txBody>
        </p:sp>
        <p:sp>
          <p:nvSpPr>
            <p:cNvPr id="11" name="Rectangle 10">
              <a:extLst>
                <a:ext uri="{FF2B5EF4-FFF2-40B4-BE49-F238E27FC236}">
                  <a16:creationId xmlns:a16="http://schemas.microsoft.com/office/drawing/2014/main" id="{A1BB473D-2B60-40C7-AE77-CE5B2096D617}"/>
                </a:ext>
              </a:extLst>
            </p:cNvPr>
            <p:cNvSpPr/>
            <p:nvPr/>
          </p:nvSpPr>
          <p:spPr>
            <a:xfrm>
              <a:off x="3402501" y="1604582"/>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Static Clutter Removal</a:t>
              </a:r>
            </a:p>
          </p:txBody>
        </p:sp>
        <p:sp>
          <p:nvSpPr>
            <p:cNvPr id="12" name="Rectangle 11">
              <a:extLst>
                <a:ext uri="{FF2B5EF4-FFF2-40B4-BE49-F238E27FC236}">
                  <a16:creationId xmlns:a16="http://schemas.microsoft.com/office/drawing/2014/main" id="{9FA9A0D9-99FE-469E-9197-B3620D065BAE}"/>
                </a:ext>
              </a:extLst>
            </p:cNvPr>
            <p:cNvSpPr/>
            <p:nvPr/>
          </p:nvSpPr>
          <p:spPr>
            <a:xfrm>
              <a:off x="5022579" y="2945294"/>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DC Offset Correction</a:t>
              </a:r>
            </a:p>
          </p:txBody>
        </p:sp>
        <p:sp>
          <p:nvSpPr>
            <p:cNvPr id="13" name="Rectangle 12">
              <a:extLst>
                <a:ext uri="{FF2B5EF4-FFF2-40B4-BE49-F238E27FC236}">
                  <a16:creationId xmlns:a16="http://schemas.microsoft.com/office/drawing/2014/main" id="{00C6C678-44DD-404F-A379-87A4FC481E66}"/>
                </a:ext>
              </a:extLst>
            </p:cNvPr>
            <p:cNvSpPr/>
            <p:nvPr/>
          </p:nvSpPr>
          <p:spPr>
            <a:xfrm>
              <a:off x="3402501" y="2945294"/>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Filter</a:t>
              </a:r>
            </a:p>
          </p:txBody>
        </p:sp>
        <p:sp>
          <p:nvSpPr>
            <p:cNvPr id="14" name="Rectangle 13">
              <a:extLst>
                <a:ext uri="{FF2B5EF4-FFF2-40B4-BE49-F238E27FC236}">
                  <a16:creationId xmlns:a16="http://schemas.microsoft.com/office/drawing/2014/main" id="{0BCB40AF-2173-4C23-9028-7873F0CB0F14}"/>
                </a:ext>
              </a:extLst>
            </p:cNvPr>
            <p:cNvSpPr/>
            <p:nvPr/>
          </p:nvSpPr>
          <p:spPr>
            <a:xfrm>
              <a:off x="1782424" y="2945293"/>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Unwrap and Diff Phase</a:t>
              </a:r>
            </a:p>
          </p:txBody>
        </p:sp>
        <p:sp>
          <p:nvSpPr>
            <p:cNvPr id="15" name="Rectangle 14">
              <a:extLst>
                <a:ext uri="{FF2B5EF4-FFF2-40B4-BE49-F238E27FC236}">
                  <a16:creationId xmlns:a16="http://schemas.microsoft.com/office/drawing/2014/main" id="{0FD81FA7-84C5-40C7-87CA-0CF639053DCF}"/>
                </a:ext>
              </a:extLst>
            </p:cNvPr>
            <p:cNvSpPr/>
            <p:nvPr/>
          </p:nvSpPr>
          <p:spPr>
            <a:xfrm>
              <a:off x="1782423" y="4229148"/>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Doppler FFT</a:t>
              </a:r>
            </a:p>
          </p:txBody>
        </p:sp>
        <p:sp>
          <p:nvSpPr>
            <p:cNvPr id="16" name="Rectangle 15">
              <a:extLst>
                <a:ext uri="{FF2B5EF4-FFF2-40B4-BE49-F238E27FC236}">
                  <a16:creationId xmlns:a16="http://schemas.microsoft.com/office/drawing/2014/main" id="{F537A905-BF0C-47E3-906D-6B2170E1385D}"/>
                </a:ext>
              </a:extLst>
            </p:cNvPr>
            <p:cNvSpPr/>
            <p:nvPr/>
          </p:nvSpPr>
          <p:spPr>
            <a:xfrm>
              <a:off x="3402501" y="4229148"/>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Doppler Peaks</a:t>
              </a:r>
            </a:p>
          </p:txBody>
        </p:sp>
        <p:sp>
          <p:nvSpPr>
            <p:cNvPr id="17" name="Rectangle 16">
              <a:extLst>
                <a:ext uri="{FF2B5EF4-FFF2-40B4-BE49-F238E27FC236}">
                  <a16:creationId xmlns:a16="http://schemas.microsoft.com/office/drawing/2014/main" id="{81555062-F41E-4AF8-AB65-E02D8DF76E32}"/>
                </a:ext>
              </a:extLst>
            </p:cNvPr>
            <p:cNvSpPr/>
            <p:nvPr/>
          </p:nvSpPr>
          <p:spPr>
            <a:xfrm>
              <a:off x="5022577" y="4229147"/>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Generate Pseudo Spectrum By Peak Counting</a:t>
              </a:r>
            </a:p>
          </p:txBody>
        </p:sp>
        <p:sp>
          <p:nvSpPr>
            <p:cNvPr id="18" name="Rectangle 17">
              <a:extLst>
                <a:ext uri="{FF2B5EF4-FFF2-40B4-BE49-F238E27FC236}">
                  <a16:creationId xmlns:a16="http://schemas.microsoft.com/office/drawing/2014/main" id="{97D3934A-C465-419C-BF18-A05B3FF5389A}"/>
                </a:ext>
              </a:extLst>
            </p:cNvPr>
            <p:cNvSpPr/>
            <p:nvPr/>
          </p:nvSpPr>
          <p:spPr>
            <a:xfrm>
              <a:off x="6642658" y="4229147"/>
              <a:ext cx="1719469"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Highest Occurring Peak assigned Heart Rate</a:t>
              </a:r>
            </a:p>
          </p:txBody>
        </p:sp>
        <p:sp>
          <p:nvSpPr>
            <p:cNvPr id="19" name="Arrow: Right 18">
              <a:extLst>
                <a:ext uri="{FF2B5EF4-FFF2-40B4-BE49-F238E27FC236}">
                  <a16:creationId xmlns:a16="http://schemas.microsoft.com/office/drawing/2014/main" id="{BBF3615D-8C58-44D8-8F1A-CB25E5EF9DFB}"/>
                </a:ext>
              </a:extLst>
            </p:cNvPr>
            <p:cNvSpPr/>
            <p:nvPr/>
          </p:nvSpPr>
          <p:spPr>
            <a:xfrm>
              <a:off x="3183843" y="197841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Arrow: Right 19">
              <a:extLst>
                <a:ext uri="{FF2B5EF4-FFF2-40B4-BE49-F238E27FC236}">
                  <a16:creationId xmlns:a16="http://schemas.microsoft.com/office/drawing/2014/main" id="{B2D511C8-0AE3-43B9-AD77-A1A833F8EBE7}"/>
                </a:ext>
              </a:extLst>
            </p:cNvPr>
            <p:cNvSpPr/>
            <p:nvPr/>
          </p:nvSpPr>
          <p:spPr>
            <a:xfrm>
              <a:off x="4803925" y="1978417"/>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Arrow: Right 20">
              <a:extLst>
                <a:ext uri="{FF2B5EF4-FFF2-40B4-BE49-F238E27FC236}">
                  <a16:creationId xmlns:a16="http://schemas.microsoft.com/office/drawing/2014/main" id="{28842242-251A-459E-A286-31EC294094F8}"/>
                </a:ext>
              </a:extLst>
            </p:cNvPr>
            <p:cNvSpPr/>
            <p:nvPr/>
          </p:nvSpPr>
          <p:spPr>
            <a:xfrm>
              <a:off x="6423996" y="1978416"/>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Arrow: Right 21">
              <a:extLst>
                <a:ext uri="{FF2B5EF4-FFF2-40B4-BE49-F238E27FC236}">
                  <a16:creationId xmlns:a16="http://schemas.microsoft.com/office/drawing/2014/main" id="{B29A8EAB-3841-4106-B0C8-6B460AB4D556}"/>
                </a:ext>
              </a:extLst>
            </p:cNvPr>
            <p:cNvSpPr/>
            <p:nvPr/>
          </p:nvSpPr>
          <p:spPr>
            <a:xfrm>
              <a:off x="8411825" y="1978415"/>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Arrow: Right 22">
              <a:extLst>
                <a:ext uri="{FF2B5EF4-FFF2-40B4-BE49-F238E27FC236}">
                  <a16:creationId xmlns:a16="http://schemas.microsoft.com/office/drawing/2014/main" id="{E1A6509E-422E-4C5E-A3B6-DCF5F9A2F0CD}"/>
                </a:ext>
              </a:extLst>
            </p:cNvPr>
            <p:cNvSpPr/>
            <p:nvPr/>
          </p:nvSpPr>
          <p:spPr>
            <a:xfrm rot="5400000">
              <a:off x="9336165" y="2623043"/>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Arrow: Right 23">
              <a:extLst>
                <a:ext uri="{FF2B5EF4-FFF2-40B4-BE49-F238E27FC236}">
                  <a16:creationId xmlns:a16="http://schemas.microsoft.com/office/drawing/2014/main" id="{C7682E7A-D053-4369-BE4C-908A1DE5D81C}"/>
                </a:ext>
              </a:extLst>
            </p:cNvPr>
            <p:cNvSpPr/>
            <p:nvPr/>
          </p:nvSpPr>
          <p:spPr>
            <a:xfrm rot="10800000">
              <a:off x="8411825" y="3319130"/>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Arrow: Right 24">
              <a:extLst>
                <a:ext uri="{FF2B5EF4-FFF2-40B4-BE49-F238E27FC236}">
                  <a16:creationId xmlns:a16="http://schemas.microsoft.com/office/drawing/2014/main" id="{1B066888-BBAC-427C-899F-59FCA23B3ECE}"/>
                </a:ext>
              </a:extLst>
            </p:cNvPr>
            <p:cNvSpPr/>
            <p:nvPr/>
          </p:nvSpPr>
          <p:spPr>
            <a:xfrm rot="10800000">
              <a:off x="6424001" y="3319129"/>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Arrow: Right 25">
              <a:extLst>
                <a:ext uri="{FF2B5EF4-FFF2-40B4-BE49-F238E27FC236}">
                  <a16:creationId xmlns:a16="http://schemas.microsoft.com/office/drawing/2014/main" id="{8D89D012-FCBB-4035-89CD-FCB150904DD4}"/>
                </a:ext>
              </a:extLst>
            </p:cNvPr>
            <p:cNvSpPr/>
            <p:nvPr/>
          </p:nvSpPr>
          <p:spPr>
            <a:xfrm rot="10800000">
              <a:off x="4803917" y="3319129"/>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Arrow: Right 26">
              <a:extLst>
                <a:ext uri="{FF2B5EF4-FFF2-40B4-BE49-F238E27FC236}">
                  <a16:creationId xmlns:a16="http://schemas.microsoft.com/office/drawing/2014/main" id="{37CEAD8A-405C-4922-9DE2-4572F0A8F51A}"/>
                </a:ext>
              </a:extLst>
            </p:cNvPr>
            <p:cNvSpPr/>
            <p:nvPr/>
          </p:nvSpPr>
          <p:spPr>
            <a:xfrm rot="10800000">
              <a:off x="3183842" y="3315821"/>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Arrow: Right 27">
              <a:extLst>
                <a:ext uri="{FF2B5EF4-FFF2-40B4-BE49-F238E27FC236}">
                  <a16:creationId xmlns:a16="http://schemas.microsoft.com/office/drawing/2014/main" id="{98016D02-9864-47DA-8680-60758CE198B3}"/>
                </a:ext>
              </a:extLst>
            </p:cNvPr>
            <p:cNvSpPr/>
            <p:nvPr/>
          </p:nvSpPr>
          <p:spPr>
            <a:xfrm rot="5400000">
              <a:off x="2327339" y="4001087"/>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Arrow: Right 28">
              <a:extLst>
                <a:ext uri="{FF2B5EF4-FFF2-40B4-BE49-F238E27FC236}">
                  <a16:creationId xmlns:a16="http://schemas.microsoft.com/office/drawing/2014/main" id="{21B64D8C-6EE6-4893-BB3B-DBDD2C3CB351}"/>
                </a:ext>
              </a:extLst>
            </p:cNvPr>
            <p:cNvSpPr/>
            <p:nvPr/>
          </p:nvSpPr>
          <p:spPr>
            <a:xfrm>
              <a:off x="3183841" y="4602984"/>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Arrow: Right 29">
              <a:extLst>
                <a:ext uri="{FF2B5EF4-FFF2-40B4-BE49-F238E27FC236}">
                  <a16:creationId xmlns:a16="http://schemas.microsoft.com/office/drawing/2014/main" id="{F2544292-3080-4442-B745-0123DD5426B0}"/>
                </a:ext>
              </a:extLst>
            </p:cNvPr>
            <p:cNvSpPr/>
            <p:nvPr/>
          </p:nvSpPr>
          <p:spPr>
            <a:xfrm>
              <a:off x="4803916" y="459976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Arrow: Right 30">
              <a:extLst>
                <a:ext uri="{FF2B5EF4-FFF2-40B4-BE49-F238E27FC236}">
                  <a16:creationId xmlns:a16="http://schemas.microsoft.com/office/drawing/2014/main" id="{A117E9B8-7EB0-4A4F-BE10-C98DBB4B2D8C}"/>
                </a:ext>
              </a:extLst>
            </p:cNvPr>
            <p:cNvSpPr/>
            <p:nvPr/>
          </p:nvSpPr>
          <p:spPr>
            <a:xfrm>
              <a:off x="6433933" y="459976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2071" y="4053442"/>
            <a:ext cx="3535680" cy="2651760"/>
          </a:xfrm>
          <a:prstGeom prst="rect">
            <a:avLst/>
          </a:prstGeom>
          <a:ln>
            <a:solidFill>
              <a:schemeClr val="tx1"/>
            </a:solidFill>
          </a:ln>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6682" y="1310242"/>
            <a:ext cx="3535680" cy="2651760"/>
          </a:xfrm>
          <a:prstGeom prst="rect">
            <a:avLst/>
          </a:prstGeom>
          <a:ln>
            <a:solidFill>
              <a:schemeClr val="tx1"/>
            </a:solidFill>
          </a:ln>
        </p:spPr>
      </p:pic>
      <p:sp>
        <p:nvSpPr>
          <p:cNvPr id="40" name="TextBox 39"/>
          <p:cNvSpPr txBox="1"/>
          <p:nvPr/>
        </p:nvSpPr>
        <p:spPr>
          <a:xfrm>
            <a:off x="8134286" y="1627625"/>
            <a:ext cx="336836" cy="215444"/>
          </a:xfrm>
          <a:prstGeom prst="rect">
            <a:avLst/>
          </a:prstGeom>
          <a:noFill/>
          <a:ln>
            <a:solidFill>
              <a:schemeClr val="tx1"/>
            </a:solidFill>
          </a:ln>
        </p:spPr>
        <p:txBody>
          <a:bodyPr wrap="square" rtlCol="0">
            <a:spAutoFit/>
          </a:bodyPr>
          <a:lstStyle/>
          <a:p>
            <a:r>
              <a:rPr lang="en-US" sz="800" dirty="0"/>
              <a:t>DC</a:t>
            </a:r>
          </a:p>
        </p:txBody>
      </p:sp>
      <p:sp>
        <p:nvSpPr>
          <p:cNvPr id="41" name="TextBox 40"/>
          <p:cNvSpPr txBox="1"/>
          <p:nvPr/>
        </p:nvSpPr>
        <p:spPr>
          <a:xfrm>
            <a:off x="8678585" y="2901196"/>
            <a:ext cx="548546" cy="215444"/>
          </a:xfrm>
          <a:prstGeom prst="rect">
            <a:avLst/>
          </a:prstGeom>
          <a:noFill/>
          <a:ln>
            <a:solidFill>
              <a:schemeClr val="tx1"/>
            </a:solidFill>
          </a:ln>
        </p:spPr>
        <p:txBody>
          <a:bodyPr wrap="square" rtlCol="0">
            <a:spAutoFit/>
          </a:bodyPr>
          <a:lstStyle/>
          <a:p>
            <a:r>
              <a:rPr lang="en-US" sz="800" dirty="0"/>
              <a:t>Subject</a:t>
            </a:r>
          </a:p>
        </p:txBody>
      </p:sp>
      <p:sp>
        <p:nvSpPr>
          <p:cNvPr id="42" name="TextBox 41"/>
          <p:cNvSpPr txBox="1"/>
          <p:nvPr/>
        </p:nvSpPr>
        <p:spPr>
          <a:xfrm>
            <a:off x="9489464" y="2973388"/>
            <a:ext cx="725228" cy="338554"/>
          </a:xfrm>
          <a:prstGeom prst="rect">
            <a:avLst/>
          </a:prstGeom>
          <a:noFill/>
          <a:ln>
            <a:solidFill>
              <a:schemeClr val="tx1"/>
            </a:solidFill>
          </a:ln>
        </p:spPr>
        <p:txBody>
          <a:bodyPr wrap="square" rtlCol="0">
            <a:spAutoFit/>
          </a:bodyPr>
          <a:lstStyle/>
          <a:p>
            <a:r>
              <a:rPr lang="en-US" sz="800" dirty="0"/>
              <a:t>Echoes from static clutter</a:t>
            </a:r>
          </a:p>
        </p:txBody>
      </p:sp>
      <p:sp>
        <p:nvSpPr>
          <p:cNvPr id="43" name="Multiply 42"/>
          <p:cNvSpPr/>
          <p:nvPr/>
        </p:nvSpPr>
        <p:spPr>
          <a:xfrm>
            <a:off x="8537215" y="3022129"/>
            <a:ext cx="101068" cy="118017"/>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y 43"/>
          <p:cNvSpPr/>
          <p:nvPr/>
        </p:nvSpPr>
        <p:spPr>
          <a:xfrm>
            <a:off x="9483264" y="3528007"/>
            <a:ext cx="101068" cy="11801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y 44"/>
          <p:cNvSpPr/>
          <p:nvPr/>
        </p:nvSpPr>
        <p:spPr>
          <a:xfrm>
            <a:off x="9853676" y="3512463"/>
            <a:ext cx="101068" cy="11801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y 45"/>
          <p:cNvSpPr/>
          <p:nvPr/>
        </p:nvSpPr>
        <p:spPr>
          <a:xfrm>
            <a:off x="10113624" y="3298654"/>
            <a:ext cx="101068" cy="11801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y 46"/>
          <p:cNvSpPr/>
          <p:nvPr/>
        </p:nvSpPr>
        <p:spPr>
          <a:xfrm>
            <a:off x="8048338" y="1643107"/>
            <a:ext cx="101068" cy="11801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8678585" y="4324355"/>
            <a:ext cx="548546" cy="215444"/>
          </a:xfrm>
          <a:prstGeom prst="rect">
            <a:avLst/>
          </a:prstGeom>
          <a:noFill/>
          <a:ln>
            <a:solidFill>
              <a:schemeClr val="tx1"/>
            </a:solidFill>
          </a:ln>
        </p:spPr>
        <p:txBody>
          <a:bodyPr wrap="square" rtlCol="0">
            <a:spAutoFit/>
          </a:bodyPr>
          <a:lstStyle/>
          <a:p>
            <a:r>
              <a:rPr lang="en-US" sz="800" dirty="0"/>
              <a:t>Subject</a:t>
            </a:r>
          </a:p>
        </p:txBody>
      </p:sp>
      <p:sp>
        <p:nvSpPr>
          <p:cNvPr id="49" name="Multiply 48"/>
          <p:cNvSpPr/>
          <p:nvPr/>
        </p:nvSpPr>
        <p:spPr>
          <a:xfrm>
            <a:off x="8549378" y="4305747"/>
            <a:ext cx="101068" cy="118017"/>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474" y="4051170"/>
            <a:ext cx="3535679" cy="2651760"/>
          </a:xfrm>
          <a:prstGeom prst="rect">
            <a:avLst/>
          </a:prstGeom>
          <a:ln>
            <a:solidFill>
              <a:schemeClr val="accent1"/>
            </a:solidFill>
          </a:ln>
        </p:spPr>
      </p:pic>
      <p:sp>
        <p:nvSpPr>
          <p:cNvPr id="51" name="Rectangle 50"/>
          <p:cNvSpPr/>
          <p:nvPr/>
        </p:nvSpPr>
        <p:spPr>
          <a:xfrm>
            <a:off x="299259" y="1263535"/>
            <a:ext cx="6637409" cy="2698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855368" y="5038496"/>
            <a:ext cx="548546" cy="338554"/>
          </a:xfrm>
          <a:prstGeom prst="rect">
            <a:avLst/>
          </a:prstGeom>
          <a:noFill/>
          <a:ln>
            <a:solidFill>
              <a:schemeClr val="tx2">
                <a:lumMod val="10000"/>
                <a:lumOff val="90000"/>
              </a:schemeClr>
            </a:solidFill>
          </a:ln>
        </p:spPr>
        <p:txBody>
          <a:bodyPr wrap="square" rtlCol="0">
            <a:spAutoFit/>
          </a:bodyPr>
          <a:lstStyle/>
          <a:p>
            <a:r>
              <a:rPr lang="en-US" sz="800" dirty="0">
                <a:solidFill>
                  <a:schemeClr val="bg1"/>
                </a:solidFill>
              </a:rPr>
              <a:t>Subject Location</a:t>
            </a:r>
          </a:p>
        </p:txBody>
      </p:sp>
    </p:spTree>
    <p:extLst>
      <p:ext uri="{BB962C8B-B14F-4D97-AF65-F5344CB8AC3E}">
        <p14:creationId xmlns:p14="http://schemas.microsoft.com/office/powerpoint/2010/main" val="2281579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5840-F2CF-4B5D-8BEF-638DB5C4FD02}"/>
              </a:ext>
            </a:extLst>
          </p:cNvPr>
          <p:cNvSpPr>
            <a:spLocks noGrp="1"/>
          </p:cNvSpPr>
          <p:nvPr>
            <p:ph type="title"/>
          </p:nvPr>
        </p:nvSpPr>
        <p:spPr/>
        <p:txBody>
          <a:bodyPr/>
          <a:lstStyle/>
          <a:p>
            <a:r>
              <a:rPr lang="en-US" dirty="0"/>
              <a:t>Detection Algorithm – Block Diagram</a:t>
            </a:r>
          </a:p>
        </p:txBody>
      </p:sp>
      <p:sp>
        <p:nvSpPr>
          <p:cNvPr id="4" name="Slide Number Placeholder 3">
            <a:extLst>
              <a:ext uri="{FF2B5EF4-FFF2-40B4-BE49-F238E27FC236}">
                <a16:creationId xmlns:a16="http://schemas.microsoft.com/office/drawing/2014/main" id="{4C8B76E8-FE44-43E9-91EA-291DD1888984}"/>
              </a:ext>
            </a:extLst>
          </p:cNvPr>
          <p:cNvSpPr>
            <a:spLocks noGrp="1"/>
          </p:cNvSpPr>
          <p:nvPr>
            <p:ph type="sldNum" sz="quarter" idx="4294967295"/>
          </p:nvPr>
        </p:nvSpPr>
        <p:spPr/>
        <p:txBody>
          <a:bodyPr/>
          <a:lstStyle/>
          <a:p>
            <a:fld id="{7ABC4450-6181-4511-A2EB-1CE9D05594FD}" type="slidenum">
              <a:rPr lang="en-US" smtClean="0"/>
              <a:pPr/>
              <a:t>29</a:t>
            </a:fld>
            <a:endParaRPr lang="en-US" dirty="0"/>
          </a:p>
        </p:txBody>
      </p:sp>
      <p:grpSp>
        <p:nvGrpSpPr>
          <p:cNvPr id="3" name="Group 2"/>
          <p:cNvGrpSpPr/>
          <p:nvPr/>
        </p:nvGrpSpPr>
        <p:grpSpPr>
          <a:xfrm>
            <a:off x="444451" y="1323478"/>
            <a:ext cx="6305284" cy="2516207"/>
            <a:chOff x="1782423" y="1604581"/>
            <a:chExt cx="8428384" cy="3568784"/>
          </a:xfrm>
        </p:grpSpPr>
        <p:sp>
          <p:nvSpPr>
            <p:cNvPr id="5" name="Rectangle 4">
              <a:extLst>
                <a:ext uri="{FF2B5EF4-FFF2-40B4-BE49-F238E27FC236}">
                  <a16:creationId xmlns:a16="http://schemas.microsoft.com/office/drawing/2014/main" id="{E5B2DDE5-9491-4708-8494-CB8AF81D1102}"/>
                </a:ext>
              </a:extLst>
            </p:cNvPr>
            <p:cNvSpPr/>
            <p:nvPr/>
          </p:nvSpPr>
          <p:spPr>
            <a:xfrm>
              <a:off x="5022579" y="1604584"/>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Range FFT</a:t>
              </a:r>
            </a:p>
          </p:txBody>
        </p:sp>
        <p:sp>
          <p:nvSpPr>
            <p:cNvPr id="6" name="Rectangle 5">
              <a:extLst>
                <a:ext uri="{FF2B5EF4-FFF2-40B4-BE49-F238E27FC236}">
                  <a16:creationId xmlns:a16="http://schemas.microsoft.com/office/drawing/2014/main" id="{180020C8-D3F5-490F-A60C-33BA1A2AC338}"/>
                </a:ext>
              </a:extLst>
            </p:cNvPr>
            <p:cNvSpPr/>
            <p:nvPr/>
          </p:nvSpPr>
          <p:spPr>
            <a:xfrm>
              <a:off x="1782423" y="1604581"/>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Data for Measurement Window</a:t>
              </a:r>
            </a:p>
          </p:txBody>
        </p:sp>
        <p:sp>
          <p:nvSpPr>
            <p:cNvPr id="7" name="Rectangle 6">
              <a:extLst>
                <a:ext uri="{FF2B5EF4-FFF2-40B4-BE49-F238E27FC236}">
                  <a16:creationId xmlns:a16="http://schemas.microsoft.com/office/drawing/2014/main" id="{4A3B5FEF-C546-4CD2-AB08-7E9CCE0CEE61}"/>
                </a:ext>
              </a:extLst>
            </p:cNvPr>
            <p:cNvSpPr/>
            <p:nvPr/>
          </p:nvSpPr>
          <p:spPr>
            <a:xfrm>
              <a:off x="6642657" y="1604584"/>
              <a:ext cx="1719471"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Range Peak and Adjacent Bins</a:t>
              </a:r>
            </a:p>
          </p:txBody>
        </p:sp>
        <p:sp>
          <p:nvSpPr>
            <p:cNvPr id="8" name="Rectangle 7">
              <a:extLst>
                <a:ext uri="{FF2B5EF4-FFF2-40B4-BE49-F238E27FC236}">
                  <a16:creationId xmlns:a16="http://schemas.microsoft.com/office/drawing/2014/main" id="{288A2BF4-F797-4EA2-BF3E-DD9AF0AAC086}"/>
                </a:ext>
              </a:extLst>
            </p:cNvPr>
            <p:cNvSpPr/>
            <p:nvPr/>
          </p:nvSpPr>
          <p:spPr>
            <a:xfrm>
              <a:off x="8630483" y="1604583"/>
              <a:ext cx="1580324"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Angle FFT</a:t>
              </a:r>
            </a:p>
          </p:txBody>
        </p:sp>
        <p:sp>
          <p:nvSpPr>
            <p:cNvPr id="9" name="Rectangle 8">
              <a:extLst>
                <a:ext uri="{FF2B5EF4-FFF2-40B4-BE49-F238E27FC236}">
                  <a16:creationId xmlns:a16="http://schemas.microsoft.com/office/drawing/2014/main" id="{9656B00B-5949-4F5D-A594-C5848AEA99B4}"/>
                </a:ext>
              </a:extLst>
            </p:cNvPr>
            <p:cNvSpPr/>
            <p:nvPr/>
          </p:nvSpPr>
          <p:spPr>
            <a:xfrm>
              <a:off x="8630483" y="2956892"/>
              <a:ext cx="1580324"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Angle Peak and Adjacent Bins</a:t>
              </a:r>
            </a:p>
          </p:txBody>
        </p:sp>
        <p:sp>
          <p:nvSpPr>
            <p:cNvPr id="10" name="Rectangle 9">
              <a:extLst>
                <a:ext uri="{FF2B5EF4-FFF2-40B4-BE49-F238E27FC236}">
                  <a16:creationId xmlns:a16="http://schemas.microsoft.com/office/drawing/2014/main" id="{F2FF20FF-A119-4D7F-B34D-D63EE950ADDB}"/>
                </a:ext>
              </a:extLst>
            </p:cNvPr>
            <p:cNvSpPr/>
            <p:nvPr/>
          </p:nvSpPr>
          <p:spPr>
            <a:xfrm>
              <a:off x="6642656" y="2956891"/>
              <a:ext cx="171947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Slow Time Signal</a:t>
              </a:r>
            </a:p>
          </p:txBody>
        </p:sp>
        <p:sp>
          <p:nvSpPr>
            <p:cNvPr id="11" name="Rectangle 10">
              <a:extLst>
                <a:ext uri="{FF2B5EF4-FFF2-40B4-BE49-F238E27FC236}">
                  <a16:creationId xmlns:a16="http://schemas.microsoft.com/office/drawing/2014/main" id="{A1BB473D-2B60-40C7-AE77-CE5B2096D617}"/>
                </a:ext>
              </a:extLst>
            </p:cNvPr>
            <p:cNvSpPr/>
            <p:nvPr/>
          </p:nvSpPr>
          <p:spPr>
            <a:xfrm>
              <a:off x="3402501" y="1604582"/>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Static Clutter Removal</a:t>
              </a:r>
            </a:p>
          </p:txBody>
        </p:sp>
        <p:sp>
          <p:nvSpPr>
            <p:cNvPr id="12" name="Rectangle 11">
              <a:extLst>
                <a:ext uri="{FF2B5EF4-FFF2-40B4-BE49-F238E27FC236}">
                  <a16:creationId xmlns:a16="http://schemas.microsoft.com/office/drawing/2014/main" id="{9FA9A0D9-99FE-469E-9197-B3620D065BAE}"/>
                </a:ext>
              </a:extLst>
            </p:cNvPr>
            <p:cNvSpPr/>
            <p:nvPr/>
          </p:nvSpPr>
          <p:spPr>
            <a:xfrm>
              <a:off x="5022579" y="2945294"/>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DC Offset Correction</a:t>
              </a:r>
            </a:p>
          </p:txBody>
        </p:sp>
        <p:sp>
          <p:nvSpPr>
            <p:cNvPr id="13" name="Rectangle 12">
              <a:extLst>
                <a:ext uri="{FF2B5EF4-FFF2-40B4-BE49-F238E27FC236}">
                  <a16:creationId xmlns:a16="http://schemas.microsoft.com/office/drawing/2014/main" id="{00C6C678-44DD-404F-A379-87A4FC481E66}"/>
                </a:ext>
              </a:extLst>
            </p:cNvPr>
            <p:cNvSpPr/>
            <p:nvPr/>
          </p:nvSpPr>
          <p:spPr>
            <a:xfrm>
              <a:off x="3402501" y="2945294"/>
              <a:ext cx="1351720" cy="944217"/>
            </a:xfrm>
            <a:prstGeom prst="rect">
              <a:avLst/>
            </a:prstGeom>
            <a:solidFill>
              <a:srgbClr val="00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Filter</a:t>
              </a:r>
            </a:p>
          </p:txBody>
        </p:sp>
        <p:sp>
          <p:nvSpPr>
            <p:cNvPr id="14" name="Rectangle 13">
              <a:extLst>
                <a:ext uri="{FF2B5EF4-FFF2-40B4-BE49-F238E27FC236}">
                  <a16:creationId xmlns:a16="http://schemas.microsoft.com/office/drawing/2014/main" id="{0BCB40AF-2173-4C23-9028-7873F0CB0F14}"/>
                </a:ext>
              </a:extLst>
            </p:cNvPr>
            <p:cNvSpPr/>
            <p:nvPr/>
          </p:nvSpPr>
          <p:spPr>
            <a:xfrm>
              <a:off x="1782424" y="2945293"/>
              <a:ext cx="1351720" cy="944217"/>
            </a:xfrm>
            <a:prstGeom prst="rect">
              <a:avLst/>
            </a:prstGeom>
            <a:solidFill>
              <a:srgbClr val="00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Unwrap and Diff Phase</a:t>
              </a:r>
            </a:p>
          </p:txBody>
        </p:sp>
        <p:sp>
          <p:nvSpPr>
            <p:cNvPr id="15" name="Rectangle 14">
              <a:extLst>
                <a:ext uri="{FF2B5EF4-FFF2-40B4-BE49-F238E27FC236}">
                  <a16:creationId xmlns:a16="http://schemas.microsoft.com/office/drawing/2014/main" id="{0FD81FA7-84C5-40C7-87CA-0CF639053DCF}"/>
                </a:ext>
              </a:extLst>
            </p:cNvPr>
            <p:cNvSpPr/>
            <p:nvPr/>
          </p:nvSpPr>
          <p:spPr>
            <a:xfrm>
              <a:off x="1782423" y="4229148"/>
              <a:ext cx="1351720" cy="944217"/>
            </a:xfrm>
            <a:prstGeom prst="rect">
              <a:avLst/>
            </a:prstGeom>
            <a:solidFill>
              <a:srgbClr val="00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Doppler FFT</a:t>
              </a:r>
            </a:p>
          </p:txBody>
        </p:sp>
        <p:sp>
          <p:nvSpPr>
            <p:cNvPr id="16" name="Rectangle 15">
              <a:extLst>
                <a:ext uri="{FF2B5EF4-FFF2-40B4-BE49-F238E27FC236}">
                  <a16:creationId xmlns:a16="http://schemas.microsoft.com/office/drawing/2014/main" id="{F537A905-BF0C-47E3-906D-6B2170E1385D}"/>
                </a:ext>
              </a:extLst>
            </p:cNvPr>
            <p:cNvSpPr/>
            <p:nvPr/>
          </p:nvSpPr>
          <p:spPr>
            <a:xfrm>
              <a:off x="3402501" y="4229148"/>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Doppler Peaks</a:t>
              </a:r>
            </a:p>
          </p:txBody>
        </p:sp>
        <p:sp>
          <p:nvSpPr>
            <p:cNvPr id="17" name="Rectangle 16">
              <a:extLst>
                <a:ext uri="{FF2B5EF4-FFF2-40B4-BE49-F238E27FC236}">
                  <a16:creationId xmlns:a16="http://schemas.microsoft.com/office/drawing/2014/main" id="{81555062-F41E-4AF8-AB65-E02D8DF76E32}"/>
                </a:ext>
              </a:extLst>
            </p:cNvPr>
            <p:cNvSpPr/>
            <p:nvPr/>
          </p:nvSpPr>
          <p:spPr>
            <a:xfrm>
              <a:off x="5022577" y="4229147"/>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Generate Pseudo Spectrum By Peak Counting</a:t>
              </a:r>
            </a:p>
          </p:txBody>
        </p:sp>
        <p:sp>
          <p:nvSpPr>
            <p:cNvPr id="18" name="Rectangle 17">
              <a:extLst>
                <a:ext uri="{FF2B5EF4-FFF2-40B4-BE49-F238E27FC236}">
                  <a16:creationId xmlns:a16="http://schemas.microsoft.com/office/drawing/2014/main" id="{97D3934A-C465-419C-BF18-A05B3FF5389A}"/>
                </a:ext>
              </a:extLst>
            </p:cNvPr>
            <p:cNvSpPr/>
            <p:nvPr/>
          </p:nvSpPr>
          <p:spPr>
            <a:xfrm>
              <a:off x="6642658" y="4229147"/>
              <a:ext cx="1719469"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Highest Occurring Peak assigned Heart Rate</a:t>
              </a:r>
            </a:p>
          </p:txBody>
        </p:sp>
        <p:sp>
          <p:nvSpPr>
            <p:cNvPr id="19" name="Arrow: Right 18">
              <a:extLst>
                <a:ext uri="{FF2B5EF4-FFF2-40B4-BE49-F238E27FC236}">
                  <a16:creationId xmlns:a16="http://schemas.microsoft.com/office/drawing/2014/main" id="{BBF3615D-8C58-44D8-8F1A-CB25E5EF9DFB}"/>
                </a:ext>
              </a:extLst>
            </p:cNvPr>
            <p:cNvSpPr/>
            <p:nvPr/>
          </p:nvSpPr>
          <p:spPr>
            <a:xfrm>
              <a:off x="3183843" y="197841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Arrow: Right 19">
              <a:extLst>
                <a:ext uri="{FF2B5EF4-FFF2-40B4-BE49-F238E27FC236}">
                  <a16:creationId xmlns:a16="http://schemas.microsoft.com/office/drawing/2014/main" id="{B2D511C8-0AE3-43B9-AD77-A1A833F8EBE7}"/>
                </a:ext>
              </a:extLst>
            </p:cNvPr>
            <p:cNvSpPr/>
            <p:nvPr/>
          </p:nvSpPr>
          <p:spPr>
            <a:xfrm>
              <a:off x="4803925" y="1978417"/>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Arrow: Right 20">
              <a:extLst>
                <a:ext uri="{FF2B5EF4-FFF2-40B4-BE49-F238E27FC236}">
                  <a16:creationId xmlns:a16="http://schemas.microsoft.com/office/drawing/2014/main" id="{28842242-251A-459E-A286-31EC294094F8}"/>
                </a:ext>
              </a:extLst>
            </p:cNvPr>
            <p:cNvSpPr/>
            <p:nvPr/>
          </p:nvSpPr>
          <p:spPr>
            <a:xfrm>
              <a:off x="6423996" y="1978416"/>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Arrow: Right 21">
              <a:extLst>
                <a:ext uri="{FF2B5EF4-FFF2-40B4-BE49-F238E27FC236}">
                  <a16:creationId xmlns:a16="http://schemas.microsoft.com/office/drawing/2014/main" id="{B29A8EAB-3841-4106-B0C8-6B460AB4D556}"/>
                </a:ext>
              </a:extLst>
            </p:cNvPr>
            <p:cNvSpPr/>
            <p:nvPr/>
          </p:nvSpPr>
          <p:spPr>
            <a:xfrm>
              <a:off x="8411825" y="1978415"/>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Arrow: Right 22">
              <a:extLst>
                <a:ext uri="{FF2B5EF4-FFF2-40B4-BE49-F238E27FC236}">
                  <a16:creationId xmlns:a16="http://schemas.microsoft.com/office/drawing/2014/main" id="{E1A6509E-422E-4C5E-A3B6-DCF5F9A2F0CD}"/>
                </a:ext>
              </a:extLst>
            </p:cNvPr>
            <p:cNvSpPr/>
            <p:nvPr/>
          </p:nvSpPr>
          <p:spPr>
            <a:xfrm rot="5400000">
              <a:off x="9336165" y="2623043"/>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Arrow: Right 23">
              <a:extLst>
                <a:ext uri="{FF2B5EF4-FFF2-40B4-BE49-F238E27FC236}">
                  <a16:creationId xmlns:a16="http://schemas.microsoft.com/office/drawing/2014/main" id="{C7682E7A-D053-4369-BE4C-908A1DE5D81C}"/>
                </a:ext>
              </a:extLst>
            </p:cNvPr>
            <p:cNvSpPr/>
            <p:nvPr/>
          </p:nvSpPr>
          <p:spPr>
            <a:xfrm rot="10800000">
              <a:off x="8411825" y="3319130"/>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Arrow: Right 24">
              <a:extLst>
                <a:ext uri="{FF2B5EF4-FFF2-40B4-BE49-F238E27FC236}">
                  <a16:creationId xmlns:a16="http://schemas.microsoft.com/office/drawing/2014/main" id="{1B066888-BBAC-427C-899F-59FCA23B3ECE}"/>
                </a:ext>
              </a:extLst>
            </p:cNvPr>
            <p:cNvSpPr/>
            <p:nvPr/>
          </p:nvSpPr>
          <p:spPr>
            <a:xfrm rot="10800000">
              <a:off x="6424001" y="3319129"/>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Arrow: Right 25">
              <a:extLst>
                <a:ext uri="{FF2B5EF4-FFF2-40B4-BE49-F238E27FC236}">
                  <a16:creationId xmlns:a16="http://schemas.microsoft.com/office/drawing/2014/main" id="{8D89D012-FCBB-4035-89CD-FCB150904DD4}"/>
                </a:ext>
              </a:extLst>
            </p:cNvPr>
            <p:cNvSpPr/>
            <p:nvPr/>
          </p:nvSpPr>
          <p:spPr>
            <a:xfrm rot="10800000">
              <a:off x="4803917" y="3319129"/>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Arrow: Right 26">
              <a:extLst>
                <a:ext uri="{FF2B5EF4-FFF2-40B4-BE49-F238E27FC236}">
                  <a16:creationId xmlns:a16="http://schemas.microsoft.com/office/drawing/2014/main" id="{37CEAD8A-405C-4922-9DE2-4572F0A8F51A}"/>
                </a:ext>
              </a:extLst>
            </p:cNvPr>
            <p:cNvSpPr/>
            <p:nvPr/>
          </p:nvSpPr>
          <p:spPr>
            <a:xfrm rot="10800000">
              <a:off x="3183842" y="3315821"/>
              <a:ext cx="168961" cy="196541"/>
            </a:xfrm>
            <a:prstGeom prst="rightArrow">
              <a:avLst/>
            </a:prstGeom>
            <a:solidFill>
              <a:srgbClr val="00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Arrow: Right 27">
              <a:extLst>
                <a:ext uri="{FF2B5EF4-FFF2-40B4-BE49-F238E27FC236}">
                  <a16:creationId xmlns:a16="http://schemas.microsoft.com/office/drawing/2014/main" id="{98016D02-9864-47DA-8680-60758CE198B3}"/>
                </a:ext>
              </a:extLst>
            </p:cNvPr>
            <p:cNvSpPr/>
            <p:nvPr/>
          </p:nvSpPr>
          <p:spPr>
            <a:xfrm rot="5400000">
              <a:off x="2327339" y="4001087"/>
              <a:ext cx="168961" cy="196541"/>
            </a:xfrm>
            <a:prstGeom prst="rightArrow">
              <a:avLst/>
            </a:prstGeom>
            <a:solidFill>
              <a:srgbClr val="00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Arrow: Right 28">
              <a:extLst>
                <a:ext uri="{FF2B5EF4-FFF2-40B4-BE49-F238E27FC236}">
                  <a16:creationId xmlns:a16="http://schemas.microsoft.com/office/drawing/2014/main" id="{21B64D8C-6EE6-4893-BB3B-DBDD2C3CB351}"/>
                </a:ext>
              </a:extLst>
            </p:cNvPr>
            <p:cNvSpPr/>
            <p:nvPr/>
          </p:nvSpPr>
          <p:spPr>
            <a:xfrm>
              <a:off x="3183841" y="4602984"/>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Arrow: Right 29">
              <a:extLst>
                <a:ext uri="{FF2B5EF4-FFF2-40B4-BE49-F238E27FC236}">
                  <a16:creationId xmlns:a16="http://schemas.microsoft.com/office/drawing/2014/main" id="{F2544292-3080-4442-B745-0123DD5426B0}"/>
                </a:ext>
              </a:extLst>
            </p:cNvPr>
            <p:cNvSpPr/>
            <p:nvPr/>
          </p:nvSpPr>
          <p:spPr>
            <a:xfrm>
              <a:off x="4803916" y="459976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Arrow: Right 30">
              <a:extLst>
                <a:ext uri="{FF2B5EF4-FFF2-40B4-BE49-F238E27FC236}">
                  <a16:creationId xmlns:a16="http://schemas.microsoft.com/office/drawing/2014/main" id="{A117E9B8-7EB0-4A4F-BE10-C98DBB4B2D8C}"/>
                </a:ext>
              </a:extLst>
            </p:cNvPr>
            <p:cNvSpPr/>
            <p:nvPr/>
          </p:nvSpPr>
          <p:spPr>
            <a:xfrm>
              <a:off x="6433933" y="459976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2071" y="4053442"/>
            <a:ext cx="3535679" cy="2651760"/>
          </a:xfrm>
          <a:prstGeom prst="rect">
            <a:avLst/>
          </a:prstGeom>
          <a:ln>
            <a:solidFill>
              <a:schemeClr val="tx1"/>
            </a:solidFill>
          </a:ln>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6682" y="1310242"/>
            <a:ext cx="3535679" cy="2651760"/>
          </a:xfrm>
          <a:prstGeom prst="rect">
            <a:avLst/>
          </a:prstGeom>
          <a:ln>
            <a:solidFill>
              <a:schemeClr val="tx1"/>
            </a:solidFill>
          </a:ln>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474" y="4051170"/>
            <a:ext cx="3535679" cy="2651759"/>
          </a:xfrm>
          <a:prstGeom prst="rect">
            <a:avLst/>
          </a:prstGeom>
          <a:ln>
            <a:solidFill>
              <a:schemeClr val="accent1"/>
            </a:solidFill>
          </a:ln>
        </p:spPr>
      </p:pic>
      <p:sp>
        <p:nvSpPr>
          <p:cNvPr id="50" name="Multiply 49"/>
          <p:cNvSpPr/>
          <p:nvPr/>
        </p:nvSpPr>
        <p:spPr>
          <a:xfrm>
            <a:off x="4349174" y="4322926"/>
            <a:ext cx="172950" cy="152742"/>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Multiply 50"/>
          <p:cNvSpPr/>
          <p:nvPr/>
        </p:nvSpPr>
        <p:spPr>
          <a:xfrm>
            <a:off x="4983712" y="5472853"/>
            <a:ext cx="172950" cy="152742"/>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36" y="4051169"/>
            <a:ext cx="3535678" cy="2651759"/>
          </a:xfrm>
          <a:prstGeom prst="rect">
            <a:avLst/>
          </a:prstGeom>
          <a:ln>
            <a:solidFill>
              <a:schemeClr val="accent1"/>
            </a:solidFill>
          </a:ln>
        </p:spPr>
      </p:pic>
      <p:sp>
        <p:nvSpPr>
          <p:cNvPr id="53" name="Multiply 52"/>
          <p:cNvSpPr/>
          <p:nvPr/>
        </p:nvSpPr>
        <p:spPr>
          <a:xfrm>
            <a:off x="668836" y="4369526"/>
            <a:ext cx="172950" cy="152742"/>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p:nvPr/>
        </p:nvSpPr>
        <p:spPr>
          <a:xfrm>
            <a:off x="1327798" y="5901644"/>
            <a:ext cx="97189" cy="92600"/>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08572" y="1548617"/>
            <a:ext cx="745124" cy="215444"/>
          </a:xfrm>
          <a:prstGeom prst="rect">
            <a:avLst/>
          </a:prstGeom>
          <a:noFill/>
          <a:ln>
            <a:solidFill>
              <a:schemeClr val="tx1"/>
            </a:solidFill>
          </a:ln>
        </p:spPr>
        <p:txBody>
          <a:bodyPr wrap="square" rtlCol="0">
            <a:spAutoFit/>
          </a:bodyPr>
          <a:lstStyle/>
          <a:p>
            <a:r>
              <a:rPr lang="en-US" sz="800" b="1" dirty="0"/>
              <a:t>0.1 – 0.8 Hz</a:t>
            </a:r>
          </a:p>
        </p:txBody>
      </p:sp>
      <p:sp>
        <p:nvSpPr>
          <p:cNvPr id="56" name="TextBox 55"/>
          <p:cNvSpPr txBox="1"/>
          <p:nvPr/>
        </p:nvSpPr>
        <p:spPr>
          <a:xfrm>
            <a:off x="8108572" y="4292665"/>
            <a:ext cx="745124" cy="215444"/>
          </a:xfrm>
          <a:prstGeom prst="rect">
            <a:avLst/>
          </a:prstGeom>
          <a:noFill/>
          <a:ln>
            <a:solidFill>
              <a:schemeClr val="tx1"/>
            </a:solidFill>
          </a:ln>
        </p:spPr>
        <p:txBody>
          <a:bodyPr wrap="square" rtlCol="0">
            <a:spAutoFit/>
          </a:bodyPr>
          <a:lstStyle/>
          <a:p>
            <a:r>
              <a:rPr lang="en-US" sz="800" b="1" dirty="0"/>
              <a:t>0.8 – 4 Hz</a:t>
            </a:r>
          </a:p>
        </p:txBody>
      </p:sp>
      <p:sp>
        <p:nvSpPr>
          <p:cNvPr id="57" name="TextBox 56"/>
          <p:cNvSpPr txBox="1"/>
          <p:nvPr/>
        </p:nvSpPr>
        <p:spPr>
          <a:xfrm>
            <a:off x="4544124" y="4322926"/>
            <a:ext cx="745124" cy="215444"/>
          </a:xfrm>
          <a:prstGeom prst="rect">
            <a:avLst/>
          </a:prstGeom>
          <a:noFill/>
          <a:ln>
            <a:solidFill>
              <a:schemeClr val="tx1"/>
            </a:solidFill>
          </a:ln>
        </p:spPr>
        <p:txBody>
          <a:bodyPr wrap="square" rtlCol="0">
            <a:spAutoFit/>
          </a:bodyPr>
          <a:lstStyle/>
          <a:p>
            <a:r>
              <a:rPr lang="en-US" sz="800" b="1" dirty="0"/>
              <a:t>Respiration</a:t>
            </a:r>
          </a:p>
        </p:txBody>
      </p:sp>
      <p:sp>
        <p:nvSpPr>
          <p:cNvPr id="58" name="TextBox 57"/>
          <p:cNvSpPr txBox="1"/>
          <p:nvPr/>
        </p:nvSpPr>
        <p:spPr>
          <a:xfrm>
            <a:off x="5157751" y="5333780"/>
            <a:ext cx="486591" cy="215444"/>
          </a:xfrm>
          <a:prstGeom prst="rect">
            <a:avLst/>
          </a:prstGeom>
          <a:noFill/>
          <a:ln>
            <a:solidFill>
              <a:schemeClr val="tx1"/>
            </a:solidFill>
          </a:ln>
        </p:spPr>
        <p:txBody>
          <a:bodyPr wrap="square" rtlCol="0">
            <a:spAutoFit/>
          </a:bodyPr>
          <a:lstStyle/>
          <a:p>
            <a:r>
              <a:rPr lang="en-US" sz="800" b="1" dirty="0"/>
              <a:t>Heart</a:t>
            </a:r>
          </a:p>
        </p:txBody>
      </p:sp>
      <p:sp>
        <p:nvSpPr>
          <p:cNvPr id="59" name="TextBox 58"/>
          <p:cNvSpPr txBox="1"/>
          <p:nvPr/>
        </p:nvSpPr>
        <p:spPr>
          <a:xfrm>
            <a:off x="841786" y="4314748"/>
            <a:ext cx="745124" cy="215444"/>
          </a:xfrm>
          <a:prstGeom prst="rect">
            <a:avLst/>
          </a:prstGeom>
          <a:noFill/>
          <a:ln>
            <a:solidFill>
              <a:schemeClr val="tx1"/>
            </a:solidFill>
          </a:ln>
        </p:spPr>
        <p:txBody>
          <a:bodyPr wrap="square" rtlCol="0">
            <a:spAutoFit/>
          </a:bodyPr>
          <a:lstStyle/>
          <a:p>
            <a:r>
              <a:rPr lang="en-US" sz="800" b="1" dirty="0"/>
              <a:t>Respiration</a:t>
            </a:r>
          </a:p>
        </p:txBody>
      </p:sp>
      <p:sp>
        <p:nvSpPr>
          <p:cNvPr id="60" name="TextBox 59"/>
          <p:cNvSpPr txBox="1"/>
          <p:nvPr/>
        </p:nvSpPr>
        <p:spPr>
          <a:xfrm>
            <a:off x="8731215" y="1258359"/>
            <a:ext cx="1507032" cy="230832"/>
          </a:xfrm>
          <a:prstGeom prst="rect">
            <a:avLst/>
          </a:prstGeom>
          <a:solidFill>
            <a:schemeClr val="bg1"/>
          </a:solidFill>
          <a:ln>
            <a:solidFill>
              <a:schemeClr val="tx1"/>
            </a:solidFill>
          </a:ln>
        </p:spPr>
        <p:txBody>
          <a:bodyPr wrap="square" rtlCol="0">
            <a:spAutoFit/>
          </a:bodyPr>
          <a:lstStyle/>
          <a:p>
            <a:pPr algn="ctr"/>
            <a:r>
              <a:rPr lang="en-US" sz="900" b="1" dirty="0"/>
              <a:t>Respiration – Time Domain</a:t>
            </a:r>
          </a:p>
        </p:txBody>
      </p:sp>
      <p:sp>
        <p:nvSpPr>
          <p:cNvPr id="61" name="TextBox 60"/>
          <p:cNvSpPr txBox="1"/>
          <p:nvPr/>
        </p:nvSpPr>
        <p:spPr>
          <a:xfrm>
            <a:off x="8731215" y="3988946"/>
            <a:ext cx="1507032" cy="230832"/>
          </a:xfrm>
          <a:prstGeom prst="rect">
            <a:avLst/>
          </a:prstGeom>
          <a:solidFill>
            <a:schemeClr val="bg1"/>
          </a:solidFill>
          <a:ln>
            <a:solidFill>
              <a:schemeClr val="tx1"/>
            </a:solidFill>
          </a:ln>
        </p:spPr>
        <p:txBody>
          <a:bodyPr wrap="square" rtlCol="0">
            <a:spAutoFit/>
          </a:bodyPr>
          <a:lstStyle/>
          <a:p>
            <a:pPr algn="ctr"/>
            <a:r>
              <a:rPr lang="en-US" sz="900" b="1" dirty="0"/>
              <a:t>Heart – Time Domain</a:t>
            </a:r>
          </a:p>
        </p:txBody>
      </p:sp>
      <p:sp>
        <p:nvSpPr>
          <p:cNvPr id="62" name="TextBox 61"/>
          <p:cNvSpPr txBox="1"/>
          <p:nvPr/>
        </p:nvSpPr>
        <p:spPr>
          <a:xfrm>
            <a:off x="5002869" y="4810126"/>
            <a:ext cx="1216846" cy="338554"/>
          </a:xfrm>
          <a:prstGeom prst="rect">
            <a:avLst/>
          </a:prstGeom>
          <a:noFill/>
          <a:ln>
            <a:solidFill>
              <a:schemeClr val="tx1"/>
            </a:solidFill>
          </a:ln>
        </p:spPr>
        <p:txBody>
          <a:bodyPr wrap="square" rtlCol="0">
            <a:spAutoFit/>
          </a:bodyPr>
          <a:lstStyle/>
          <a:p>
            <a:pPr algn="ctr"/>
            <a:r>
              <a:rPr lang="en-US" sz="800" b="1" dirty="0">
                <a:solidFill>
                  <a:srgbClr val="FF0000"/>
                </a:solidFill>
              </a:rPr>
              <a:t>Obvious Peaks For Respiration and Heart</a:t>
            </a:r>
          </a:p>
        </p:txBody>
      </p:sp>
      <p:sp>
        <p:nvSpPr>
          <p:cNvPr id="63" name="TextBox 62"/>
          <p:cNvSpPr txBox="1"/>
          <p:nvPr/>
        </p:nvSpPr>
        <p:spPr>
          <a:xfrm>
            <a:off x="1460113" y="4835921"/>
            <a:ext cx="745124" cy="461665"/>
          </a:xfrm>
          <a:prstGeom prst="rect">
            <a:avLst/>
          </a:prstGeom>
          <a:noFill/>
          <a:ln>
            <a:solidFill>
              <a:schemeClr val="tx1"/>
            </a:solidFill>
          </a:ln>
        </p:spPr>
        <p:txBody>
          <a:bodyPr wrap="square" rtlCol="0">
            <a:spAutoFit/>
          </a:bodyPr>
          <a:lstStyle/>
          <a:p>
            <a:pPr algn="ctr"/>
            <a:r>
              <a:rPr lang="en-US" sz="800" b="1" dirty="0">
                <a:solidFill>
                  <a:srgbClr val="FF0000"/>
                </a:solidFill>
              </a:rPr>
              <a:t>Heart Difficult to detect</a:t>
            </a:r>
          </a:p>
        </p:txBody>
      </p:sp>
      <p:sp>
        <p:nvSpPr>
          <p:cNvPr id="64" name="Rectangle 63"/>
          <p:cNvSpPr/>
          <p:nvPr/>
        </p:nvSpPr>
        <p:spPr>
          <a:xfrm>
            <a:off x="299259" y="1263535"/>
            <a:ext cx="6637409" cy="2698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82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Box 4"/>
          <p:cNvSpPr txBox="1">
            <a:spLocks noChangeArrowheads="1"/>
          </p:cNvSpPr>
          <p:nvPr/>
        </p:nvSpPr>
        <p:spPr bwMode="auto">
          <a:xfrm>
            <a:off x="528430" y="1308652"/>
            <a:ext cx="10896600" cy="5244513"/>
          </a:xfrm>
          <a:prstGeom prst="rect">
            <a:avLst/>
          </a:prstGeom>
          <a:noFill/>
          <a:ln w="9525">
            <a:noFill/>
            <a:miter lim="800000"/>
            <a:headEnd/>
            <a:tailEnd/>
          </a:ln>
        </p:spPr>
        <p:txBody>
          <a:bodyPr wrap="square">
            <a:spAutoFit/>
          </a:bodyPr>
          <a:lstStyle/>
          <a:p>
            <a:pPr marL="342900" indent="-342900">
              <a:spcBef>
                <a:spcPct val="20000"/>
              </a:spcBef>
              <a:buClr>
                <a:srgbClr val="17375E"/>
              </a:buClr>
              <a:buSzPct val="110000"/>
              <a:buFont typeface="Arial" panose="020B0604020202020204" pitchFamily="34" charset="0"/>
              <a:buChar char="•"/>
            </a:pPr>
            <a:r>
              <a:rPr lang="en-US" sz="2400" dirty="0">
                <a:solidFill>
                  <a:srgbClr val="002D62"/>
                </a:solidFill>
                <a:latin typeface="+mn-lt"/>
              </a:rPr>
              <a:t>Technical Thrust: </a:t>
            </a:r>
            <a:r>
              <a:rPr lang="en-US" sz="2400" b="0" dirty="0">
                <a:latin typeface="+mn-lt"/>
              </a:rPr>
              <a:t>Analog/Mixed-Signal Circuits, Systems, and Devices (AMS-CSD)</a:t>
            </a:r>
          </a:p>
          <a:p>
            <a:pPr marL="342900" indent="-342900">
              <a:spcBef>
                <a:spcPct val="20000"/>
              </a:spcBef>
              <a:buClr>
                <a:srgbClr val="17375E"/>
              </a:buClr>
              <a:buSzPct val="110000"/>
              <a:buFont typeface="Arial" panose="020B0604020202020204" pitchFamily="34" charset="0"/>
              <a:buChar char="•"/>
            </a:pPr>
            <a:r>
              <a:rPr lang="en-US" sz="2400" dirty="0">
                <a:solidFill>
                  <a:srgbClr val="002D62"/>
                </a:solidFill>
                <a:latin typeface="+mn-lt"/>
              </a:rPr>
              <a:t>Task Leader: </a:t>
            </a:r>
            <a:r>
              <a:rPr lang="en-US" sz="2400" b="0" dirty="0">
                <a:latin typeface="+mn-lt"/>
              </a:rPr>
              <a:t>Murat Torlak, Professor, University of Texas at Dallas</a:t>
            </a:r>
          </a:p>
          <a:p>
            <a:pPr marL="342900" indent="-342900">
              <a:spcBef>
                <a:spcPct val="20000"/>
              </a:spcBef>
              <a:buClr>
                <a:srgbClr val="17375E"/>
              </a:buClr>
              <a:buSzPct val="110000"/>
              <a:buFont typeface="Arial" panose="020B0604020202020204" pitchFamily="34" charset="0"/>
              <a:buChar char="•"/>
            </a:pPr>
            <a:r>
              <a:rPr lang="en-US" sz="2400" dirty="0">
                <a:solidFill>
                  <a:srgbClr val="002D62"/>
                </a:solidFill>
              </a:rPr>
              <a:t>Industrial Liaisons: </a:t>
            </a:r>
            <a:r>
              <a:rPr lang="en-US" sz="2400" b="0" dirty="0"/>
              <a:t>Dan Wang (Texas Instruments)</a:t>
            </a:r>
          </a:p>
          <a:p>
            <a:pPr marL="342900" indent="-342900">
              <a:spcBef>
                <a:spcPct val="20000"/>
              </a:spcBef>
              <a:buClr>
                <a:srgbClr val="17375E"/>
              </a:buClr>
              <a:buSzPct val="110000"/>
              <a:buFont typeface="Arial" panose="020B0604020202020204" pitchFamily="34" charset="0"/>
              <a:buChar char="•"/>
            </a:pPr>
            <a:r>
              <a:rPr lang="en-US" sz="2400" dirty="0">
                <a:solidFill>
                  <a:schemeClr val="accent1"/>
                </a:solidFill>
                <a:cs typeface="Arial" pitchFamily="34" charset="0"/>
              </a:rPr>
              <a:t>Anticipated Results: </a:t>
            </a:r>
            <a:r>
              <a:rPr lang="en-US" sz="2400" b="0" dirty="0"/>
              <a:t>Algorithms which utilize the hardware efficiently and produce robust estimation of high resolution radar images in complex environments.</a:t>
            </a:r>
            <a:endParaRPr lang="en-US" sz="2400" dirty="0">
              <a:solidFill>
                <a:srgbClr val="002D62"/>
              </a:solidFill>
              <a:latin typeface="+mn-lt"/>
            </a:endParaRPr>
          </a:p>
          <a:p>
            <a:pPr marL="342900" indent="-342900">
              <a:spcBef>
                <a:spcPct val="20000"/>
              </a:spcBef>
              <a:buClr>
                <a:srgbClr val="17375E"/>
              </a:buClr>
              <a:buSzPct val="110000"/>
              <a:buFont typeface="Arial" panose="020B0604020202020204" pitchFamily="34" charset="0"/>
              <a:buChar char="•"/>
            </a:pPr>
            <a:r>
              <a:rPr lang="en-US" sz="2400" dirty="0">
                <a:solidFill>
                  <a:srgbClr val="002D62"/>
                </a:solidFill>
                <a:latin typeface="+mn-lt"/>
              </a:rPr>
              <a:t>Task Description: </a:t>
            </a:r>
            <a:r>
              <a:rPr lang="en-US" sz="2400" b="0" dirty="0"/>
              <a:t>Develop novel super-resolution and MIMO techniques to achieve high-performance and low complexity for automotive and emerging radar applications. </a:t>
            </a:r>
          </a:p>
          <a:p>
            <a:pPr marL="342900" indent="-342900">
              <a:spcBef>
                <a:spcPct val="20000"/>
              </a:spcBef>
              <a:buClr>
                <a:srgbClr val="17375E"/>
              </a:buClr>
              <a:buSzPct val="110000"/>
              <a:buFont typeface="Arial" panose="020B0604020202020204" pitchFamily="34" charset="0"/>
              <a:buChar char="•"/>
            </a:pPr>
            <a:r>
              <a:rPr lang="en-US" sz="2400" dirty="0">
                <a:solidFill>
                  <a:srgbClr val="002D62"/>
                </a:solidFill>
                <a:latin typeface="+mn-lt"/>
              </a:rPr>
              <a:t>Task Deliverables: </a:t>
            </a:r>
            <a:r>
              <a:rPr lang="en-US" sz="2400" b="0" dirty="0">
                <a:latin typeface="+mn-lt"/>
              </a:rPr>
              <a:t>(1) Development of mathematical models of the proposed robust and low complexity high resolution imaging techniques and their software implementation (2) MIMO mathematical models and software implementation  </a:t>
            </a:r>
          </a:p>
          <a:p>
            <a:pPr marL="342900" indent="-342900">
              <a:spcBef>
                <a:spcPct val="20000"/>
              </a:spcBef>
              <a:buClr>
                <a:srgbClr val="17375E"/>
              </a:buClr>
              <a:buSzPct val="110000"/>
              <a:buFont typeface="Arial" panose="020B0604020202020204" pitchFamily="34" charset="0"/>
              <a:buChar char="•"/>
            </a:pPr>
            <a:r>
              <a:rPr lang="en-US" sz="2400" dirty="0">
                <a:solidFill>
                  <a:srgbClr val="002D62"/>
                </a:solidFill>
                <a:latin typeface="+mn-lt"/>
              </a:rPr>
              <a:t>Start Date: </a:t>
            </a:r>
            <a:r>
              <a:rPr lang="en-US" sz="2400" b="0" dirty="0">
                <a:latin typeface="+mn-lt"/>
              </a:rPr>
              <a:t>Aug. 2017</a:t>
            </a:r>
          </a:p>
          <a:p>
            <a:pPr>
              <a:buClr>
                <a:srgbClr val="17375E"/>
              </a:buClr>
            </a:pPr>
            <a:r>
              <a:rPr lang="en-US" sz="1600" b="0" dirty="0">
                <a:solidFill>
                  <a:prstClr val="black"/>
                </a:solidFill>
                <a:latin typeface="Arial" panose="020B0604020202020204" pitchFamily="34" charset="0"/>
                <a:cs typeface="Arial" panose="020B0604020202020204" pitchFamily="34" charset="0"/>
              </a:rPr>
              <a:t>		</a:t>
            </a:r>
            <a:endParaRPr lang="en-US" sz="1600" b="0" dirty="0">
              <a:solidFill>
                <a:prstClr val="black"/>
              </a:solidFill>
              <a:latin typeface="Gill Sans"/>
              <a:cs typeface="Gill Sans"/>
            </a:endParaRPr>
          </a:p>
        </p:txBody>
      </p:sp>
      <p:sp>
        <p:nvSpPr>
          <p:cNvPr id="4" name="Title 1"/>
          <p:cNvSpPr>
            <a:spLocks noGrp="1"/>
          </p:cNvSpPr>
          <p:nvPr>
            <p:ph type="title"/>
          </p:nvPr>
        </p:nvSpPr>
        <p:spPr>
          <a:xfrm>
            <a:off x="1373256" y="119595"/>
            <a:ext cx="9674087" cy="1099605"/>
          </a:xfrm>
        </p:spPr>
        <p:txBody>
          <a:bodyPr/>
          <a:lstStyle/>
          <a:p>
            <a:pPr eaLnBrk="1" hangingPunct="1"/>
            <a:r>
              <a:rPr lang="en-US" sz="2800" b="1" dirty="0">
                <a:solidFill>
                  <a:srgbClr val="FF0000"/>
                </a:solidFill>
              </a:rPr>
              <a:t>Novel Super-Resolution and MIMO Techniques for Automotive and Emerging Radar Applications</a:t>
            </a:r>
            <a:br>
              <a:rPr lang="en-US" sz="2000" dirty="0">
                <a:solidFill>
                  <a:schemeClr val="tx1"/>
                </a:solidFill>
              </a:rPr>
            </a:br>
            <a:r>
              <a:rPr lang="en-US" sz="1800" dirty="0">
                <a:solidFill>
                  <a:schemeClr val="tx1"/>
                </a:solidFill>
              </a:rPr>
              <a:t>2712.029, Murat Torlak, University of Texas at Dallas</a:t>
            </a:r>
            <a:endParaRPr lang="en-US" sz="2400" dirty="0">
              <a:solidFill>
                <a:schemeClr val="tx1"/>
              </a:solidFill>
            </a:endParaRPr>
          </a:p>
        </p:txBody>
      </p:sp>
      <p:sp>
        <p:nvSpPr>
          <p:cNvPr id="2" name="Slide Number Placeholder 1"/>
          <p:cNvSpPr>
            <a:spLocks noGrp="1"/>
          </p:cNvSpPr>
          <p:nvPr>
            <p:ph type="sldNum" sz="quarter" idx="10"/>
          </p:nvPr>
        </p:nvSpPr>
        <p:spPr/>
        <p:txBody>
          <a:bodyPr/>
          <a:lstStyle/>
          <a:p>
            <a:pPr>
              <a:defRPr/>
            </a:pPr>
            <a:fld id="{35DDDD04-D43D-48CC-AA45-15245A605357}" type="slidenum">
              <a:rPr lang="en-US" altLang="en-US" smtClean="0"/>
              <a:pPr>
                <a:defRPr/>
              </a:pPr>
              <a:t>3</a:t>
            </a:fld>
            <a:endParaRPr lang="en-US" altLang="en-US"/>
          </a:p>
        </p:txBody>
      </p:sp>
    </p:spTree>
    <p:extLst>
      <p:ext uri="{BB962C8B-B14F-4D97-AF65-F5344CB8AC3E}">
        <p14:creationId xmlns:p14="http://schemas.microsoft.com/office/powerpoint/2010/main" val="2002807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5840-F2CF-4B5D-8BEF-638DB5C4FD02}"/>
              </a:ext>
            </a:extLst>
          </p:cNvPr>
          <p:cNvSpPr>
            <a:spLocks noGrp="1"/>
          </p:cNvSpPr>
          <p:nvPr>
            <p:ph type="title"/>
          </p:nvPr>
        </p:nvSpPr>
        <p:spPr/>
        <p:txBody>
          <a:bodyPr/>
          <a:lstStyle/>
          <a:p>
            <a:r>
              <a:rPr lang="en-US" dirty="0"/>
              <a:t>Detection Algorithm – Block Diagram</a:t>
            </a:r>
          </a:p>
        </p:txBody>
      </p:sp>
      <p:sp>
        <p:nvSpPr>
          <p:cNvPr id="4" name="Slide Number Placeholder 3">
            <a:extLst>
              <a:ext uri="{FF2B5EF4-FFF2-40B4-BE49-F238E27FC236}">
                <a16:creationId xmlns:a16="http://schemas.microsoft.com/office/drawing/2014/main" id="{4C8B76E8-FE44-43E9-91EA-291DD1888984}"/>
              </a:ext>
            </a:extLst>
          </p:cNvPr>
          <p:cNvSpPr>
            <a:spLocks noGrp="1"/>
          </p:cNvSpPr>
          <p:nvPr>
            <p:ph type="sldNum" sz="quarter" idx="4294967295"/>
          </p:nvPr>
        </p:nvSpPr>
        <p:spPr/>
        <p:txBody>
          <a:bodyPr/>
          <a:lstStyle/>
          <a:p>
            <a:fld id="{7ABC4450-6181-4511-A2EB-1CE9D05594FD}" type="slidenum">
              <a:rPr lang="en-US" smtClean="0"/>
              <a:pPr/>
              <a:t>30</a:t>
            </a:fld>
            <a:endParaRPr lang="en-US" dirty="0"/>
          </a:p>
        </p:txBody>
      </p:sp>
      <p:grpSp>
        <p:nvGrpSpPr>
          <p:cNvPr id="3" name="Group 2"/>
          <p:cNvGrpSpPr/>
          <p:nvPr/>
        </p:nvGrpSpPr>
        <p:grpSpPr>
          <a:xfrm>
            <a:off x="444451" y="1323478"/>
            <a:ext cx="6305284" cy="2516207"/>
            <a:chOff x="1782423" y="1604581"/>
            <a:chExt cx="8428384" cy="3568784"/>
          </a:xfrm>
        </p:grpSpPr>
        <p:sp>
          <p:nvSpPr>
            <p:cNvPr id="5" name="Rectangle 4">
              <a:extLst>
                <a:ext uri="{FF2B5EF4-FFF2-40B4-BE49-F238E27FC236}">
                  <a16:creationId xmlns:a16="http://schemas.microsoft.com/office/drawing/2014/main" id="{E5B2DDE5-9491-4708-8494-CB8AF81D1102}"/>
                </a:ext>
              </a:extLst>
            </p:cNvPr>
            <p:cNvSpPr/>
            <p:nvPr/>
          </p:nvSpPr>
          <p:spPr>
            <a:xfrm>
              <a:off x="5022579" y="1604584"/>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Range FFT</a:t>
              </a:r>
            </a:p>
          </p:txBody>
        </p:sp>
        <p:sp>
          <p:nvSpPr>
            <p:cNvPr id="6" name="Rectangle 5">
              <a:extLst>
                <a:ext uri="{FF2B5EF4-FFF2-40B4-BE49-F238E27FC236}">
                  <a16:creationId xmlns:a16="http://schemas.microsoft.com/office/drawing/2014/main" id="{180020C8-D3F5-490F-A60C-33BA1A2AC338}"/>
                </a:ext>
              </a:extLst>
            </p:cNvPr>
            <p:cNvSpPr/>
            <p:nvPr/>
          </p:nvSpPr>
          <p:spPr>
            <a:xfrm>
              <a:off x="1782423" y="1604581"/>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Data for Measurement Window</a:t>
              </a:r>
            </a:p>
          </p:txBody>
        </p:sp>
        <p:sp>
          <p:nvSpPr>
            <p:cNvPr id="7" name="Rectangle 6">
              <a:extLst>
                <a:ext uri="{FF2B5EF4-FFF2-40B4-BE49-F238E27FC236}">
                  <a16:creationId xmlns:a16="http://schemas.microsoft.com/office/drawing/2014/main" id="{4A3B5FEF-C546-4CD2-AB08-7E9CCE0CEE61}"/>
                </a:ext>
              </a:extLst>
            </p:cNvPr>
            <p:cNvSpPr/>
            <p:nvPr/>
          </p:nvSpPr>
          <p:spPr>
            <a:xfrm>
              <a:off x="6642657" y="1604584"/>
              <a:ext cx="1719471" cy="944217"/>
            </a:xfrm>
            <a:prstGeom prst="rect">
              <a:avLst/>
            </a:prstGeom>
            <a:solidFill>
              <a:srgbClr val="00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Range Peak and Adjacent Bins</a:t>
              </a:r>
            </a:p>
          </p:txBody>
        </p:sp>
        <p:sp>
          <p:nvSpPr>
            <p:cNvPr id="8" name="Rectangle 7">
              <a:extLst>
                <a:ext uri="{FF2B5EF4-FFF2-40B4-BE49-F238E27FC236}">
                  <a16:creationId xmlns:a16="http://schemas.microsoft.com/office/drawing/2014/main" id="{288A2BF4-F797-4EA2-BF3E-DD9AF0AAC086}"/>
                </a:ext>
              </a:extLst>
            </p:cNvPr>
            <p:cNvSpPr/>
            <p:nvPr/>
          </p:nvSpPr>
          <p:spPr>
            <a:xfrm>
              <a:off x="8630483" y="1604583"/>
              <a:ext cx="1580324"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Angle FFT</a:t>
              </a:r>
            </a:p>
          </p:txBody>
        </p:sp>
        <p:sp>
          <p:nvSpPr>
            <p:cNvPr id="9" name="Rectangle 8">
              <a:extLst>
                <a:ext uri="{FF2B5EF4-FFF2-40B4-BE49-F238E27FC236}">
                  <a16:creationId xmlns:a16="http://schemas.microsoft.com/office/drawing/2014/main" id="{9656B00B-5949-4F5D-A594-C5848AEA99B4}"/>
                </a:ext>
              </a:extLst>
            </p:cNvPr>
            <p:cNvSpPr/>
            <p:nvPr/>
          </p:nvSpPr>
          <p:spPr>
            <a:xfrm>
              <a:off x="8630483" y="2956892"/>
              <a:ext cx="1580324" cy="944217"/>
            </a:xfrm>
            <a:prstGeom prst="rect">
              <a:avLst/>
            </a:prstGeom>
            <a:solidFill>
              <a:srgbClr val="00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Angle Peak and Adjacent Bins</a:t>
              </a:r>
            </a:p>
          </p:txBody>
        </p:sp>
        <p:sp>
          <p:nvSpPr>
            <p:cNvPr id="10" name="Rectangle 9">
              <a:extLst>
                <a:ext uri="{FF2B5EF4-FFF2-40B4-BE49-F238E27FC236}">
                  <a16:creationId xmlns:a16="http://schemas.microsoft.com/office/drawing/2014/main" id="{F2FF20FF-A119-4D7F-B34D-D63EE950ADDB}"/>
                </a:ext>
              </a:extLst>
            </p:cNvPr>
            <p:cNvSpPr/>
            <p:nvPr/>
          </p:nvSpPr>
          <p:spPr>
            <a:xfrm>
              <a:off x="6642656" y="2956891"/>
              <a:ext cx="171947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Slow Time Signal</a:t>
              </a:r>
            </a:p>
          </p:txBody>
        </p:sp>
        <p:sp>
          <p:nvSpPr>
            <p:cNvPr id="11" name="Rectangle 10">
              <a:extLst>
                <a:ext uri="{FF2B5EF4-FFF2-40B4-BE49-F238E27FC236}">
                  <a16:creationId xmlns:a16="http://schemas.microsoft.com/office/drawing/2014/main" id="{A1BB473D-2B60-40C7-AE77-CE5B2096D617}"/>
                </a:ext>
              </a:extLst>
            </p:cNvPr>
            <p:cNvSpPr/>
            <p:nvPr/>
          </p:nvSpPr>
          <p:spPr>
            <a:xfrm>
              <a:off x="3402501" y="1604582"/>
              <a:ext cx="1351722"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Static Clutter Removal</a:t>
              </a:r>
            </a:p>
          </p:txBody>
        </p:sp>
        <p:sp>
          <p:nvSpPr>
            <p:cNvPr id="12" name="Rectangle 11">
              <a:extLst>
                <a:ext uri="{FF2B5EF4-FFF2-40B4-BE49-F238E27FC236}">
                  <a16:creationId xmlns:a16="http://schemas.microsoft.com/office/drawing/2014/main" id="{9FA9A0D9-99FE-469E-9197-B3620D065BAE}"/>
                </a:ext>
              </a:extLst>
            </p:cNvPr>
            <p:cNvSpPr/>
            <p:nvPr/>
          </p:nvSpPr>
          <p:spPr>
            <a:xfrm>
              <a:off x="5022579" y="2945294"/>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DC Offset Correction</a:t>
              </a:r>
            </a:p>
          </p:txBody>
        </p:sp>
        <p:sp>
          <p:nvSpPr>
            <p:cNvPr id="13" name="Rectangle 12">
              <a:extLst>
                <a:ext uri="{FF2B5EF4-FFF2-40B4-BE49-F238E27FC236}">
                  <a16:creationId xmlns:a16="http://schemas.microsoft.com/office/drawing/2014/main" id="{00C6C678-44DD-404F-A379-87A4FC481E66}"/>
                </a:ext>
              </a:extLst>
            </p:cNvPr>
            <p:cNvSpPr/>
            <p:nvPr/>
          </p:nvSpPr>
          <p:spPr>
            <a:xfrm>
              <a:off x="3402501" y="2945294"/>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Filter</a:t>
              </a:r>
            </a:p>
          </p:txBody>
        </p:sp>
        <p:sp>
          <p:nvSpPr>
            <p:cNvPr id="14" name="Rectangle 13">
              <a:extLst>
                <a:ext uri="{FF2B5EF4-FFF2-40B4-BE49-F238E27FC236}">
                  <a16:creationId xmlns:a16="http://schemas.microsoft.com/office/drawing/2014/main" id="{0BCB40AF-2173-4C23-9028-7873F0CB0F14}"/>
                </a:ext>
              </a:extLst>
            </p:cNvPr>
            <p:cNvSpPr/>
            <p:nvPr/>
          </p:nvSpPr>
          <p:spPr>
            <a:xfrm>
              <a:off x="1782424" y="2945293"/>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Unwrap and Diff Phase</a:t>
              </a:r>
            </a:p>
          </p:txBody>
        </p:sp>
        <p:sp>
          <p:nvSpPr>
            <p:cNvPr id="15" name="Rectangle 14">
              <a:extLst>
                <a:ext uri="{FF2B5EF4-FFF2-40B4-BE49-F238E27FC236}">
                  <a16:creationId xmlns:a16="http://schemas.microsoft.com/office/drawing/2014/main" id="{0FD81FA7-84C5-40C7-87CA-0CF639053DCF}"/>
                </a:ext>
              </a:extLst>
            </p:cNvPr>
            <p:cNvSpPr/>
            <p:nvPr/>
          </p:nvSpPr>
          <p:spPr>
            <a:xfrm>
              <a:off x="1782423" y="4229148"/>
              <a:ext cx="1351720" cy="944217"/>
            </a:xfrm>
            <a:prstGeom prst="rect">
              <a:avLst/>
            </a:prstGeom>
            <a:solidFill>
              <a:srgbClr val="00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Doppler FFT</a:t>
              </a:r>
            </a:p>
          </p:txBody>
        </p:sp>
        <p:sp>
          <p:nvSpPr>
            <p:cNvPr id="16" name="Rectangle 15">
              <a:extLst>
                <a:ext uri="{FF2B5EF4-FFF2-40B4-BE49-F238E27FC236}">
                  <a16:creationId xmlns:a16="http://schemas.microsoft.com/office/drawing/2014/main" id="{F537A905-BF0C-47E3-906D-6B2170E1385D}"/>
                </a:ext>
              </a:extLst>
            </p:cNvPr>
            <p:cNvSpPr/>
            <p:nvPr/>
          </p:nvSpPr>
          <p:spPr>
            <a:xfrm>
              <a:off x="3402501" y="4229148"/>
              <a:ext cx="1351720"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Doppler Peaks</a:t>
              </a:r>
            </a:p>
          </p:txBody>
        </p:sp>
        <p:sp>
          <p:nvSpPr>
            <p:cNvPr id="17" name="Rectangle 16">
              <a:extLst>
                <a:ext uri="{FF2B5EF4-FFF2-40B4-BE49-F238E27FC236}">
                  <a16:creationId xmlns:a16="http://schemas.microsoft.com/office/drawing/2014/main" id="{81555062-F41E-4AF8-AB65-E02D8DF76E32}"/>
                </a:ext>
              </a:extLst>
            </p:cNvPr>
            <p:cNvSpPr/>
            <p:nvPr/>
          </p:nvSpPr>
          <p:spPr>
            <a:xfrm>
              <a:off x="5022577" y="4229147"/>
              <a:ext cx="1351720" cy="944217"/>
            </a:xfrm>
            <a:prstGeom prst="rect">
              <a:avLst/>
            </a:prstGeom>
            <a:solidFill>
              <a:srgbClr val="00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Generate Pseudo Spectrum By Peak Counting</a:t>
              </a:r>
            </a:p>
          </p:txBody>
        </p:sp>
        <p:sp>
          <p:nvSpPr>
            <p:cNvPr id="18" name="Rectangle 17">
              <a:extLst>
                <a:ext uri="{FF2B5EF4-FFF2-40B4-BE49-F238E27FC236}">
                  <a16:creationId xmlns:a16="http://schemas.microsoft.com/office/drawing/2014/main" id="{97D3934A-C465-419C-BF18-A05B3FF5389A}"/>
                </a:ext>
              </a:extLst>
            </p:cNvPr>
            <p:cNvSpPr/>
            <p:nvPr/>
          </p:nvSpPr>
          <p:spPr>
            <a:xfrm>
              <a:off x="6642658" y="4229147"/>
              <a:ext cx="1719469" cy="944217"/>
            </a:xfrm>
            <a:prstGeom prst="rect">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Highest Occurring Peak assigned Heart Rate</a:t>
              </a:r>
            </a:p>
          </p:txBody>
        </p:sp>
        <p:sp>
          <p:nvSpPr>
            <p:cNvPr id="19" name="Arrow: Right 18">
              <a:extLst>
                <a:ext uri="{FF2B5EF4-FFF2-40B4-BE49-F238E27FC236}">
                  <a16:creationId xmlns:a16="http://schemas.microsoft.com/office/drawing/2014/main" id="{BBF3615D-8C58-44D8-8F1A-CB25E5EF9DFB}"/>
                </a:ext>
              </a:extLst>
            </p:cNvPr>
            <p:cNvSpPr/>
            <p:nvPr/>
          </p:nvSpPr>
          <p:spPr>
            <a:xfrm>
              <a:off x="3183843" y="197841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Arrow: Right 19">
              <a:extLst>
                <a:ext uri="{FF2B5EF4-FFF2-40B4-BE49-F238E27FC236}">
                  <a16:creationId xmlns:a16="http://schemas.microsoft.com/office/drawing/2014/main" id="{B2D511C8-0AE3-43B9-AD77-A1A833F8EBE7}"/>
                </a:ext>
              </a:extLst>
            </p:cNvPr>
            <p:cNvSpPr/>
            <p:nvPr/>
          </p:nvSpPr>
          <p:spPr>
            <a:xfrm>
              <a:off x="4803925" y="1978417"/>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Arrow: Right 20">
              <a:extLst>
                <a:ext uri="{FF2B5EF4-FFF2-40B4-BE49-F238E27FC236}">
                  <a16:creationId xmlns:a16="http://schemas.microsoft.com/office/drawing/2014/main" id="{28842242-251A-459E-A286-31EC294094F8}"/>
                </a:ext>
              </a:extLst>
            </p:cNvPr>
            <p:cNvSpPr/>
            <p:nvPr/>
          </p:nvSpPr>
          <p:spPr>
            <a:xfrm>
              <a:off x="6423996" y="1978416"/>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Arrow: Right 21">
              <a:extLst>
                <a:ext uri="{FF2B5EF4-FFF2-40B4-BE49-F238E27FC236}">
                  <a16:creationId xmlns:a16="http://schemas.microsoft.com/office/drawing/2014/main" id="{B29A8EAB-3841-4106-B0C8-6B460AB4D556}"/>
                </a:ext>
              </a:extLst>
            </p:cNvPr>
            <p:cNvSpPr/>
            <p:nvPr/>
          </p:nvSpPr>
          <p:spPr>
            <a:xfrm>
              <a:off x="8411825" y="1978415"/>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Arrow: Right 22">
              <a:extLst>
                <a:ext uri="{FF2B5EF4-FFF2-40B4-BE49-F238E27FC236}">
                  <a16:creationId xmlns:a16="http://schemas.microsoft.com/office/drawing/2014/main" id="{E1A6509E-422E-4C5E-A3B6-DCF5F9A2F0CD}"/>
                </a:ext>
              </a:extLst>
            </p:cNvPr>
            <p:cNvSpPr/>
            <p:nvPr/>
          </p:nvSpPr>
          <p:spPr>
            <a:xfrm rot="5400000">
              <a:off x="9336165" y="2623043"/>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Arrow: Right 23">
              <a:extLst>
                <a:ext uri="{FF2B5EF4-FFF2-40B4-BE49-F238E27FC236}">
                  <a16:creationId xmlns:a16="http://schemas.microsoft.com/office/drawing/2014/main" id="{C7682E7A-D053-4369-BE4C-908A1DE5D81C}"/>
                </a:ext>
              </a:extLst>
            </p:cNvPr>
            <p:cNvSpPr/>
            <p:nvPr/>
          </p:nvSpPr>
          <p:spPr>
            <a:xfrm rot="10800000">
              <a:off x="8411825" y="3319130"/>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Arrow: Right 24">
              <a:extLst>
                <a:ext uri="{FF2B5EF4-FFF2-40B4-BE49-F238E27FC236}">
                  <a16:creationId xmlns:a16="http://schemas.microsoft.com/office/drawing/2014/main" id="{1B066888-BBAC-427C-899F-59FCA23B3ECE}"/>
                </a:ext>
              </a:extLst>
            </p:cNvPr>
            <p:cNvSpPr/>
            <p:nvPr/>
          </p:nvSpPr>
          <p:spPr>
            <a:xfrm rot="10800000">
              <a:off x="6424001" y="3319129"/>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Arrow: Right 25">
              <a:extLst>
                <a:ext uri="{FF2B5EF4-FFF2-40B4-BE49-F238E27FC236}">
                  <a16:creationId xmlns:a16="http://schemas.microsoft.com/office/drawing/2014/main" id="{8D89D012-FCBB-4035-89CD-FCB150904DD4}"/>
                </a:ext>
              </a:extLst>
            </p:cNvPr>
            <p:cNvSpPr/>
            <p:nvPr/>
          </p:nvSpPr>
          <p:spPr>
            <a:xfrm rot="10800000">
              <a:off x="4803917" y="3319129"/>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Arrow: Right 26">
              <a:extLst>
                <a:ext uri="{FF2B5EF4-FFF2-40B4-BE49-F238E27FC236}">
                  <a16:creationId xmlns:a16="http://schemas.microsoft.com/office/drawing/2014/main" id="{37CEAD8A-405C-4922-9DE2-4572F0A8F51A}"/>
                </a:ext>
              </a:extLst>
            </p:cNvPr>
            <p:cNvSpPr/>
            <p:nvPr/>
          </p:nvSpPr>
          <p:spPr>
            <a:xfrm rot="10800000">
              <a:off x="3183842" y="3315821"/>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Arrow: Right 27">
              <a:extLst>
                <a:ext uri="{FF2B5EF4-FFF2-40B4-BE49-F238E27FC236}">
                  <a16:creationId xmlns:a16="http://schemas.microsoft.com/office/drawing/2014/main" id="{98016D02-9864-47DA-8680-60758CE198B3}"/>
                </a:ext>
              </a:extLst>
            </p:cNvPr>
            <p:cNvSpPr/>
            <p:nvPr/>
          </p:nvSpPr>
          <p:spPr>
            <a:xfrm rot="5400000">
              <a:off x="2327339" y="4001087"/>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Arrow: Right 28">
              <a:extLst>
                <a:ext uri="{FF2B5EF4-FFF2-40B4-BE49-F238E27FC236}">
                  <a16:creationId xmlns:a16="http://schemas.microsoft.com/office/drawing/2014/main" id="{21B64D8C-6EE6-4893-BB3B-DBDD2C3CB351}"/>
                </a:ext>
              </a:extLst>
            </p:cNvPr>
            <p:cNvSpPr/>
            <p:nvPr/>
          </p:nvSpPr>
          <p:spPr>
            <a:xfrm>
              <a:off x="3183841" y="4602984"/>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Arrow: Right 29">
              <a:extLst>
                <a:ext uri="{FF2B5EF4-FFF2-40B4-BE49-F238E27FC236}">
                  <a16:creationId xmlns:a16="http://schemas.microsoft.com/office/drawing/2014/main" id="{F2544292-3080-4442-B745-0123DD5426B0}"/>
                </a:ext>
              </a:extLst>
            </p:cNvPr>
            <p:cNvSpPr/>
            <p:nvPr/>
          </p:nvSpPr>
          <p:spPr>
            <a:xfrm>
              <a:off x="4803916" y="459976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Arrow: Right 30">
              <a:extLst>
                <a:ext uri="{FF2B5EF4-FFF2-40B4-BE49-F238E27FC236}">
                  <a16:creationId xmlns:a16="http://schemas.microsoft.com/office/drawing/2014/main" id="{A117E9B8-7EB0-4A4F-BE10-C98DBB4B2D8C}"/>
                </a:ext>
              </a:extLst>
            </p:cNvPr>
            <p:cNvSpPr/>
            <p:nvPr/>
          </p:nvSpPr>
          <p:spPr>
            <a:xfrm>
              <a:off x="6433933" y="4599768"/>
              <a:ext cx="168961" cy="196541"/>
            </a:xfrm>
            <a:prstGeom prst="rightArrow">
              <a:avLst/>
            </a:prstGeom>
            <a:solidFill>
              <a:srgbClr val="0035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2071" y="4053442"/>
            <a:ext cx="3535679" cy="2651759"/>
          </a:xfrm>
          <a:prstGeom prst="rect">
            <a:avLst/>
          </a:prstGeom>
          <a:ln>
            <a:solidFill>
              <a:schemeClr val="tx1"/>
            </a:solidFill>
          </a:ln>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6682" y="1310242"/>
            <a:ext cx="3535679" cy="2651759"/>
          </a:xfrm>
          <a:prstGeom prst="rect">
            <a:avLst/>
          </a:prstGeom>
          <a:ln>
            <a:solidFill>
              <a:schemeClr val="tx1"/>
            </a:solidFill>
          </a:ln>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474" y="4051170"/>
            <a:ext cx="3535678" cy="2651759"/>
          </a:xfrm>
          <a:prstGeom prst="rect">
            <a:avLst/>
          </a:prstGeom>
          <a:ln>
            <a:solidFill>
              <a:schemeClr val="accent1"/>
            </a:solidFill>
          </a:ln>
        </p:spPr>
      </p:pic>
      <p:sp>
        <p:nvSpPr>
          <p:cNvPr id="51" name="Multiply 50"/>
          <p:cNvSpPr/>
          <p:nvPr/>
        </p:nvSpPr>
        <p:spPr>
          <a:xfrm>
            <a:off x="4985313" y="4288867"/>
            <a:ext cx="172950" cy="152742"/>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36" y="4051169"/>
            <a:ext cx="3535678" cy="2651758"/>
          </a:xfrm>
          <a:prstGeom prst="rect">
            <a:avLst/>
          </a:prstGeom>
          <a:ln>
            <a:solidFill>
              <a:schemeClr val="accent1"/>
            </a:solidFill>
          </a:ln>
        </p:spPr>
      </p:pic>
      <p:sp>
        <p:nvSpPr>
          <p:cNvPr id="53" name="Multiply 52"/>
          <p:cNvSpPr/>
          <p:nvPr/>
        </p:nvSpPr>
        <p:spPr>
          <a:xfrm>
            <a:off x="1267761" y="4502331"/>
            <a:ext cx="172950" cy="152742"/>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5163883" y="4333887"/>
            <a:ext cx="486591" cy="215444"/>
          </a:xfrm>
          <a:prstGeom prst="rect">
            <a:avLst/>
          </a:prstGeom>
          <a:noFill/>
          <a:ln>
            <a:solidFill>
              <a:schemeClr val="tx1"/>
            </a:solidFill>
          </a:ln>
        </p:spPr>
        <p:txBody>
          <a:bodyPr wrap="square" rtlCol="0">
            <a:spAutoFit/>
          </a:bodyPr>
          <a:lstStyle/>
          <a:p>
            <a:r>
              <a:rPr lang="en-US" sz="800" b="1" dirty="0"/>
              <a:t>Heart</a:t>
            </a:r>
          </a:p>
        </p:txBody>
      </p:sp>
      <p:sp>
        <p:nvSpPr>
          <p:cNvPr id="59" name="TextBox 58"/>
          <p:cNvSpPr txBox="1"/>
          <p:nvPr/>
        </p:nvSpPr>
        <p:spPr>
          <a:xfrm>
            <a:off x="1440711" y="4393195"/>
            <a:ext cx="745124" cy="215444"/>
          </a:xfrm>
          <a:prstGeom prst="rect">
            <a:avLst/>
          </a:prstGeom>
          <a:noFill/>
          <a:ln>
            <a:solidFill>
              <a:schemeClr val="tx1"/>
            </a:solidFill>
          </a:ln>
        </p:spPr>
        <p:txBody>
          <a:bodyPr wrap="square" rtlCol="0">
            <a:spAutoFit/>
          </a:bodyPr>
          <a:lstStyle/>
          <a:p>
            <a:r>
              <a:rPr lang="en-US" sz="800" b="1" dirty="0"/>
              <a:t>Respiration</a:t>
            </a:r>
          </a:p>
        </p:txBody>
      </p:sp>
      <p:sp>
        <p:nvSpPr>
          <p:cNvPr id="49" name="Left Brace 48"/>
          <p:cNvSpPr/>
          <p:nvPr/>
        </p:nvSpPr>
        <p:spPr>
          <a:xfrm flipH="1">
            <a:off x="8974041" y="1617684"/>
            <a:ext cx="73152" cy="585216"/>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e 63"/>
          <p:cNvSpPr/>
          <p:nvPr/>
        </p:nvSpPr>
        <p:spPr>
          <a:xfrm rot="16200000">
            <a:off x="8644857" y="2059825"/>
            <a:ext cx="73152" cy="585216"/>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64"/>
          <p:cNvSpPr txBox="1"/>
          <p:nvPr/>
        </p:nvSpPr>
        <p:spPr>
          <a:xfrm>
            <a:off x="9193497" y="1725626"/>
            <a:ext cx="1305165" cy="261610"/>
          </a:xfrm>
          <a:prstGeom prst="rect">
            <a:avLst/>
          </a:prstGeom>
          <a:noFill/>
          <a:ln>
            <a:solidFill>
              <a:schemeClr val="bg1"/>
            </a:solidFill>
          </a:ln>
        </p:spPr>
        <p:txBody>
          <a:bodyPr wrap="none" rtlCol="0">
            <a:spAutoFit/>
          </a:bodyPr>
          <a:lstStyle/>
          <a:p>
            <a:r>
              <a:rPr lang="en-US" sz="1050" dirty="0">
                <a:solidFill>
                  <a:schemeClr val="bg1"/>
                </a:solidFill>
              </a:rPr>
              <a:t>Select M range bins</a:t>
            </a:r>
          </a:p>
        </p:txBody>
      </p:sp>
      <p:sp>
        <p:nvSpPr>
          <p:cNvPr id="66" name="TextBox 65"/>
          <p:cNvSpPr txBox="1"/>
          <p:nvPr/>
        </p:nvSpPr>
        <p:spPr>
          <a:xfrm>
            <a:off x="8127386" y="2520202"/>
            <a:ext cx="1258678" cy="261610"/>
          </a:xfrm>
          <a:prstGeom prst="rect">
            <a:avLst/>
          </a:prstGeom>
          <a:noFill/>
          <a:ln>
            <a:solidFill>
              <a:schemeClr val="bg1"/>
            </a:solidFill>
          </a:ln>
        </p:spPr>
        <p:txBody>
          <a:bodyPr wrap="none" rtlCol="0">
            <a:spAutoFit/>
          </a:bodyPr>
          <a:lstStyle/>
          <a:p>
            <a:r>
              <a:rPr lang="en-US" sz="1100" dirty="0">
                <a:solidFill>
                  <a:schemeClr val="bg1"/>
                </a:solidFill>
              </a:rPr>
              <a:t>Select N angle bins</a:t>
            </a:r>
          </a:p>
        </p:txBody>
      </p:sp>
      <p:sp>
        <p:nvSpPr>
          <p:cNvPr id="67" name="Rectangle 66"/>
          <p:cNvSpPr/>
          <p:nvPr/>
        </p:nvSpPr>
        <p:spPr>
          <a:xfrm>
            <a:off x="299259" y="1263535"/>
            <a:ext cx="6637409" cy="2698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544115" y="1947573"/>
            <a:ext cx="343364" cy="261610"/>
          </a:xfrm>
          <a:prstGeom prst="rect">
            <a:avLst/>
          </a:prstGeom>
          <a:noFill/>
        </p:spPr>
        <p:txBody>
          <a:bodyPr wrap="none" rtlCol="0">
            <a:spAutoFit/>
          </a:bodyPr>
          <a:lstStyle/>
          <a:p>
            <a:r>
              <a:rPr lang="en-US" sz="1100" dirty="0"/>
              <a:t>(1)</a:t>
            </a:r>
          </a:p>
        </p:txBody>
      </p:sp>
      <p:sp>
        <p:nvSpPr>
          <p:cNvPr id="68" name="TextBox 67"/>
          <p:cNvSpPr txBox="1"/>
          <p:nvPr/>
        </p:nvSpPr>
        <p:spPr>
          <a:xfrm>
            <a:off x="5986932" y="2901031"/>
            <a:ext cx="343364" cy="261610"/>
          </a:xfrm>
          <a:prstGeom prst="rect">
            <a:avLst/>
          </a:prstGeom>
          <a:noFill/>
        </p:spPr>
        <p:txBody>
          <a:bodyPr wrap="none" rtlCol="0">
            <a:spAutoFit/>
          </a:bodyPr>
          <a:lstStyle/>
          <a:p>
            <a:r>
              <a:rPr lang="en-US" sz="1100" dirty="0"/>
              <a:t>(2)</a:t>
            </a:r>
          </a:p>
        </p:txBody>
      </p:sp>
      <p:sp>
        <p:nvSpPr>
          <p:cNvPr id="69" name="TextBox 68"/>
          <p:cNvSpPr txBox="1"/>
          <p:nvPr/>
        </p:nvSpPr>
        <p:spPr>
          <a:xfrm>
            <a:off x="492363" y="2934490"/>
            <a:ext cx="343364" cy="261610"/>
          </a:xfrm>
          <a:prstGeom prst="rect">
            <a:avLst/>
          </a:prstGeom>
          <a:noFill/>
        </p:spPr>
        <p:txBody>
          <a:bodyPr wrap="none" rtlCol="0">
            <a:spAutoFit/>
          </a:bodyPr>
          <a:lstStyle/>
          <a:p>
            <a:r>
              <a:rPr lang="en-US" sz="1100" dirty="0"/>
              <a:t>(3)</a:t>
            </a:r>
          </a:p>
        </p:txBody>
      </p:sp>
      <p:sp>
        <p:nvSpPr>
          <p:cNvPr id="70" name="TextBox 69"/>
          <p:cNvSpPr txBox="1"/>
          <p:nvPr/>
        </p:nvSpPr>
        <p:spPr>
          <a:xfrm>
            <a:off x="3175988" y="2920833"/>
            <a:ext cx="343364" cy="261610"/>
          </a:xfrm>
          <a:prstGeom prst="rect">
            <a:avLst/>
          </a:prstGeom>
          <a:noFill/>
        </p:spPr>
        <p:txBody>
          <a:bodyPr wrap="none" rtlCol="0">
            <a:spAutoFit/>
          </a:bodyPr>
          <a:lstStyle/>
          <a:p>
            <a:r>
              <a:rPr lang="en-US" sz="1100" dirty="0"/>
              <a:t>(4)</a:t>
            </a:r>
          </a:p>
        </p:txBody>
      </p:sp>
      <p:sp>
        <p:nvSpPr>
          <p:cNvPr id="71" name="Multiply 70"/>
          <p:cNvSpPr/>
          <p:nvPr/>
        </p:nvSpPr>
        <p:spPr>
          <a:xfrm>
            <a:off x="8215875" y="4393195"/>
            <a:ext cx="172950" cy="152742"/>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y 71"/>
          <p:cNvSpPr/>
          <p:nvPr/>
        </p:nvSpPr>
        <p:spPr>
          <a:xfrm>
            <a:off x="8899203" y="5875631"/>
            <a:ext cx="172950" cy="152742"/>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974041" y="4808067"/>
            <a:ext cx="875611" cy="338554"/>
          </a:xfrm>
          <a:prstGeom prst="rect">
            <a:avLst/>
          </a:prstGeom>
          <a:noFill/>
          <a:ln>
            <a:solidFill>
              <a:schemeClr val="tx1"/>
            </a:solidFill>
          </a:ln>
        </p:spPr>
        <p:txBody>
          <a:bodyPr wrap="square" rtlCol="0">
            <a:spAutoFit/>
          </a:bodyPr>
          <a:lstStyle/>
          <a:p>
            <a:pPr algn="ctr"/>
            <a:r>
              <a:rPr lang="en-US" sz="800" b="1" dirty="0">
                <a:solidFill>
                  <a:srgbClr val="FF0000"/>
                </a:solidFill>
              </a:rPr>
              <a:t>Actual Doppler Spectrum</a:t>
            </a:r>
          </a:p>
        </p:txBody>
      </p:sp>
      <p:sp>
        <p:nvSpPr>
          <p:cNvPr id="74" name="TextBox 73"/>
          <p:cNvSpPr txBox="1"/>
          <p:nvPr/>
        </p:nvSpPr>
        <p:spPr>
          <a:xfrm>
            <a:off x="5291721" y="4803008"/>
            <a:ext cx="1458014" cy="338554"/>
          </a:xfrm>
          <a:prstGeom prst="rect">
            <a:avLst/>
          </a:prstGeom>
          <a:noFill/>
          <a:ln>
            <a:solidFill>
              <a:schemeClr val="tx1"/>
            </a:solidFill>
          </a:ln>
        </p:spPr>
        <p:txBody>
          <a:bodyPr wrap="square" rtlCol="0">
            <a:spAutoFit/>
          </a:bodyPr>
          <a:lstStyle/>
          <a:p>
            <a:pPr algn="ctr"/>
            <a:r>
              <a:rPr lang="en-US" sz="800" b="1" dirty="0">
                <a:solidFill>
                  <a:srgbClr val="FF0000"/>
                </a:solidFill>
              </a:rPr>
              <a:t>Generated Pseudo Spectrum (Heart Region)</a:t>
            </a:r>
          </a:p>
        </p:txBody>
      </p:sp>
      <p:sp>
        <p:nvSpPr>
          <p:cNvPr id="75" name="TextBox 74"/>
          <p:cNvSpPr txBox="1"/>
          <p:nvPr/>
        </p:nvSpPr>
        <p:spPr>
          <a:xfrm>
            <a:off x="1533317" y="4808067"/>
            <a:ext cx="1434327" cy="338554"/>
          </a:xfrm>
          <a:prstGeom prst="rect">
            <a:avLst/>
          </a:prstGeom>
          <a:noFill/>
          <a:ln>
            <a:solidFill>
              <a:schemeClr val="tx1"/>
            </a:solidFill>
          </a:ln>
        </p:spPr>
        <p:txBody>
          <a:bodyPr wrap="square" rtlCol="0">
            <a:spAutoFit/>
          </a:bodyPr>
          <a:lstStyle/>
          <a:p>
            <a:pPr algn="ctr"/>
            <a:r>
              <a:rPr lang="en-US" sz="800" b="1" dirty="0">
                <a:solidFill>
                  <a:srgbClr val="FF0000"/>
                </a:solidFill>
              </a:rPr>
              <a:t>Generated Pseudo Spectrum (Respiration Region)</a:t>
            </a:r>
          </a:p>
        </p:txBody>
      </p:sp>
    </p:spTree>
    <p:extLst>
      <p:ext uri="{BB962C8B-B14F-4D97-AF65-F5344CB8AC3E}">
        <p14:creationId xmlns:p14="http://schemas.microsoft.com/office/powerpoint/2010/main" val="1782067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Vital Signs Detection – Validation  </a:t>
            </a:r>
            <a:br>
              <a:rPr lang="en-US" dirty="0"/>
            </a:br>
            <a:r>
              <a:rPr lang="en-US" dirty="0"/>
              <a:t>Tracking Compared To Wearable Sensor</a:t>
            </a:r>
          </a:p>
        </p:txBody>
      </p:sp>
      <p:sp>
        <p:nvSpPr>
          <p:cNvPr id="4" name="Slide Number Placeholder 3"/>
          <p:cNvSpPr>
            <a:spLocks noGrp="1"/>
          </p:cNvSpPr>
          <p:nvPr>
            <p:ph type="sldNum" sz="quarter" idx="4294967295"/>
          </p:nvPr>
        </p:nvSpPr>
        <p:spPr/>
        <p:txBody>
          <a:bodyPr/>
          <a:lstStyle/>
          <a:p>
            <a:fld id="{7ABC4450-6181-4511-A2EB-1CE9D05594FD}" type="slidenum">
              <a:rPr lang="en-US" smtClean="0"/>
              <a:pPr/>
              <a:t>31</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p:blipFill>
        <p:spPr>
          <a:xfrm>
            <a:off x="7733075" y="1628512"/>
            <a:ext cx="3075203" cy="2306403"/>
          </a:xfrm>
          <a:prstGeom prst="rect">
            <a:avLst/>
          </a:prstGeom>
          <a:ln>
            <a:solidFill>
              <a:schemeClr val="tx1"/>
            </a:solidFill>
          </a:ln>
        </p:spPr>
      </p:pic>
      <p:sp>
        <p:nvSpPr>
          <p:cNvPr id="8" name="TextBox 7"/>
          <p:cNvSpPr txBox="1"/>
          <p:nvPr/>
        </p:nvSpPr>
        <p:spPr>
          <a:xfrm>
            <a:off x="7915547" y="3934915"/>
            <a:ext cx="2710257" cy="369332"/>
          </a:xfrm>
          <a:prstGeom prst="rect">
            <a:avLst/>
          </a:prstGeom>
          <a:noFill/>
          <a:ln>
            <a:solidFill>
              <a:schemeClr val="tx1"/>
            </a:solidFill>
          </a:ln>
        </p:spPr>
        <p:txBody>
          <a:bodyPr wrap="square" rtlCol="0">
            <a:spAutoFit/>
          </a:bodyPr>
          <a:lstStyle/>
          <a:p>
            <a:pPr algn="ctr"/>
            <a:r>
              <a:rPr lang="en-US" dirty="0"/>
              <a:t>Standing* – Forced Steady</a:t>
            </a:r>
          </a:p>
        </p:txBody>
      </p:sp>
      <p:grpSp>
        <p:nvGrpSpPr>
          <p:cNvPr id="3" name="Group 2">
            <a:extLst>
              <a:ext uri="{FF2B5EF4-FFF2-40B4-BE49-F238E27FC236}">
                <a16:creationId xmlns:a16="http://schemas.microsoft.com/office/drawing/2014/main" id="{6C9D306E-768C-48AE-BDA6-36AFC774D966}"/>
              </a:ext>
            </a:extLst>
          </p:cNvPr>
          <p:cNvGrpSpPr/>
          <p:nvPr/>
        </p:nvGrpSpPr>
        <p:grpSpPr>
          <a:xfrm>
            <a:off x="7990553" y="4722343"/>
            <a:ext cx="2558473" cy="1246910"/>
            <a:chOff x="996848" y="5035120"/>
            <a:chExt cx="2558473" cy="1246910"/>
          </a:xfrm>
        </p:grpSpPr>
        <p:grpSp>
          <p:nvGrpSpPr>
            <p:cNvPr id="16" name="Group 15"/>
            <p:cNvGrpSpPr/>
            <p:nvPr/>
          </p:nvGrpSpPr>
          <p:grpSpPr>
            <a:xfrm>
              <a:off x="996848" y="5035120"/>
              <a:ext cx="2558473" cy="1246910"/>
              <a:chOff x="83126" y="5218545"/>
              <a:chExt cx="2558473" cy="1246910"/>
            </a:xfrm>
          </p:grpSpPr>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35316" t="6920" r="40214" b="3636"/>
              <a:stretch/>
            </p:blipFill>
            <p:spPr>
              <a:xfrm>
                <a:off x="887819" y="5414240"/>
                <a:ext cx="475431" cy="97905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267" y="5689889"/>
                <a:ext cx="649317" cy="684934"/>
              </a:xfrm>
              <a:prstGeom prst="rect">
                <a:avLst/>
              </a:prstGeom>
            </p:spPr>
          </p:pic>
          <p:sp>
            <p:nvSpPr>
              <p:cNvPr id="11" name="Rectangle 10"/>
              <p:cNvSpPr/>
              <p:nvPr/>
            </p:nvSpPr>
            <p:spPr>
              <a:xfrm>
                <a:off x="2032449" y="5479760"/>
                <a:ext cx="45719" cy="848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85817" y="5643709"/>
                <a:ext cx="45720" cy="1828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57019" y="6345380"/>
                <a:ext cx="240145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3126" y="5218545"/>
                <a:ext cx="2558473" cy="1246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descr="A close up of a logo&#10;&#10;Description automatically generated">
              <a:extLst>
                <a:ext uri="{FF2B5EF4-FFF2-40B4-BE49-F238E27FC236}">
                  <a16:creationId xmlns:a16="http://schemas.microsoft.com/office/drawing/2014/main" id="{591A273B-8E49-478A-8338-D7CA479817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840899" y="5438526"/>
              <a:ext cx="273279" cy="273279"/>
            </a:xfrm>
            <a:prstGeom prst="rect">
              <a:avLst/>
            </a:prstGeom>
          </p:spPr>
        </p:pic>
      </p:grpSp>
      <p:sp>
        <p:nvSpPr>
          <p:cNvPr id="24" name="Rectangle 23"/>
          <p:cNvSpPr/>
          <p:nvPr/>
        </p:nvSpPr>
        <p:spPr>
          <a:xfrm>
            <a:off x="1185200" y="4722343"/>
            <a:ext cx="2558473" cy="1246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622937" y="4722343"/>
            <a:ext cx="2558473" cy="1246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8244" y="1630627"/>
            <a:ext cx="3072384" cy="2304288"/>
          </a:xfrm>
          <a:prstGeom prst="rect">
            <a:avLst/>
          </a:prstGeom>
          <a:ln>
            <a:solidFill>
              <a:schemeClr val="tx1"/>
            </a:solidFill>
          </a:ln>
        </p:spPr>
      </p:pic>
      <p:sp>
        <p:nvSpPr>
          <p:cNvPr id="27" name="Rectangle 26"/>
          <p:cNvSpPr/>
          <p:nvPr/>
        </p:nvSpPr>
        <p:spPr>
          <a:xfrm rot="16200000">
            <a:off x="1787211" y="4653763"/>
            <a:ext cx="45720" cy="1828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rotWithShape="1">
          <a:blip r:embed="rId4" cstate="print">
            <a:extLst>
              <a:ext uri="{28A0092B-C50C-407E-A947-70E740481C1C}">
                <a14:useLocalDpi xmlns:a14="http://schemas.microsoft.com/office/drawing/2010/main" val="0"/>
              </a:ext>
            </a:extLst>
          </a:blip>
          <a:srcRect l="35316" t="6920" r="40214" b="3636"/>
          <a:stretch/>
        </p:blipFill>
        <p:spPr>
          <a:xfrm rot="5400000" flipV="1">
            <a:off x="1580950" y="4520628"/>
            <a:ext cx="641122" cy="1320262"/>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765" t="32630" r="3233" b="32637"/>
          <a:stretch/>
        </p:blipFill>
        <p:spPr>
          <a:xfrm>
            <a:off x="1185349" y="5284324"/>
            <a:ext cx="1624353" cy="600175"/>
          </a:xfrm>
          <a:prstGeom prst="rect">
            <a:avLst/>
          </a:prstGeom>
        </p:spPr>
      </p:pic>
      <p:sp>
        <p:nvSpPr>
          <p:cNvPr id="29" name="TextBox 28"/>
          <p:cNvSpPr txBox="1"/>
          <p:nvPr/>
        </p:nvSpPr>
        <p:spPr>
          <a:xfrm>
            <a:off x="1109307" y="3933525"/>
            <a:ext cx="2710257" cy="369332"/>
          </a:xfrm>
          <a:prstGeom prst="rect">
            <a:avLst/>
          </a:prstGeom>
          <a:noFill/>
          <a:ln>
            <a:solidFill>
              <a:schemeClr val="tx1"/>
            </a:solidFill>
          </a:ln>
        </p:spPr>
        <p:txBody>
          <a:bodyPr wrap="square" rtlCol="0">
            <a:spAutoFit/>
          </a:bodyPr>
          <a:lstStyle/>
          <a:p>
            <a:pPr algn="ctr"/>
            <a:r>
              <a:rPr lang="en-US" dirty="0"/>
              <a:t>Laying Down</a:t>
            </a:r>
          </a:p>
        </p:txBody>
      </p:sp>
      <p:pic>
        <p:nvPicPr>
          <p:cNvPr id="30" name="Pictur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30659" y="1628512"/>
            <a:ext cx="3072384" cy="2304288"/>
          </a:xfrm>
          <a:prstGeom prst="rect">
            <a:avLst/>
          </a:prstGeom>
          <a:ln>
            <a:solidFill>
              <a:schemeClr val="tx1"/>
            </a:solidFill>
          </a:ln>
        </p:spPr>
      </p:pic>
      <p:sp>
        <p:nvSpPr>
          <p:cNvPr id="32" name="Rectangle 31"/>
          <p:cNvSpPr/>
          <p:nvPr/>
        </p:nvSpPr>
        <p:spPr>
          <a:xfrm>
            <a:off x="6772470" y="4987339"/>
            <a:ext cx="45719" cy="848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725838" y="5151288"/>
            <a:ext cx="45720" cy="1828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4693091" y="5848967"/>
            <a:ext cx="2401454"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5068138" y="4960164"/>
            <a:ext cx="928699" cy="928699"/>
          </a:xfrm>
          <a:prstGeom prst="rect">
            <a:avLst/>
          </a:prstGeom>
        </p:spPr>
      </p:pic>
      <p:pic>
        <p:nvPicPr>
          <p:cNvPr id="38" name="Picture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66058" y="5254723"/>
            <a:ext cx="562861" cy="562861"/>
          </a:xfrm>
          <a:prstGeom prst="rect">
            <a:avLst/>
          </a:prstGeom>
        </p:spPr>
      </p:pic>
      <p:sp>
        <p:nvSpPr>
          <p:cNvPr id="39" name="TextBox 38"/>
          <p:cNvSpPr txBox="1"/>
          <p:nvPr/>
        </p:nvSpPr>
        <p:spPr>
          <a:xfrm>
            <a:off x="4511723" y="3934915"/>
            <a:ext cx="2710257" cy="369332"/>
          </a:xfrm>
          <a:prstGeom prst="rect">
            <a:avLst/>
          </a:prstGeom>
          <a:noFill/>
          <a:ln>
            <a:solidFill>
              <a:schemeClr val="tx1"/>
            </a:solidFill>
          </a:ln>
        </p:spPr>
        <p:txBody>
          <a:bodyPr wrap="square" rtlCol="0">
            <a:spAutoFit/>
          </a:bodyPr>
          <a:lstStyle/>
          <a:p>
            <a:pPr algn="ctr"/>
            <a:r>
              <a:rPr lang="en-US" dirty="0"/>
              <a:t>Sitting</a:t>
            </a:r>
          </a:p>
        </p:txBody>
      </p:sp>
    </p:spTree>
    <p:extLst>
      <p:ext uri="{BB962C8B-B14F-4D97-AF65-F5344CB8AC3E}">
        <p14:creationId xmlns:p14="http://schemas.microsoft.com/office/powerpoint/2010/main" val="324029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Pilot Studies</a:t>
            </a:r>
          </a:p>
        </p:txBody>
      </p:sp>
      <p:sp>
        <p:nvSpPr>
          <p:cNvPr id="4" name="Footer Placeholder 3"/>
          <p:cNvSpPr>
            <a:spLocks noGrp="1"/>
          </p:cNvSpPr>
          <p:nvPr>
            <p:ph type="ftr" sz="quarter" idx="11"/>
          </p:nvPr>
        </p:nvSpPr>
        <p:spPr/>
        <p:txBody>
          <a:bodyPr/>
          <a:lstStyle/>
          <a:p>
            <a:r>
              <a:rPr lang="en-US"/>
              <a:t>SRC Select Disclosure</a:t>
            </a:r>
            <a:endParaRPr lang="en-US" dirty="0"/>
          </a:p>
        </p:txBody>
      </p:sp>
      <mc:AlternateContent xmlns:mc="http://schemas.openxmlformats.org/markup-compatibility/2006" xmlns:a14="http://schemas.microsoft.com/office/drawing/2010/main">
        <mc:Choice Requires="a14">
          <p:graphicFrame>
            <p:nvGraphicFramePr>
              <p:cNvPr id="5" name="Content Placeholder 3">
                <a:extLst>
                  <a:ext uri="{FF2B5EF4-FFF2-40B4-BE49-F238E27FC236}">
                    <a16:creationId xmlns:a16="http://schemas.microsoft.com/office/drawing/2014/main" id="{F4222BF1-55EA-4CE4-BCD0-1273E2245AC1}"/>
                  </a:ext>
                </a:extLst>
              </p:cNvPr>
              <p:cNvGraphicFramePr>
                <a:graphicFrameLocks noGrp="1"/>
              </p:cNvGraphicFramePr>
              <p:nvPr>
                <p:ph idx="1"/>
              </p:nvPr>
            </p:nvGraphicFramePr>
            <p:xfrm>
              <a:off x="606475" y="1520507"/>
              <a:ext cx="5257800" cy="13817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841232765"/>
                        </a:ext>
                      </a:extLst>
                    </a:gridCol>
                    <a:gridCol w="2628900">
                      <a:extLst>
                        <a:ext uri="{9D8B030D-6E8A-4147-A177-3AD203B41FA5}">
                          <a16:colId xmlns:a16="http://schemas.microsoft.com/office/drawing/2014/main" val="1969613797"/>
                        </a:ext>
                      </a:extLst>
                    </a:gridCol>
                  </a:tblGrid>
                  <a:tr h="370840">
                    <a:tc>
                      <a:txBody>
                        <a:bodyPr/>
                        <a:lstStyle/>
                        <a:p>
                          <a:r>
                            <a:rPr lang="en-US" dirty="0"/>
                            <a:t>Combining Technique</a:t>
                          </a:r>
                        </a:p>
                      </a:txBody>
                      <a:tcPr/>
                    </a:tc>
                    <a:tc>
                      <a:txBody>
                        <a:bodyPr/>
                        <a:lstStyle/>
                        <a:p>
                          <a:pPr algn="ctr"/>
                          <a:r>
                            <a:rPr lang="en-US" dirty="0"/>
                            <a:t>Max Peak Isolated</a:t>
                          </a:r>
                        </a:p>
                      </a:txBody>
                      <a:tcPr/>
                    </a:tc>
                    <a:extLst>
                      <a:ext uri="{0D108BD9-81ED-4DB2-BD59-A6C34878D82A}">
                        <a16:rowId xmlns:a16="http://schemas.microsoft.com/office/drawing/2014/main" val="2724573545"/>
                      </a:ext>
                    </a:extLst>
                  </a:tr>
                  <a:tr h="370840">
                    <a:tc>
                      <a:txBody>
                        <a:bodyPr/>
                        <a:lstStyle/>
                        <a:p>
                          <a:r>
                            <a:rPr lang="en-US" dirty="0"/>
                            <a:t>Non Coherent</a:t>
                          </a:r>
                          <a14:m>
                            <m:oMath xmlns:m="http://schemas.openxmlformats.org/officeDocument/2006/math">
                              <m:r>
                                <a:rPr lang="en-US" b="0" i="1" smtClean="0">
                                  <a:latin typeface="Cambria Math" panose="02040503050406030204" pitchFamily="18" charset="0"/>
                                </a:rPr>
                                <m:t>  </m:t>
                              </m:r>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m:t>
                                    </m:r>
                                  </m:sup>
                                </m:sSup>
                              </m:oMath>
                            </m:oMathPara>
                          </a14:m>
                          <a:endParaRPr lang="en-US" dirty="0"/>
                        </a:p>
                      </a:txBody>
                      <a:tcPr/>
                    </a:tc>
                    <a:extLst>
                      <a:ext uri="{0D108BD9-81ED-4DB2-BD59-A6C34878D82A}">
                        <a16:rowId xmlns:a16="http://schemas.microsoft.com/office/drawing/2014/main" val="2892280612"/>
                      </a:ext>
                    </a:extLst>
                  </a:tr>
                  <a:tr h="370840">
                    <a:tc>
                      <a:txBody>
                        <a:bodyPr/>
                        <a:lstStyle/>
                        <a:p>
                          <a:r>
                            <a:rPr lang="en-US" dirty="0"/>
                            <a:t>Rx – Beamforming + PAPR</a:t>
                          </a:r>
                          <a:r>
                            <a:rPr lang="en-US" baseline="0" dirty="0"/>
                            <a:t> Condition on angle bin</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~60%</m:t>
                                </m:r>
                              </m:oMath>
                            </m:oMathPara>
                          </a14:m>
                          <a:endParaRPr lang="en-US" dirty="0"/>
                        </a:p>
                      </a:txBody>
                      <a:tcPr/>
                    </a:tc>
                    <a:extLst>
                      <a:ext uri="{0D108BD9-81ED-4DB2-BD59-A6C34878D82A}">
                        <a16:rowId xmlns:a16="http://schemas.microsoft.com/office/drawing/2014/main" val="2241885687"/>
                      </a:ext>
                    </a:extLst>
                  </a:tr>
                </a:tbl>
              </a:graphicData>
            </a:graphic>
          </p:graphicFrame>
        </mc:Choice>
        <mc:Fallback xmlns="">
          <p:graphicFrame>
            <p:nvGraphicFramePr>
              <p:cNvPr id="5" name="Content Placeholder 3">
                <a:extLst>
                  <a:ext uri="{FF2B5EF4-FFF2-40B4-BE49-F238E27FC236}">
                    <a16:creationId xmlns:a16="http://schemas.microsoft.com/office/drawing/2014/main" id="{F4222BF1-55EA-4CE4-BCD0-1273E2245AC1}"/>
                  </a:ext>
                </a:extLst>
              </p:cNvPr>
              <p:cNvGraphicFramePr>
                <a:graphicFrameLocks noGrp="1"/>
              </p:cNvGraphicFramePr>
              <p:nvPr>
                <p:ph idx="1"/>
                <p:extLst>
                  <p:ext uri="{D42A27DB-BD31-4B8C-83A1-F6EECF244321}">
                    <p14:modId xmlns:p14="http://schemas.microsoft.com/office/powerpoint/2010/main" val="2841598286"/>
                  </p:ext>
                </p:extLst>
              </p:nvPr>
            </p:nvGraphicFramePr>
            <p:xfrm>
              <a:off x="606475" y="1520507"/>
              <a:ext cx="5257800" cy="13817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841232765"/>
                        </a:ext>
                      </a:extLst>
                    </a:gridCol>
                    <a:gridCol w="2628900">
                      <a:extLst>
                        <a:ext uri="{9D8B030D-6E8A-4147-A177-3AD203B41FA5}">
                          <a16:colId xmlns:a16="http://schemas.microsoft.com/office/drawing/2014/main" val="1969613797"/>
                        </a:ext>
                      </a:extLst>
                    </a:gridCol>
                  </a:tblGrid>
                  <a:tr h="370840">
                    <a:tc>
                      <a:txBody>
                        <a:bodyPr/>
                        <a:lstStyle/>
                        <a:p>
                          <a:r>
                            <a:rPr lang="en-US" dirty="0"/>
                            <a:t>Combining Technique</a:t>
                          </a:r>
                        </a:p>
                      </a:txBody>
                      <a:tcPr/>
                    </a:tc>
                    <a:tc>
                      <a:txBody>
                        <a:bodyPr/>
                        <a:lstStyle/>
                        <a:p>
                          <a:pPr algn="ctr"/>
                          <a:r>
                            <a:rPr lang="en-US" dirty="0"/>
                            <a:t>Max Peak Isolated</a:t>
                          </a:r>
                        </a:p>
                      </a:txBody>
                      <a:tcPr/>
                    </a:tc>
                    <a:extLst>
                      <a:ext uri="{0D108BD9-81ED-4DB2-BD59-A6C34878D82A}">
                        <a16:rowId xmlns:a16="http://schemas.microsoft.com/office/drawing/2014/main" val="2724573545"/>
                      </a:ext>
                    </a:extLst>
                  </a:tr>
                  <a:tr h="370840">
                    <a:tc>
                      <a:txBody>
                        <a:bodyPr/>
                        <a:lstStyle/>
                        <a:p>
                          <a:endParaRPr lang="en-US"/>
                        </a:p>
                      </a:txBody>
                      <a:tcPr>
                        <a:blipFill>
                          <a:blip r:embed="rId2"/>
                          <a:stretch>
                            <a:fillRect l="-231" t="-108197" r="-100926" b="-198361"/>
                          </a:stretch>
                        </a:blipFill>
                      </a:tcPr>
                    </a:tc>
                    <a:tc>
                      <a:txBody>
                        <a:bodyPr/>
                        <a:lstStyle/>
                        <a:p>
                          <a:endParaRPr lang="en-US"/>
                        </a:p>
                      </a:txBody>
                      <a:tcPr>
                        <a:blipFill>
                          <a:blip r:embed="rId2"/>
                          <a:stretch>
                            <a:fillRect l="-100464" t="-108197" r="-1160" b="-198361"/>
                          </a:stretch>
                        </a:blipFill>
                      </a:tcPr>
                    </a:tc>
                    <a:extLst>
                      <a:ext uri="{0D108BD9-81ED-4DB2-BD59-A6C34878D82A}">
                        <a16:rowId xmlns:a16="http://schemas.microsoft.com/office/drawing/2014/main" val="2892280612"/>
                      </a:ext>
                    </a:extLst>
                  </a:tr>
                  <a:tr h="640080">
                    <a:tc>
                      <a:txBody>
                        <a:bodyPr/>
                        <a:lstStyle/>
                        <a:p>
                          <a:r>
                            <a:rPr lang="en-US" dirty="0"/>
                            <a:t>Rx – Beamforming + PAPR</a:t>
                          </a:r>
                          <a:r>
                            <a:rPr lang="en-US" baseline="0" dirty="0"/>
                            <a:t> Condition on angle bin</a:t>
                          </a:r>
                          <a:endParaRPr lang="en-US" dirty="0"/>
                        </a:p>
                      </a:txBody>
                      <a:tcPr/>
                    </a:tc>
                    <a:tc>
                      <a:txBody>
                        <a:bodyPr/>
                        <a:lstStyle/>
                        <a:p>
                          <a:endParaRPr lang="en-US"/>
                        </a:p>
                      </a:txBody>
                      <a:tcPr>
                        <a:blipFill>
                          <a:blip r:embed="rId2"/>
                          <a:stretch>
                            <a:fillRect l="-100464" t="-119811" r="-1160" b="-14151"/>
                          </a:stretch>
                        </a:blipFill>
                      </a:tcPr>
                    </a:tc>
                    <a:extLst>
                      <a:ext uri="{0D108BD9-81ED-4DB2-BD59-A6C34878D82A}">
                        <a16:rowId xmlns:a16="http://schemas.microsoft.com/office/drawing/2014/main" val="224188568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Content Placeholder 3">
                <a:extLst>
                  <a:ext uri="{FF2B5EF4-FFF2-40B4-BE49-F238E27FC236}">
                    <a16:creationId xmlns:a16="http://schemas.microsoft.com/office/drawing/2014/main" id="{F4222BF1-55EA-4CE4-BCD0-1273E2245AC1}"/>
                  </a:ext>
                </a:extLst>
              </p:cNvPr>
              <p:cNvGraphicFramePr>
                <a:graphicFrameLocks/>
              </p:cNvGraphicFramePr>
              <p:nvPr/>
            </p:nvGraphicFramePr>
            <p:xfrm>
              <a:off x="606475" y="3200076"/>
              <a:ext cx="5257800" cy="16560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841232765"/>
                        </a:ext>
                      </a:extLst>
                    </a:gridCol>
                    <a:gridCol w="2628900">
                      <a:extLst>
                        <a:ext uri="{9D8B030D-6E8A-4147-A177-3AD203B41FA5}">
                          <a16:colId xmlns:a16="http://schemas.microsoft.com/office/drawing/2014/main" val="1969613797"/>
                        </a:ext>
                      </a:extLst>
                    </a:gridCol>
                  </a:tblGrid>
                  <a:tr h="370840">
                    <a:tc>
                      <a:txBody>
                        <a:bodyPr/>
                        <a:lstStyle/>
                        <a:p>
                          <a:r>
                            <a:rPr lang="en-US" dirty="0"/>
                            <a:t>Combining Technique</a:t>
                          </a:r>
                        </a:p>
                      </a:txBody>
                      <a:tcPr/>
                    </a:tc>
                    <a:tc>
                      <a:txBody>
                        <a:bodyPr/>
                        <a:lstStyle/>
                        <a:p>
                          <a:pPr algn="ctr"/>
                          <a:r>
                            <a:rPr lang="en-US" dirty="0"/>
                            <a:t>Max Peak Isolated</a:t>
                          </a:r>
                        </a:p>
                      </a:txBody>
                      <a:tcPr/>
                    </a:tc>
                    <a:extLst>
                      <a:ext uri="{0D108BD9-81ED-4DB2-BD59-A6C34878D82A}">
                        <a16:rowId xmlns:a16="http://schemas.microsoft.com/office/drawing/2014/main" val="2724573545"/>
                      </a:ext>
                    </a:extLst>
                  </a:tr>
                  <a:tr h="370840">
                    <a:tc>
                      <a:txBody>
                        <a:bodyPr/>
                        <a:lstStyle/>
                        <a:p>
                          <a:r>
                            <a:rPr lang="en-US" dirty="0"/>
                            <a:t>Rx Beamforming </a:t>
                          </a:r>
                        </a:p>
                        <a:p>
                          <a:r>
                            <a:rPr lang="en-US" dirty="0"/>
                            <a:t>Peak Tracking</a:t>
                          </a:r>
                          <a:r>
                            <a:rPr lang="en-US" baseline="0" dirty="0"/>
                            <a:t> and Counting</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~85%</m:t>
                                </m:r>
                              </m:oMath>
                            </m:oMathPara>
                          </a14:m>
                          <a:endParaRPr lang="en-US" dirty="0"/>
                        </a:p>
                      </a:txBody>
                      <a:tcPr/>
                    </a:tc>
                    <a:extLst>
                      <a:ext uri="{0D108BD9-81ED-4DB2-BD59-A6C34878D82A}">
                        <a16:rowId xmlns:a16="http://schemas.microsoft.com/office/drawing/2014/main" val="939081470"/>
                      </a:ext>
                    </a:extLst>
                  </a:tr>
                  <a:tr h="370840">
                    <a:tc>
                      <a:txBody>
                        <a:bodyPr/>
                        <a:lstStyle/>
                        <a:p>
                          <a:r>
                            <a:rPr lang="en-US" dirty="0"/>
                            <a:t>Mean Absolute Errors</a:t>
                          </a:r>
                        </a:p>
                      </a:txBody>
                      <a:tcPr/>
                    </a:tc>
                    <a:tc>
                      <a:txBody>
                        <a:bodyPr/>
                        <a:lstStyle/>
                        <a:p>
                          <a:pPr algn="ctr"/>
                          <a:r>
                            <a:rPr lang="en-US" dirty="0"/>
                            <a:t>&lt; 3 bpm</a:t>
                          </a:r>
                        </a:p>
                      </a:txBody>
                      <a:tcPr/>
                    </a:tc>
                    <a:extLst>
                      <a:ext uri="{0D108BD9-81ED-4DB2-BD59-A6C34878D82A}">
                        <a16:rowId xmlns:a16="http://schemas.microsoft.com/office/drawing/2014/main" val="1025789799"/>
                      </a:ext>
                    </a:extLst>
                  </a:tr>
                </a:tbl>
              </a:graphicData>
            </a:graphic>
          </p:graphicFrame>
        </mc:Choice>
        <mc:Fallback xmlns="">
          <p:graphicFrame>
            <p:nvGraphicFramePr>
              <p:cNvPr id="6" name="Content Placeholder 3">
                <a:extLst>
                  <a:ext uri="{FF2B5EF4-FFF2-40B4-BE49-F238E27FC236}">
                    <a16:creationId xmlns:a16="http://schemas.microsoft.com/office/drawing/2014/main" id="{F4222BF1-55EA-4CE4-BCD0-1273E2245AC1}"/>
                  </a:ext>
                </a:extLst>
              </p:cNvPr>
              <p:cNvGraphicFramePr>
                <a:graphicFrameLocks/>
              </p:cNvGraphicFramePr>
              <p:nvPr>
                <p:extLst>
                  <p:ext uri="{D42A27DB-BD31-4B8C-83A1-F6EECF244321}">
                    <p14:modId xmlns:p14="http://schemas.microsoft.com/office/powerpoint/2010/main" val="723582026"/>
                  </p:ext>
                </p:extLst>
              </p:nvPr>
            </p:nvGraphicFramePr>
            <p:xfrm>
              <a:off x="606475" y="3200076"/>
              <a:ext cx="5257800" cy="16560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841232765"/>
                        </a:ext>
                      </a:extLst>
                    </a:gridCol>
                    <a:gridCol w="2628900">
                      <a:extLst>
                        <a:ext uri="{9D8B030D-6E8A-4147-A177-3AD203B41FA5}">
                          <a16:colId xmlns:a16="http://schemas.microsoft.com/office/drawing/2014/main" val="1969613797"/>
                        </a:ext>
                      </a:extLst>
                    </a:gridCol>
                  </a:tblGrid>
                  <a:tr h="370840">
                    <a:tc>
                      <a:txBody>
                        <a:bodyPr/>
                        <a:lstStyle/>
                        <a:p>
                          <a:r>
                            <a:rPr lang="en-US" dirty="0"/>
                            <a:t>Combining Technique</a:t>
                          </a:r>
                        </a:p>
                      </a:txBody>
                      <a:tcPr/>
                    </a:tc>
                    <a:tc>
                      <a:txBody>
                        <a:bodyPr/>
                        <a:lstStyle/>
                        <a:p>
                          <a:pPr algn="ctr"/>
                          <a:r>
                            <a:rPr lang="en-US" dirty="0"/>
                            <a:t>Max Peak Isolated</a:t>
                          </a:r>
                        </a:p>
                      </a:txBody>
                      <a:tcPr/>
                    </a:tc>
                    <a:extLst>
                      <a:ext uri="{0D108BD9-81ED-4DB2-BD59-A6C34878D82A}">
                        <a16:rowId xmlns:a16="http://schemas.microsoft.com/office/drawing/2014/main" val="2724573545"/>
                      </a:ext>
                    </a:extLst>
                  </a:tr>
                  <a:tr h="914400">
                    <a:tc>
                      <a:txBody>
                        <a:bodyPr/>
                        <a:lstStyle/>
                        <a:p>
                          <a:r>
                            <a:rPr lang="en-US" dirty="0"/>
                            <a:t>Rx Beamforming </a:t>
                          </a:r>
                        </a:p>
                        <a:p>
                          <a:r>
                            <a:rPr lang="en-US" dirty="0"/>
                            <a:t>Peak Tracking</a:t>
                          </a:r>
                          <a:r>
                            <a:rPr lang="en-US" baseline="0" dirty="0"/>
                            <a:t> and Counting</a:t>
                          </a:r>
                          <a:endParaRPr lang="en-US" dirty="0"/>
                        </a:p>
                      </a:txBody>
                      <a:tcPr/>
                    </a:tc>
                    <a:tc>
                      <a:txBody>
                        <a:bodyPr/>
                        <a:lstStyle/>
                        <a:p>
                          <a:endParaRPr lang="en-US"/>
                        </a:p>
                      </a:txBody>
                      <a:tcPr>
                        <a:blipFill>
                          <a:blip r:embed="rId3"/>
                          <a:stretch>
                            <a:fillRect l="-100464" t="-43709" r="-1160" b="-50331"/>
                          </a:stretch>
                        </a:blipFill>
                      </a:tcPr>
                    </a:tc>
                    <a:extLst>
                      <a:ext uri="{0D108BD9-81ED-4DB2-BD59-A6C34878D82A}">
                        <a16:rowId xmlns:a16="http://schemas.microsoft.com/office/drawing/2014/main" val="939081470"/>
                      </a:ext>
                    </a:extLst>
                  </a:tr>
                  <a:tr h="370840">
                    <a:tc>
                      <a:txBody>
                        <a:bodyPr/>
                        <a:lstStyle/>
                        <a:p>
                          <a:r>
                            <a:rPr lang="en-US" dirty="0" smtClean="0"/>
                            <a:t>Mean Absolute Errors</a:t>
                          </a:r>
                          <a:endParaRPr lang="en-US" dirty="0"/>
                        </a:p>
                      </a:txBody>
                      <a:tcPr/>
                    </a:tc>
                    <a:tc>
                      <a:txBody>
                        <a:bodyPr/>
                        <a:lstStyle/>
                        <a:p>
                          <a:pPr algn="ctr"/>
                          <a:r>
                            <a:rPr lang="en-US" dirty="0" smtClean="0"/>
                            <a:t>&lt; 3 bpm</a:t>
                          </a:r>
                          <a:endParaRPr lang="en-US" dirty="0"/>
                        </a:p>
                      </a:txBody>
                      <a:tcPr/>
                    </a:tc>
                    <a:extLst>
                      <a:ext uri="{0D108BD9-81ED-4DB2-BD59-A6C34878D82A}">
                        <a16:rowId xmlns:a16="http://schemas.microsoft.com/office/drawing/2014/main" val="1025789799"/>
                      </a:ext>
                    </a:extLst>
                  </a:tr>
                </a:tbl>
              </a:graphicData>
            </a:graphic>
          </p:graphicFrame>
        </mc:Fallback>
      </mc:AlternateContent>
      <p:sp>
        <p:nvSpPr>
          <p:cNvPr id="8" name="Content Placeholder 2"/>
          <p:cNvSpPr txBox="1">
            <a:spLocks/>
          </p:cNvSpPr>
          <p:nvPr/>
        </p:nvSpPr>
        <p:spPr>
          <a:xfrm>
            <a:off x="6144126" y="1421175"/>
            <a:ext cx="5209674" cy="4814372"/>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46" indent="-285746"/>
            <a:r>
              <a:rPr lang="en-US" sz="2400" b="1" dirty="0">
                <a:solidFill>
                  <a:schemeClr val="accent1"/>
                </a:solidFill>
                <a:latin typeface="Tahoma" panose="020B0604030504040204" pitchFamily="34" charset="0"/>
                <a:ea typeface="Tahoma" panose="020B0604030504040204" pitchFamily="34" charset="0"/>
                <a:cs typeface="Tahoma" panose="020B0604030504040204" pitchFamily="34" charset="0"/>
              </a:rPr>
              <a:t>Current Problems</a:t>
            </a:r>
          </a:p>
          <a:p>
            <a:pPr marL="742946" lvl="1" indent="-285746"/>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Motion corruption increases progressively from laying down to sitting to standing positions.</a:t>
            </a:r>
          </a:p>
          <a:p>
            <a:pPr marL="742946" lvl="1" indent="-285746"/>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Artifacts of small scale body motion appear at vital sign frequencies. </a:t>
            </a:r>
          </a:p>
          <a:p>
            <a:pPr marL="742946" lvl="1" indent="-285746"/>
            <a:endPar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endParaRPr>
          </a:p>
          <a:p>
            <a:pPr marL="285746" indent="-285746"/>
            <a:r>
              <a:rPr lang="en-US" sz="2400" b="1" dirty="0">
                <a:solidFill>
                  <a:schemeClr val="accent1"/>
                </a:solidFill>
                <a:latin typeface="Tahoma" panose="020B0604030504040204" pitchFamily="34" charset="0"/>
                <a:ea typeface="Tahoma" panose="020B0604030504040204" pitchFamily="34" charset="0"/>
                <a:cs typeface="Tahoma" panose="020B0604030504040204" pitchFamily="34" charset="0"/>
              </a:rPr>
              <a:t>Current Research</a:t>
            </a:r>
          </a:p>
          <a:p>
            <a:pPr marL="742946" lvl="1" indent="-285746"/>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Time frequency analysis to resolve and remove effect of motion.</a:t>
            </a:r>
          </a:p>
          <a:p>
            <a:pPr marL="742946" lvl="1" indent="-285746"/>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Use of focusing lens as a means to increase SNR and improve detection.</a:t>
            </a:r>
          </a:p>
          <a:p>
            <a:pPr marL="742946" lvl="1" indent="-285746"/>
            <a:endPar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endParaRPr>
          </a:p>
          <a:p>
            <a:pPr marL="285746" indent="-285746"/>
            <a:r>
              <a:rPr lang="en-US" sz="2400" b="1" dirty="0">
                <a:solidFill>
                  <a:schemeClr val="accent1"/>
                </a:solidFill>
                <a:latin typeface="Tahoma" panose="020B0604030504040204" pitchFamily="34" charset="0"/>
                <a:ea typeface="Tahoma" panose="020B0604030504040204" pitchFamily="34" charset="0"/>
                <a:cs typeface="Tahoma" panose="020B0604030504040204" pitchFamily="34" charset="0"/>
              </a:rPr>
              <a:t>Goal</a:t>
            </a:r>
          </a:p>
          <a:p>
            <a:pPr marL="742946" lvl="1" indent="-285746"/>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Make algorithm robust even against motion.</a:t>
            </a:r>
          </a:p>
          <a:p>
            <a:pPr marL="285746" indent="-285746"/>
            <a:endParaRPr lang="en-US" sz="2400"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479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Industry interactions </a:t>
            </a:r>
          </a:p>
          <a:p>
            <a:pPr lvl="1">
              <a:buClr>
                <a:schemeClr val="accent2">
                  <a:lumMod val="75000"/>
                </a:schemeClr>
              </a:buClr>
              <a:buFont typeface="Wingdings" panose="05000000000000000000" pitchFamily="2" charset="2"/>
              <a:buChar char="§"/>
            </a:pPr>
            <a:r>
              <a:rPr lang="en-US" sz="1800" dirty="0"/>
              <a:t>Monthly reviews with Texas Instruments </a:t>
            </a:r>
          </a:p>
          <a:p>
            <a:pPr lvl="1">
              <a:buClr>
                <a:schemeClr val="accent2">
                  <a:lumMod val="75000"/>
                </a:schemeClr>
              </a:buClr>
              <a:buFont typeface="Wingdings" panose="05000000000000000000" pitchFamily="2" charset="2"/>
              <a:buChar char="§"/>
            </a:pPr>
            <a:r>
              <a:rPr lang="en-US" sz="1800" dirty="0"/>
              <a:t>Project discussions with liaisons at TI </a:t>
            </a:r>
          </a:p>
          <a:p>
            <a:pPr lvl="1">
              <a:buClr>
                <a:schemeClr val="accent2">
                  <a:lumMod val="75000"/>
                </a:schemeClr>
              </a:buClr>
              <a:buFont typeface="Wingdings" panose="05000000000000000000" pitchFamily="2" charset="2"/>
              <a:buChar char="§"/>
            </a:pPr>
            <a:r>
              <a:rPr lang="en-US" sz="1800" dirty="0"/>
              <a:t>SRC Annual reports and publications </a:t>
            </a:r>
          </a:p>
          <a:p>
            <a:pPr lvl="1">
              <a:buClr>
                <a:schemeClr val="accent2">
                  <a:lumMod val="75000"/>
                </a:schemeClr>
              </a:buClr>
              <a:buFont typeface="Wingdings" panose="05000000000000000000" pitchFamily="2" charset="2"/>
              <a:buChar char="§"/>
            </a:pPr>
            <a:r>
              <a:rPr lang="en-US" sz="1800" dirty="0"/>
              <a:t>SRC e-seminars</a:t>
            </a:r>
          </a:p>
          <a:p>
            <a:r>
              <a:rPr lang="en-US" sz="2400" dirty="0" err="1"/>
              <a:t>TxACE</a:t>
            </a:r>
            <a:r>
              <a:rPr lang="en-US" sz="2400" dirty="0"/>
              <a:t> talks</a:t>
            </a:r>
          </a:p>
          <a:p>
            <a:r>
              <a:rPr lang="en-US" sz="2400" dirty="0"/>
              <a:t>IEEE Special Issue on Automotive Radars</a:t>
            </a:r>
          </a:p>
          <a:p>
            <a:r>
              <a:rPr lang="en-US" sz="2400" dirty="0"/>
              <a:t>Conference presentations</a:t>
            </a:r>
          </a:p>
          <a:p>
            <a:r>
              <a:rPr lang="en-US" sz="2400" dirty="0" err="1"/>
              <a:t>Techcon</a:t>
            </a:r>
            <a:r>
              <a:rPr lang="en-US" sz="2400" dirty="0"/>
              <a:t> submissions</a:t>
            </a:r>
          </a:p>
          <a:p>
            <a:endParaRPr lang="en-US" sz="2400" dirty="0"/>
          </a:p>
        </p:txBody>
      </p:sp>
      <p:sp>
        <p:nvSpPr>
          <p:cNvPr id="4" name="Slide Number Placeholder 3"/>
          <p:cNvSpPr>
            <a:spLocks noGrp="1"/>
          </p:cNvSpPr>
          <p:nvPr>
            <p:ph type="sldNum" sz="quarter" idx="4"/>
          </p:nvPr>
        </p:nvSpPr>
        <p:spPr/>
        <p:txBody>
          <a:bodyPr/>
          <a:lstStyle/>
          <a:p>
            <a:pPr>
              <a:defRPr/>
            </a:pPr>
            <a:fld id="{35DDDD04-D43D-48CC-AA45-15245A605357}" type="slidenum">
              <a:rPr lang="en-US" altLang="en-US" smtClean="0"/>
              <a:pPr>
                <a:defRPr/>
              </a:pPr>
              <a:t>33</a:t>
            </a:fld>
            <a:endParaRPr lang="en-US" altLang="en-US"/>
          </a:p>
        </p:txBody>
      </p:sp>
      <p:sp>
        <p:nvSpPr>
          <p:cNvPr id="5" name="Title 4">
            <a:extLst>
              <a:ext uri="{FF2B5EF4-FFF2-40B4-BE49-F238E27FC236}">
                <a16:creationId xmlns:a16="http://schemas.microsoft.com/office/drawing/2014/main" id="{DAC8232C-9AAD-7442-B9A4-9D5FE42DB3B6}"/>
              </a:ext>
            </a:extLst>
          </p:cNvPr>
          <p:cNvSpPr>
            <a:spLocks noGrp="1"/>
          </p:cNvSpPr>
          <p:nvPr>
            <p:ph type="title"/>
          </p:nvPr>
        </p:nvSpPr>
        <p:spPr/>
        <p:txBody>
          <a:bodyPr/>
          <a:lstStyle/>
          <a:p>
            <a:r>
              <a:rPr lang="en-US" dirty="0">
                <a:solidFill>
                  <a:srgbClr val="C00000"/>
                </a:solidFill>
              </a:rPr>
              <a:t>Dissemination Activities </a:t>
            </a:r>
            <a:endParaRPr lang="en-US" dirty="0"/>
          </a:p>
        </p:txBody>
      </p:sp>
      <p:pic>
        <p:nvPicPr>
          <p:cNvPr id="6" name="Picture 5">
            <a:extLst>
              <a:ext uri="{FF2B5EF4-FFF2-40B4-BE49-F238E27FC236}">
                <a16:creationId xmlns:a16="http://schemas.microsoft.com/office/drawing/2014/main" id="{16B1CA4F-D34F-264F-903A-01150DA93591}"/>
              </a:ext>
            </a:extLst>
          </p:cNvPr>
          <p:cNvPicPr>
            <a:picLocks noChangeAspect="1"/>
          </p:cNvPicPr>
          <p:nvPr/>
        </p:nvPicPr>
        <p:blipFill>
          <a:blip r:embed="rId2"/>
          <a:stretch>
            <a:fillRect/>
          </a:stretch>
        </p:blipFill>
        <p:spPr>
          <a:xfrm>
            <a:off x="6324467" y="1572514"/>
            <a:ext cx="5562600" cy="4783836"/>
          </a:xfrm>
          <a:prstGeom prst="rect">
            <a:avLst/>
          </a:prstGeom>
        </p:spPr>
      </p:pic>
      <p:sp>
        <p:nvSpPr>
          <p:cNvPr id="7" name="Rectangle 6">
            <a:extLst>
              <a:ext uri="{FF2B5EF4-FFF2-40B4-BE49-F238E27FC236}">
                <a16:creationId xmlns:a16="http://schemas.microsoft.com/office/drawing/2014/main" id="{4E31D9D5-6826-3E4E-AE28-6C2E447215ED}"/>
              </a:ext>
            </a:extLst>
          </p:cNvPr>
          <p:cNvSpPr/>
          <p:nvPr/>
        </p:nvSpPr>
        <p:spPr>
          <a:xfrm>
            <a:off x="6925056" y="5779008"/>
            <a:ext cx="3791712" cy="759904"/>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C75D025-1499-BE40-8AC7-D4F70CC6C22D}"/>
              </a:ext>
            </a:extLst>
          </p:cNvPr>
          <p:cNvSpPr txBox="1"/>
          <p:nvPr/>
        </p:nvSpPr>
        <p:spPr>
          <a:xfrm>
            <a:off x="1377623" y="5926617"/>
            <a:ext cx="5523050" cy="369332"/>
          </a:xfrm>
          <a:prstGeom prst="rect">
            <a:avLst/>
          </a:prstGeom>
          <a:noFill/>
        </p:spPr>
        <p:txBody>
          <a:bodyPr wrap="none" rtlCol="0">
            <a:spAutoFit/>
          </a:bodyPr>
          <a:lstStyle/>
          <a:p>
            <a:r>
              <a:rPr lang="en-US" i="1" dirty="0">
                <a:solidFill>
                  <a:srgbClr val="FF0000"/>
                </a:solidFill>
              </a:rPr>
              <a:t>Nominated for the best paper award in IEEE SP Magazine</a:t>
            </a:r>
          </a:p>
        </p:txBody>
      </p:sp>
    </p:spTree>
    <p:extLst>
      <p:ext uri="{BB962C8B-B14F-4D97-AF65-F5344CB8AC3E}">
        <p14:creationId xmlns:p14="http://schemas.microsoft.com/office/powerpoint/2010/main" val="252367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7DAC-32BA-EB4E-A5F7-029FF439D139}"/>
              </a:ext>
            </a:extLst>
          </p:cNvPr>
          <p:cNvSpPr>
            <a:spLocks noGrp="1"/>
          </p:cNvSpPr>
          <p:nvPr>
            <p:ph type="title"/>
          </p:nvPr>
        </p:nvSpPr>
        <p:spPr/>
        <p:txBody>
          <a:bodyPr/>
          <a:lstStyle/>
          <a:p>
            <a:r>
              <a:rPr lang="en-US" dirty="0"/>
              <a:t>Publications</a:t>
            </a:r>
          </a:p>
        </p:txBody>
      </p:sp>
      <p:sp>
        <p:nvSpPr>
          <p:cNvPr id="3" name="Content Placeholder 2">
            <a:extLst>
              <a:ext uri="{FF2B5EF4-FFF2-40B4-BE49-F238E27FC236}">
                <a16:creationId xmlns:a16="http://schemas.microsoft.com/office/drawing/2014/main" id="{AA456D89-BDF7-494C-9F6E-B1783965F287}"/>
              </a:ext>
            </a:extLst>
          </p:cNvPr>
          <p:cNvSpPr>
            <a:spLocks noGrp="1"/>
          </p:cNvSpPr>
          <p:nvPr>
            <p:ph idx="1"/>
          </p:nvPr>
        </p:nvSpPr>
        <p:spPr>
          <a:xfrm>
            <a:off x="447261" y="1411357"/>
            <a:ext cx="10906539" cy="4824190"/>
          </a:xfrm>
        </p:spPr>
        <p:txBody>
          <a:bodyPr>
            <a:normAutofit fontScale="92500" lnSpcReduction="20000"/>
          </a:bodyPr>
          <a:lstStyle/>
          <a:p>
            <a:r>
              <a:rPr lang="en-US" sz="2000" dirty="0"/>
              <a:t>M. </a:t>
            </a:r>
            <a:r>
              <a:rPr lang="en-US" sz="2000" dirty="0" err="1"/>
              <a:t>Yanik</a:t>
            </a:r>
            <a:r>
              <a:rPr lang="en-US" sz="2000" dirty="0"/>
              <a:t>, D. Wang and M. Torlak, “3-D MIMO-SAR Imaging Using Multi-Chip Cascaded Millimeter-Wave Sensors,” </a:t>
            </a:r>
            <a:r>
              <a:rPr lang="en-US" sz="2000" i="1" dirty="0"/>
              <a:t>Proc. IEEE </a:t>
            </a:r>
            <a:r>
              <a:rPr lang="en-US" sz="2000" i="1" dirty="0" err="1"/>
              <a:t>Globalsip</a:t>
            </a:r>
            <a:r>
              <a:rPr lang="en-US" sz="2000" i="1" dirty="0"/>
              <a:t> Conf., </a:t>
            </a:r>
            <a:r>
              <a:rPr lang="en-US" sz="2000" dirty="0"/>
              <a:t>Nov. 11-14, 2019, Ottawa, Canada.</a:t>
            </a:r>
          </a:p>
          <a:p>
            <a:endParaRPr lang="en-US" sz="2000" dirty="0"/>
          </a:p>
          <a:p>
            <a:r>
              <a:rPr lang="en-US" sz="2000" dirty="0"/>
              <a:t>M. </a:t>
            </a:r>
            <a:r>
              <a:rPr lang="en-US" sz="2000" dirty="0" err="1"/>
              <a:t>Yanik</a:t>
            </a:r>
            <a:r>
              <a:rPr lang="en-US" sz="2000" dirty="0"/>
              <a:t>, D. Wang and M. Torlak, "Development and Demonstration of MIMO-SAR </a:t>
            </a:r>
            <a:r>
              <a:rPr lang="en-US" sz="2000" dirty="0" err="1"/>
              <a:t>mmWave</a:t>
            </a:r>
            <a:r>
              <a:rPr lang="en-US" sz="2000" dirty="0"/>
              <a:t> Imaging Testbeds," </a:t>
            </a:r>
            <a:r>
              <a:rPr lang="en-US" sz="2000" i="1" dirty="0"/>
              <a:t>IEEE Access</a:t>
            </a:r>
            <a:r>
              <a:rPr lang="en-US" sz="2000" dirty="0"/>
              <a:t>, vol. 8, pp. 126019-126038, July 8, 2020.</a:t>
            </a:r>
          </a:p>
          <a:p>
            <a:endParaRPr lang="en-US" sz="2000" dirty="0"/>
          </a:p>
          <a:p>
            <a:r>
              <a:rPr lang="en-US" sz="2000" dirty="0"/>
              <a:t>J. W. Smith, M. </a:t>
            </a:r>
            <a:r>
              <a:rPr lang="en-US" sz="2000" dirty="0" err="1"/>
              <a:t>Yanik</a:t>
            </a:r>
            <a:r>
              <a:rPr lang="en-US" sz="2000" dirty="0"/>
              <a:t>, and M. Torlak, “Near-Field MIMO-ISAR Millimeter-Wave Imaging, </a:t>
            </a:r>
            <a:r>
              <a:rPr lang="en-US" sz="2000" i="1" dirty="0"/>
              <a:t>Proc. IEEE Radar Conf.</a:t>
            </a:r>
            <a:r>
              <a:rPr lang="en-US" sz="2000" dirty="0"/>
              <a:t>, Sept. 21-25, 2020, Florence, Italy.</a:t>
            </a:r>
          </a:p>
          <a:p>
            <a:endParaRPr lang="en-US" sz="2000" dirty="0">
              <a:latin typeface="Arial"/>
            </a:endParaRPr>
          </a:p>
          <a:p>
            <a:r>
              <a:rPr lang="en-US" sz="2000" dirty="0"/>
              <a:t>A. B. </a:t>
            </a:r>
            <a:r>
              <a:rPr lang="en-US" sz="2000" dirty="0" err="1"/>
              <a:t>Baral</a:t>
            </a:r>
            <a:r>
              <a:rPr lang="en-US" sz="2000" dirty="0"/>
              <a:t> and M. Torlak, “Joint Doppler Frequency and Direction of Arrival Estimation for TDM MIMO Automotive Radars,” </a:t>
            </a:r>
            <a:r>
              <a:rPr lang="en-US" sz="2000" i="1" dirty="0"/>
              <a:t>IEEE Journal of Sel. Topics in Signal Proc., </a:t>
            </a:r>
            <a:r>
              <a:rPr lang="en-US" sz="2000" dirty="0"/>
              <a:t>Sept. 2020, </a:t>
            </a:r>
            <a:r>
              <a:rPr lang="en-US" sz="2000" i="1" dirty="0"/>
              <a:t>submitted</a:t>
            </a:r>
            <a:r>
              <a:rPr lang="en-US" sz="2000" dirty="0"/>
              <a:t>.</a:t>
            </a:r>
          </a:p>
          <a:p>
            <a:endParaRPr lang="en-US" sz="2000" dirty="0">
              <a:latin typeface="Arial"/>
            </a:endParaRPr>
          </a:p>
          <a:p>
            <a:r>
              <a:rPr lang="en-US" sz="2000" dirty="0">
                <a:latin typeface="Arial"/>
              </a:rPr>
              <a:t>Guest Editor, </a:t>
            </a:r>
            <a:r>
              <a:rPr lang="en-US" sz="2000" dirty="0"/>
              <a:t>IEEE JSTSP Special Issue on Recent Advances in Automotive Radar Signal Processing</a:t>
            </a:r>
          </a:p>
          <a:p>
            <a:pPr marL="0" indent="0">
              <a:buNone/>
            </a:pPr>
            <a:br>
              <a:rPr lang="en-US" dirty="0">
                <a:latin typeface="Arial"/>
              </a:rPr>
            </a:br>
            <a:endParaRPr lang="en-US" dirty="0">
              <a:solidFill>
                <a:prstClr val="black"/>
              </a:solidFill>
              <a:latin typeface="Arial"/>
              <a:cs typeface="Arial"/>
            </a:endParaRPr>
          </a:p>
        </p:txBody>
      </p:sp>
      <p:sp>
        <p:nvSpPr>
          <p:cNvPr id="4" name="Footer Placeholder 3">
            <a:extLst>
              <a:ext uri="{FF2B5EF4-FFF2-40B4-BE49-F238E27FC236}">
                <a16:creationId xmlns:a16="http://schemas.microsoft.com/office/drawing/2014/main" id="{A7ECEF38-01A4-584B-9E09-BF00C58E07DA}"/>
              </a:ext>
            </a:extLst>
          </p:cNvPr>
          <p:cNvSpPr>
            <a:spLocks noGrp="1"/>
          </p:cNvSpPr>
          <p:nvPr>
            <p:ph type="ftr" sz="quarter" idx="11"/>
          </p:nvPr>
        </p:nvSpPr>
        <p:spPr/>
        <p:txBody>
          <a:bodyPr/>
          <a:lstStyle/>
          <a:p>
            <a:r>
              <a:rPr lang="en-US"/>
              <a:t>SRC Select Disclosure</a:t>
            </a:r>
            <a:endParaRPr lang="en-US" dirty="0"/>
          </a:p>
        </p:txBody>
      </p:sp>
    </p:spTree>
    <p:extLst>
      <p:ext uri="{BB962C8B-B14F-4D97-AF65-F5344CB8AC3E}">
        <p14:creationId xmlns:p14="http://schemas.microsoft.com/office/powerpoint/2010/main" val="322849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19" y="76201"/>
            <a:ext cx="7114382" cy="960437"/>
          </a:xfr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b="1" kern="1200" dirty="0">
                <a:solidFill>
                  <a:srgbClr val="C00000"/>
                </a:solidFill>
              </a:rPr>
              <a:t>Students on Task 2712.029</a:t>
            </a:r>
          </a:p>
        </p:txBody>
      </p:sp>
      <p:sp>
        <p:nvSpPr>
          <p:cNvPr id="3" name="Content Placeholder 2"/>
          <p:cNvSpPr>
            <a:spLocks noGrp="1"/>
          </p:cNvSpPr>
          <p:nvPr>
            <p:ph idx="1"/>
          </p:nvPr>
        </p:nvSpPr>
        <p:spPr>
          <a:xfrm>
            <a:off x="655983" y="1391478"/>
            <a:ext cx="9557995" cy="4704521"/>
          </a:xfrm>
        </p:spPr>
        <p:txBody>
          <a:bodyPr/>
          <a:lstStyle/>
          <a:p>
            <a:pPr marL="344488" indent="-344488">
              <a:buFont typeface="Arial" panose="020B0604020202020204" pitchFamily="34" charset="0"/>
              <a:buChar char="•"/>
            </a:pPr>
            <a:r>
              <a:rPr lang="en-US" dirty="0"/>
              <a:t>Graduated Students and Current Affiliation</a:t>
            </a:r>
          </a:p>
          <a:p>
            <a:pPr marL="744538" lvl="1" indent="-344488"/>
            <a:r>
              <a:rPr lang="en-US" dirty="0">
                <a:solidFill>
                  <a:schemeClr val="accent1"/>
                </a:solidFill>
              </a:rPr>
              <a:t>Dr. </a:t>
            </a:r>
            <a:r>
              <a:rPr lang="en-US" dirty="0" err="1">
                <a:solidFill>
                  <a:schemeClr val="accent1"/>
                </a:solidFill>
              </a:rPr>
              <a:t>Muhammet</a:t>
            </a:r>
            <a:r>
              <a:rPr lang="en-US" dirty="0">
                <a:solidFill>
                  <a:schemeClr val="accent1"/>
                </a:solidFill>
              </a:rPr>
              <a:t> </a:t>
            </a:r>
            <a:r>
              <a:rPr lang="en-US" dirty="0" err="1">
                <a:solidFill>
                  <a:schemeClr val="accent1"/>
                </a:solidFill>
              </a:rPr>
              <a:t>Emin</a:t>
            </a:r>
            <a:r>
              <a:rPr lang="en-US" dirty="0">
                <a:solidFill>
                  <a:schemeClr val="accent1"/>
                </a:solidFill>
              </a:rPr>
              <a:t> </a:t>
            </a:r>
            <a:r>
              <a:rPr lang="en-US" dirty="0" err="1">
                <a:solidFill>
                  <a:schemeClr val="accent1"/>
                </a:solidFill>
              </a:rPr>
              <a:t>Yanik</a:t>
            </a:r>
            <a:r>
              <a:rPr lang="en-US" dirty="0">
                <a:solidFill>
                  <a:schemeClr val="accent1"/>
                </a:solidFill>
              </a:rPr>
              <a:t>, May 2020</a:t>
            </a:r>
          </a:p>
          <a:p>
            <a:pPr marL="744538" lvl="1" indent="-344488">
              <a:buFont typeface="Arial" panose="020B0604020202020204" pitchFamily="34" charset="0"/>
              <a:buChar char="•"/>
            </a:pPr>
            <a:endParaRPr lang="en-US" dirty="0"/>
          </a:p>
          <a:p>
            <a:pPr marL="344488" indent="-344488">
              <a:buFont typeface="Arial" panose="020B0604020202020204" pitchFamily="34" charset="0"/>
              <a:buChar char="•"/>
            </a:pPr>
            <a:r>
              <a:rPr lang="en-US" dirty="0"/>
              <a:t>Current Students and Anticipated Graduation Date</a:t>
            </a:r>
          </a:p>
          <a:p>
            <a:pPr marL="744538" lvl="1" indent="-344488">
              <a:buFont typeface="Arial" panose="020B0604020202020204" pitchFamily="34" charset="0"/>
              <a:buChar char="•"/>
            </a:pPr>
            <a:r>
              <a:rPr lang="en-US" dirty="0">
                <a:solidFill>
                  <a:schemeClr val="accent1"/>
                </a:solidFill>
              </a:rPr>
              <a:t>Ashwin </a:t>
            </a:r>
            <a:r>
              <a:rPr lang="en-US" dirty="0" err="1">
                <a:solidFill>
                  <a:schemeClr val="accent1"/>
                </a:solidFill>
              </a:rPr>
              <a:t>Bhobani</a:t>
            </a:r>
            <a:r>
              <a:rPr lang="en-US" dirty="0">
                <a:solidFill>
                  <a:schemeClr val="accent1"/>
                </a:solidFill>
              </a:rPr>
              <a:t> </a:t>
            </a:r>
            <a:r>
              <a:rPr lang="en-US" dirty="0" err="1">
                <a:solidFill>
                  <a:schemeClr val="accent1"/>
                </a:solidFill>
              </a:rPr>
              <a:t>Baral</a:t>
            </a:r>
            <a:r>
              <a:rPr lang="en-US" dirty="0">
                <a:solidFill>
                  <a:schemeClr val="accent1"/>
                </a:solidFill>
              </a:rPr>
              <a:t>, Aug 2021</a:t>
            </a:r>
          </a:p>
          <a:p>
            <a:pPr marL="744538" lvl="1" indent="-344488">
              <a:buFont typeface="Arial" panose="020B0604020202020204" pitchFamily="34" charset="0"/>
              <a:buChar char="•"/>
            </a:pPr>
            <a:r>
              <a:rPr lang="en-US" dirty="0">
                <a:solidFill>
                  <a:schemeClr val="accent1"/>
                </a:solidFill>
              </a:rPr>
              <a:t>Bhaskar Raj Upadhyay, Aug 2022</a:t>
            </a:r>
          </a:p>
          <a:p>
            <a:pPr marL="744538" lvl="1" indent="-344488">
              <a:buFont typeface="Arial" panose="020B0604020202020204" pitchFamily="34" charset="0"/>
              <a:buChar char="•"/>
            </a:pPr>
            <a:r>
              <a:rPr lang="en-US" dirty="0">
                <a:solidFill>
                  <a:schemeClr val="accent1"/>
                </a:solidFill>
              </a:rPr>
              <a:t>Josiah Wayland Smith, Aug 2022</a:t>
            </a:r>
          </a:p>
          <a:p>
            <a:pPr marL="344488" indent="-344488">
              <a:buFont typeface="Arial" panose="020B0604020202020204" pitchFamily="34" charset="0"/>
              <a:buChar char="•"/>
            </a:pPr>
            <a:r>
              <a:rPr lang="en-US" dirty="0"/>
              <a:t>Internships and Full-Time Offers</a:t>
            </a:r>
          </a:p>
          <a:p>
            <a:pPr marL="744538" lvl="1" indent="-344488">
              <a:buFont typeface="Arial" panose="020B0604020202020204" pitchFamily="34" charset="0"/>
              <a:buChar char="•"/>
            </a:pPr>
            <a:r>
              <a:rPr lang="en-US" dirty="0" err="1">
                <a:solidFill>
                  <a:schemeClr val="accent1"/>
                </a:solidFill>
              </a:rPr>
              <a:t>Muhammet</a:t>
            </a:r>
            <a:r>
              <a:rPr lang="en-US" dirty="0">
                <a:solidFill>
                  <a:schemeClr val="accent1"/>
                </a:solidFill>
              </a:rPr>
              <a:t> Emin Yanik, TI, Full-time (Jan’20)</a:t>
            </a:r>
          </a:p>
          <a:p>
            <a:pPr marL="744538" lvl="1" indent="-344488">
              <a:buFont typeface="Arial" panose="020B0604020202020204" pitchFamily="34" charset="0"/>
              <a:buChar char="•"/>
            </a:pPr>
            <a:r>
              <a:rPr lang="en-US" dirty="0">
                <a:solidFill>
                  <a:schemeClr val="accent1"/>
                </a:solidFill>
              </a:rPr>
              <a:t>Josiah Wayland Smith, </a:t>
            </a:r>
            <a:r>
              <a:rPr lang="en-US" dirty="0" err="1">
                <a:solidFill>
                  <a:schemeClr val="accent1"/>
                </a:solidFill>
              </a:rPr>
              <a:t>Imec</a:t>
            </a:r>
            <a:r>
              <a:rPr lang="en-US" dirty="0">
                <a:solidFill>
                  <a:schemeClr val="accent1"/>
                </a:solidFill>
              </a:rPr>
              <a:t>, Internship, Sum’20</a:t>
            </a:r>
          </a:p>
          <a:p>
            <a:pPr marL="744538" lvl="1" indent="-344488">
              <a:buFont typeface="Arial" panose="020B0604020202020204" pitchFamily="34" charset="0"/>
              <a:buChar char="•"/>
            </a:pPr>
            <a:endParaRPr lang="en-US" dirty="0"/>
          </a:p>
        </p:txBody>
      </p:sp>
      <p:sp>
        <p:nvSpPr>
          <p:cNvPr id="5" name="Slide Number Placeholder 4"/>
          <p:cNvSpPr>
            <a:spLocks noGrp="1"/>
          </p:cNvSpPr>
          <p:nvPr>
            <p:ph type="sldNum" sz="quarter" idx="10"/>
          </p:nvPr>
        </p:nvSpPr>
        <p:spPr/>
        <p:txBody>
          <a:bodyPr/>
          <a:lstStyle/>
          <a:p>
            <a:pPr>
              <a:defRPr/>
            </a:pPr>
            <a:fld id="{35DDDD04-D43D-48CC-AA45-15245A605357}" type="slidenum">
              <a:rPr lang="en-US" altLang="en-US" smtClean="0"/>
              <a:pPr>
                <a:defRPr/>
              </a:pPr>
              <a:t>4</a:t>
            </a:fld>
            <a:endParaRPr lang="en-US" altLang="en-US"/>
          </a:p>
        </p:txBody>
      </p:sp>
    </p:spTree>
    <p:extLst>
      <p:ext uri="{BB962C8B-B14F-4D97-AF65-F5344CB8AC3E}">
        <p14:creationId xmlns:p14="http://schemas.microsoft.com/office/powerpoint/2010/main" val="114251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19" y="76201"/>
            <a:ext cx="7114382" cy="960437"/>
          </a:xfr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b="1" kern="1200" dirty="0">
                <a:solidFill>
                  <a:srgbClr val="C00000"/>
                </a:solidFill>
              </a:rPr>
              <a:t>Executive Summary</a:t>
            </a:r>
          </a:p>
        </p:txBody>
      </p:sp>
      <p:sp>
        <p:nvSpPr>
          <p:cNvPr id="3" name="Content Placeholder 2"/>
          <p:cNvSpPr>
            <a:spLocks noGrp="1"/>
          </p:cNvSpPr>
          <p:nvPr>
            <p:ph idx="1"/>
          </p:nvPr>
        </p:nvSpPr>
        <p:spPr>
          <a:xfrm>
            <a:off x="785191" y="1219200"/>
            <a:ext cx="9428786" cy="4800600"/>
          </a:xfrm>
        </p:spPr>
        <p:txBody>
          <a:bodyPr/>
          <a:lstStyle/>
          <a:p>
            <a:pPr>
              <a:buFont typeface="Arial" panose="020B0604020202020204" pitchFamily="34" charset="0"/>
              <a:buChar char="•"/>
            </a:pPr>
            <a:r>
              <a:rPr lang="en-US" dirty="0"/>
              <a:t>Accomplishments during the past year</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Completed 2D </a:t>
            </a:r>
            <a:r>
              <a:rPr lang="en-US" dirty="0" err="1">
                <a:latin typeface="Arial" panose="020B0604020202020204" pitchFamily="34" charset="0"/>
                <a:cs typeface="Arial" panose="020B0604020202020204" pitchFamily="34" charset="0"/>
              </a:rPr>
              <a:t>mmWave</a:t>
            </a:r>
            <a:r>
              <a:rPr lang="en-US" dirty="0">
                <a:latin typeface="Arial" panose="020B0604020202020204" pitchFamily="34" charset="0"/>
                <a:cs typeface="Arial" panose="020B0604020202020204" pitchFamily="34" charset="0"/>
              </a:rPr>
              <a:t> Fast SAR imager </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Developed 3D MIMO-ISAR imaging testbed/algorithms</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Developed vital sign monitoring algorithms</a:t>
            </a:r>
          </a:p>
          <a:p>
            <a:pPr>
              <a:buFont typeface="Arial" panose="020B0604020202020204" pitchFamily="34" charset="0"/>
              <a:buChar char="•"/>
            </a:pPr>
            <a:r>
              <a:rPr lang="en-US" dirty="0"/>
              <a:t>Future direction – highlighting changes</a:t>
            </a:r>
          </a:p>
          <a:p>
            <a:pPr lvl="1">
              <a:buFont typeface="Arial" panose="020B0604020202020204" pitchFamily="34" charset="0"/>
              <a:buChar char="•"/>
            </a:pPr>
            <a:r>
              <a:rPr lang="en-US" dirty="0"/>
              <a:t>Development of real-time MIMO algorithms for increasing detection and tracking accuracy in dynamic time-variant and multipath environments</a:t>
            </a:r>
          </a:p>
          <a:p>
            <a:pPr lvl="1">
              <a:buFont typeface="Arial" panose="020B0604020202020204" pitchFamily="34" charset="0"/>
              <a:buChar char="•"/>
            </a:pPr>
            <a:r>
              <a:rPr lang="en-US" dirty="0"/>
              <a:t>Demonstration of mm-Wave radar technology in-home monitoring/fall detection and for video game players</a:t>
            </a:r>
          </a:p>
        </p:txBody>
      </p:sp>
      <p:sp>
        <p:nvSpPr>
          <p:cNvPr id="5" name="Slide Number Placeholder 4"/>
          <p:cNvSpPr>
            <a:spLocks noGrp="1"/>
          </p:cNvSpPr>
          <p:nvPr>
            <p:ph type="sldNum" sz="quarter" idx="10"/>
          </p:nvPr>
        </p:nvSpPr>
        <p:spPr/>
        <p:txBody>
          <a:bodyPr/>
          <a:lstStyle/>
          <a:p>
            <a:pPr>
              <a:defRPr/>
            </a:pPr>
            <a:fld id="{35DDDD04-D43D-48CC-AA45-15245A605357}" type="slidenum">
              <a:rPr lang="en-US" altLang="en-US" smtClean="0"/>
              <a:pPr>
                <a:defRPr/>
              </a:pPr>
              <a:t>5</a:t>
            </a:fld>
            <a:endParaRPr lang="en-US" altLang="en-US"/>
          </a:p>
        </p:txBody>
      </p:sp>
    </p:spTree>
    <p:extLst>
      <p:ext uri="{BB962C8B-B14F-4D97-AF65-F5344CB8AC3E}">
        <p14:creationId xmlns:p14="http://schemas.microsoft.com/office/powerpoint/2010/main" val="161355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599" y="137711"/>
            <a:ext cx="9635169" cy="969484"/>
          </a:xfr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ctr"/>
            <a:r>
              <a:rPr lang="en-US" sz="4000" b="1" kern="1200" dirty="0">
                <a:solidFill>
                  <a:srgbClr val="C00000"/>
                </a:solidFill>
              </a:rPr>
              <a:t>Motivation and Agenda</a:t>
            </a:r>
          </a:p>
        </p:txBody>
      </p:sp>
      <p:sp>
        <p:nvSpPr>
          <p:cNvPr id="3" name="Content Placeholder 2"/>
          <p:cNvSpPr>
            <a:spLocks noGrp="1"/>
          </p:cNvSpPr>
          <p:nvPr>
            <p:ph idx="1"/>
          </p:nvPr>
        </p:nvSpPr>
        <p:spPr>
          <a:xfrm>
            <a:off x="606287" y="1411357"/>
            <a:ext cx="10747513" cy="4824190"/>
          </a:xfrm>
        </p:spPr>
        <p:txBody>
          <a:bodyPr>
            <a:normAutofit lnSpcReduction="10000"/>
          </a:bodyPr>
          <a:lstStyle/>
          <a:p>
            <a:pPr>
              <a:buClr>
                <a:schemeClr val="tx1"/>
              </a:buClr>
            </a:pPr>
            <a:r>
              <a:rPr lang="en-US" sz="2400" dirty="0" err="1"/>
              <a:t>mmWave</a:t>
            </a:r>
            <a:r>
              <a:rPr lang="en-US" sz="2400" dirty="0"/>
              <a:t> imaging technology is one of the fastest growing technologies of this decade with wide range of applications. </a:t>
            </a:r>
          </a:p>
          <a:p>
            <a:pPr lvl="1">
              <a:buClr>
                <a:schemeClr val="accent1"/>
              </a:buClr>
            </a:pPr>
            <a:r>
              <a:rPr lang="en-US" sz="2000" dirty="0"/>
              <a:t>Security screening, Vital sign monitoring, Gesture recognition,</a:t>
            </a:r>
          </a:p>
          <a:p>
            <a:pPr lvl="1">
              <a:buClr>
                <a:schemeClr val="accent1"/>
              </a:buClr>
            </a:pPr>
            <a:r>
              <a:rPr lang="en-US" sz="2000" dirty="0"/>
              <a:t>Automotive radars, Smart homes, UAV  radars and imaging</a:t>
            </a:r>
          </a:p>
          <a:p>
            <a:pPr>
              <a:buClr>
                <a:schemeClr val="tx1"/>
              </a:buClr>
            </a:pPr>
            <a:r>
              <a:rPr lang="en-US" sz="2400" dirty="0"/>
              <a:t>Application I: </a:t>
            </a:r>
            <a:r>
              <a:rPr lang="en-US" sz="2400" dirty="0" err="1"/>
              <a:t>mmWave</a:t>
            </a:r>
            <a:r>
              <a:rPr lang="en-US" sz="2400" dirty="0"/>
              <a:t> MIMO-ISAR Imaging prototype</a:t>
            </a:r>
          </a:p>
          <a:p>
            <a:pPr lvl="1">
              <a:buClr>
                <a:schemeClr val="accent1"/>
              </a:buClr>
            </a:pPr>
            <a:r>
              <a:rPr lang="en-US" sz="2000" dirty="0"/>
              <a:t>System model and algorithms</a:t>
            </a:r>
          </a:p>
          <a:p>
            <a:pPr lvl="1">
              <a:buClr>
                <a:schemeClr val="accent1"/>
              </a:buClr>
            </a:pPr>
            <a:r>
              <a:rPr lang="en-US" sz="2000" dirty="0"/>
              <a:t>Based on TI 77 GHz </a:t>
            </a:r>
            <a:r>
              <a:rPr lang="en-US" sz="2000" dirty="0" err="1"/>
              <a:t>mmWave</a:t>
            </a:r>
            <a:r>
              <a:rPr lang="en-US" sz="2000" dirty="0"/>
              <a:t> radar sensors</a:t>
            </a:r>
          </a:p>
          <a:p>
            <a:pPr lvl="1">
              <a:buClr>
                <a:schemeClr val="accent1"/>
              </a:buClr>
            </a:pPr>
            <a:r>
              <a:rPr lang="en-US" sz="2000" dirty="0"/>
              <a:t>Mechanical scanner</a:t>
            </a:r>
          </a:p>
          <a:p>
            <a:pPr lvl="1">
              <a:buClr>
                <a:schemeClr val="accent1"/>
              </a:buClr>
            </a:pPr>
            <a:r>
              <a:rPr lang="en-US" sz="2000" dirty="0"/>
              <a:t>Experimental Results</a:t>
            </a:r>
          </a:p>
          <a:p>
            <a:pPr>
              <a:buClr>
                <a:schemeClr val="tx1"/>
              </a:buClr>
            </a:pPr>
            <a:r>
              <a:rPr lang="en-US" sz="2400" dirty="0"/>
              <a:t>Application II: Vital Sign Detection</a:t>
            </a:r>
          </a:p>
          <a:p>
            <a:pPr lvl="1">
              <a:buClr>
                <a:schemeClr val="accent1"/>
              </a:buClr>
            </a:pPr>
            <a:r>
              <a:rPr lang="en-US" sz="2000" dirty="0"/>
              <a:t>Algorithms verified via pendulum/speakers</a:t>
            </a:r>
          </a:p>
          <a:p>
            <a:pPr lvl="1">
              <a:buClr>
                <a:schemeClr val="accent1"/>
              </a:buClr>
            </a:pPr>
            <a:r>
              <a:rPr lang="en-US" sz="2000" dirty="0"/>
              <a:t>Pilot experiments</a:t>
            </a:r>
          </a:p>
          <a:p>
            <a:pPr>
              <a:buClr>
                <a:schemeClr val="accent1"/>
              </a:buClr>
            </a:pPr>
            <a:r>
              <a:rPr lang="en-US" dirty="0"/>
              <a:t>Publications/Ongoing Work and Future Directions</a:t>
            </a:r>
          </a:p>
        </p:txBody>
      </p:sp>
      <p:sp>
        <p:nvSpPr>
          <p:cNvPr id="4" name="Slide Number Placeholder 3"/>
          <p:cNvSpPr>
            <a:spLocks noGrp="1"/>
          </p:cNvSpPr>
          <p:nvPr>
            <p:ph type="sldNum" sz="quarter" idx="4294967295"/>
          </p:nvPr>
        </p:nvSpPr>
        <p:spPr>
          <a:xfrm>
            <a:off x="0" y="0"/>
            <a:ext cx="0" cy="0"/>
          </a:xfrm>
        </p:spPr>
        <p:txBody>
          <a:bodyPr/>
          <a:lstStyle/>
          <a:p>
            <a:pPr>
              <a:defRPr/>
            </a:pPr>
            <a:fld id="{35DDDD04-D43D-48CC-AA45-15245A605357}" type="slidenum">
              <a:rPr lang="en-US" altLang="en-US" smtClean="0"/>
              <a:pPr>
                <a:defRPr/>
              </a:pPr>
              <a:t>6</a:t>
            </a:fld>
            <a:endParaRPr lang="en-US" altLang="en-US"/>
          </a:p>
        </p:txBody>
      </p:sp>
    </p:spTree>
    <p:extLst>
      <p:ext uri="{BB962C8B-B14F-4D97-AF65-F5344CB8AC3E}">
        <p14:creationId xmlns:p14="http://schemas.microsoft.com/office/powerpoint/2010/main" val="422389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559EC7-F92C-1442-8FB0-53BEAFF85141}"/>
              </a:ext>
            </a:extLst>
          </p:cNvPr>
          <p:cNvSpPr>
            <a:spLocks noGrp="1"/>
          </p:cNvSpPr>
          <p:nvPr>
            <p:ph type="ctrTitle"/>
          </p:nvPr>
        </p:nvSpPr>
        <p:spPr/>
        <p:txBody>
          <a:bodyPr/>
          <a:lstStyle/>
          <a:p>
            <a:r>
              <a:rPr lang="en-US" sz="4800" b="1" dirty="0">
                <a:solidFill>
                  <a:srgbClr val="FF0000"/>
                </a:solidFill>
              </a:rPr>
              <a:t>Application I</a:t>
            </a:r>
            <a:br>
              <a:rPr lang="en-US" sz="4800" b="1" dirty="0">
                <a:solidFill>
                  <a:srgbClr val="FF0000"/>
                </a:solidFill>
              </a:rPr>
            </a:br>
            <a:r>
              <a:rPr lang="en-US" sz="4800" b="1" dirty="0">
                <a:solidFill>
                  <a:srgbClr val="FF0000"/>
                </a:solidFill>
              </a:rPr>
              <a:t>MIMO-ISAR Imager</a:t>
            </a:r>
          </a:p>
        </p:txBody>
      </p:sp>
      <p:sp>
        <p:nvSpPr>
          <p:cNvPr id="6" name="Subtitle 5">
            <a:extLst>
              <a:ext uri="{FF2B5EF4-FFF2-40B4-BE49-F238E27FC236}">
                <a16:creationId xmlns:a16="http://schemas.microsoft.com/office/drawing/2014/main" id="{527C3EAD-2FD9-1942-A590-9C783DB874B2}"/>
              </a:ext>
            </a:extLst>
          </p:cNvPr>
          <p:cNvSpPr>
            <a:spLocks noGrp="1"/>
          </p:cNvSpPr>
          <p:nvPr>
            <p:ph type="subTitle" idx="1"/>
          </p:nvPr>
        </p:nvSpPr>
        <p:spPr/>
        <p:txBody>
          <a:bodyPr>
            <a:normAutofit/>
          </a:bodyPr>
          <a:lstStyle/>
          <a:p>
            <a:r>
              <a:rPr lang="en-US" sz="3200" b="1" dirty="0">
                <a:solidFill>
                  <a:schemeClr val="accent1"/>
                </a:solidFill>
              </a:rPr>
              <a:t>Josiah Smith</a:t>
            </a:r>
          </a:p>
        </p:txBody>
      </p:sp>
      <p:sp>
        <p:nvSpPr>
          <p:cNvPr id="4" name="Footer Placeholder 3">
            <a:extLst>
              <a:ext uri="{FF2B5EF4-FFF2-40B4-BE49-F238E27FC236}">
                <a16:creationId xmlns:a16="http://schemas.microsoft.com/office/drawing/2014/main" id="{768573C2-DF9B-674E-B72E-11A0B251F500}"/>
              </a:ext>
            </a:extLst>
          </p:cNvPr>
          <p:cNvSpPr>
            <a:spLocks noGrp="1"/>
          </p:cNvSpPr>
          <p:nvPr>
            <p:ph type="ftr" sz="quarter" idx="11"/>
          </p:nvPr>
        </p:nvSpPr>
        <p:spPr/>
        <p:txBody>
          <a:bodyPr/>
          <a:lstStyle/>
          <a:p>
            <a:r>
              <a:rPr lang="en-US"/>
              <a:t>SRC Select Disclosure</a:t>
            </a:r>
            <a:endParaRPr lang="en-US" dirty="0"/>
          </a:p>
        </p:txBody>
      </p:sp>
    </p:spTree>
    <p:extLst>
      <p:ext uri="{BB962C8B-B14F-4D97-AF65-F5344CB8AC3E}">
        <p14:creationId xmlns:p14="http://schemas.microsoft.com/office/powerpoint/2010/main" val="392687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0A92-3735-4764-9802-5718B9638861}"/>
              </a:ext>
            </a:extLst>
          </p:cNvPr>
          <p:cNvSpPr>
            <a:spLocks noGrp="1"/>
          </p:cNvSpPr>
          <p:nvPr>
            <p:ph type="title"/>
          </p:nvPr>
        </p:nvSpPr>
        <p:spPr/>
        <p:txBody>
          <a:bodyPr/>
          <a:lstStyle/>
          <a:p>
            <a:r>
              <a:rPr lang="en-US" dirty="0"/>
              <a:t>Motivation – </a:t>
            </a:r>
            <a:r>
              <a:rPr lang="en-US" dirty="0" err="1"/>
              <a:t>mmWave</a:t>
            </a:r>
            <a:r>
              <a:rPr lang="en-US" dirty="0"/>
              <a:t> Imaging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BE0DCC-7163-47FB-84A7-1EFD0BBC7E7B}"/>
                  </a:ext>
                </a:extLst>
              </p:cNvPr>
              <p:cNvSpPr>
                <a:spLocks noGrp="1"/>
              </p:cNvSpPr>
              <p:nvPr>
                <p:ph idx="1"/>
              </p:nvPr>
            </p:nvSpPr>
            <p:spPr>
              <a:xfrm>
                <a:off x="499872" y="1475231"/>
                <a:ext cx="10853928" cy="4760315"/>
              </a:xfrm>
            </p:spPr>
            <p:txBody>
              <a:bodyPr>
                <a:normAutofit fontScale="92500" lnSpcReduction="10000"/>
              </a:bodyPr>
              <a:lstStyle/>
              <a:p>
                <a:r>
                  <a:rPr lang="en-US" sz="2400" dirty="0"/>
                  <a:t>Millimeter-wave imaging sensors have a large application space including security sensing, automotive radar, high-resolution imaging, and many more!</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b="1" dirty="0"/>
                  <a:t>Goal</a:t>
                </a:r>
                <a:r>
                  <a:rPr lang="en-US" sz="2400" dirty="0"/>
                  <a:t>: Construct a high resolution mmWave imaging system for holographic 3-D image reconstruction using ISAR techniques and commercially available mmWave radar sensors</a:t>
                </a:r>
              </a:p>
              <a:p>
                <a:r>
                  <a:rPr lang="en-US" sz="2400" b="1" dirty="0"/>
                  <a:t>Approach: </a:t>
                </a:r>
                <a:r>
                  <a:rPr lang="en-US" sz="2400" dirty="0"/>
                  <a:t>Develop an efficient Fourier-based algorithm for MIMO-ISAR image reconstruction and build an </a:t>
                </a:r>
                <a:r>
                  <a:rPr lang="en-US" sz="2400" i="1" dirty="0"/>
                  <a:t>x</a:t>
                </a:r>
                <a:r>
                  <a:rPr lang="en-US" sz="2400" dirty="0"/>
                  <a:t>-</a:t>
                </a:r>
                <a:r>
                  <a:rPr lang="en-US" sz="2400" i="1" dirty="0"/>
                  <a:t>y</a:t>
                </a:r>
                <a:r>
                  <a:rPr lang="en-US" sz="2400" dirty="0"/>
                  <a:t>-</a:t>
                </a:r>
                <a14:m>
                  <m:oMath xmlns:m="http://schemas.openxmlformats.org/officeDocument/2006/math">
                    <m:r>
                      <a:rPr lang="en-US" sz="2400" b="0" i="1" smtClean="0">
                        <a:latin typeface="Cambria Math" panose="02040503050406030204" pitchFamily="18" charset="0"/>
                      </a:rPr>
                      <m:t>𝜃</m:t>
                    </m:r>
                  </m:oMath>
                </a14:m>
                <a:r>
                  <a:rPr lang="en-US" sz="2400" dirty="0"/>
                  <a:t> mechanical scanner to synthesize both rectangular and cylindrical apertures.</a:t>
                </a:r>
                <a:endParaRPr lang="en-US" sz="2400" b="1" dirty="0"/>
              </a:p>
            </p:txBody>
          </p:sp>
        </mc:Choice>
        <mc:Fallback xmlns="">
          <p:sp>
            <p:nvSpPr>
              <p:cNvPr id="3" name="Content Placeholder 2">
                <a:extLst>
                  <a:ext uri="{FF2B5EF4-FFF2-40B4-BE49-F238E27FC236}">
                    <a16:creationId xmlns:a16="http://schemas.microsoft.com/office/drawing/2014/main" id="{F5BE0DCC-7163-47FB-84A7-1EFD0BBC7E7B}"/>
                  </a:ext>
                </a:extLst>
              </p:cNvPr>
              <p:cNvSpPr>
                <a:spLocks noGrp="1" noRot="1" noChangeAspect="1" noMove="1" noResize="1" noEditPoints="1" noAdjustHandles="1" noChangeArrowheads="1" noChangeShapeType="1" noTextEdit="1"/>
              </p:cNvSpPr>
              <p:nvPr>
                <p:ph idx="1"/>
              </p:nvPr>
            </p:nvSpPr>
            <p:spPr>
              <a:xfrm>
                <a:off x="499872" y="1475231"/>
                <a:ext cx="10853928" cy="4760315"/>
              </a:xfrm>
              <a:blipFill>
                <a:blip r:embed="rId3"/>
                <a:stretch>
                  <a:fillRect l="-701" t="-212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E50B9D5-A64A-4B95-93C8-3C8033753269}"/>
              </a:ext>
            </a:extLst>
          </p:cNvPr>
          <p:cNvPicPr>
            <a:picLocks noChangeAspect="1"/>
          </p:cNvPicPr>
          <p:nvPr/>
        </p:nvPicPr>
        <p:blipFill>
          <a:blip r:embed="rId4"/>
          <a:stretch>
            <a:fillRect/>
          </a:stretch>
        </p:blipFill>
        <p:spPr>
          <a:xfrm>
            <a:off x="1941630" y="2032810"/>
            <a:ext cx="8308740" cy="2217467"/>
          </a:xfrm>
          <a:prstGeom prst="rect">
            <a:avLst/>
          </a:prstGeom>
        </p:spPr>
      </p:pic>
    </p:spTree>
    <p:extLst>
      <p:ext uri="{BB962C8B-B14F-4D97-AF65-F5344CB8AC3E}">
        <p14:creationId xmlns:p14="http://schemas.microsoft.com/office/powerpoint/2010/main" val="407936960"/>
      </p:ext>
    </p:extLst>
  </p:cSld>
  <p:clrMapOvr>
    <a:masterClrMapping/>
  </p:clrMapOvr>
  <mc:AlternateContent xmlns:mc="http://schemas.openxmlformats.org/markup-compatibility/2006" xmlns:p14="http://schemas.microsoft.com/office/powerpoint/2010/main">
    <mc:Choice Requires="p14">
      <p:transition spd="slow" p14:dur="2000" advTm="46080"/>
    </mc:Choice>
    <mc:Fallback xmlns="">
      <p:transition spd="slow" advTm="4608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590-8157-754D-AC3B-D30EAEA4E0E8}"/>
              </a:ext>
            </a:extLst>
          </p:cNvPr>
          <p:cNvSpPr>
            <a:spLocks noGrp="1"/>
          </p:cNvSpPr>
          <p:nvPr>
            <p:ph type="title"/>
          </p:nvPr>
        </p:nvSpPr>
        <p:spPr/>
        <p:txBody>
          <a:bodyPr/>
          <a:lstStyle/>
          <a:p>
            <a:r>
              <a:rPr lang="en-US" dirty="0"/>
              <a:t>MIMO-ISAR System Configuration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793753-0984-4F2D-BB4B-1E118F585506}"/>
                  </a:ext>
                </a:extLst>
              </p:cNvPr>
              <p:cNvSpPr>
                <a:spLocks noGrp="1"/>
              </p:cNvSpPr>
              <p:nvPr>
                <p:ph idx="1"/>
              </p:nvPr>
            </p:nvSpPr>
            <p:spPr/>
            <p:txBody>
              <a:bodyPr>
                <a:normAutofit/>
              </a:bodyPr>
              <a:lstStyle/>
              <a:p>
                <a:r>
                  <a:rPr lang="en-US" sz="2400" dirty="0"/>
                  <a:t>Move the radar along the </a:t>
                </a:r>
                <a:r>
                  <a:rPr lang="en-US" sz="2400" i="1" dirty="0"/>
                  <a:t>y</a:t>
                </a:r>
                <a:r>
                  <a:rPr lang="en-US" sz="2400" dirty="0"/>
                  <a:t>-axis</a:t>
                </a:r>
              </a:p>
              <a:p>
                <a:r>
                  <a:rPr lang="en-US" sz="2400" dirty="0"/>
                  <a:t>Rotate the target at constant radial distance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oMath>
                </a14:m>
                <a:r>
                  <a:rPr lang="en-US" sz="2400" dirty="0"/>
                  <a:t> from radar</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TI mmWave radar (IWR1443Boost)</a:t>
                </a:r>
              </a:p>
              <a:p>
                <a:pPr lvl="1"/>
                <a:r>
                  <a:rPr lang="en-US" sz="2000" dirty="0"/>
                  <a:t>2 Tx, 4 Rx channels</a:t>
                </a:r>
              </a:p>
              <a:p>
                <a:pPr lvl="1"/>
                <a:r>
                  <a:rPr lang="en-US" sz="2000" dirty="0"/>
                  <a:t>8 channel colinear multistatic-MIMO virtual array</a:t>
                </a:r>
              </a:p>
            </p:txBody>
          </p:sp>
        </mc:Choice>
        <mc:Fallback xmlns="">
          <p:sp>
            <p:nvSpPr>
              <p:cNvPr id="3" name="Content Placeholder 2">
                <a:extLst>
                  <a:ext uri="{FF2B5EF4-FFF2-40B4-BE49-F238E27FC236}">
                    <a16:creationId xmlns:a16="http://schemas.microsoft.com/office/drawing/2014/main" id="{6F793753-0984-4F2D-BB4B-1E118F585506}"/>
                  </a:ext>
                </a:extLst>
              </p:cNvPr>
              <p:cNvSpPr>
                <a:spLocks noGrp="1" noRot="1" noChangeAspect="1" noMove="1" noResize="1" noEditPoints="1" noAdjustHandles="1" noChangeArrowheads="1" noChangeShapeType="1" noTextEdit="1"/>
              </p:cNvSpPr>
              <p:nvPr>
                <p:ph idx="1"/>
              </p:nvPr>
            </p:nvSpPr>
            <p:spPr>
              <a:blipFill>
                <a:blip r:embed="rId3"/>
                <a:stretch>
                  <a:fillRect l="-928" t="-1772" b="-886"/>
                </a:stretch>
              </a:blipFill>
            </p:spPr>
            <p:txBody>
              <a:bodyPr/>
              <a:lstStyle/>
              <a:p>
                <a:r>
                  <a:rPr lang="en-US">
                    <a:noFill/>
                  </a:rPr>
                  <a:t> </a:t>
                </a:r>
              </a:p>
            </p:txBody>
          </p:sp>
        </mc:Fallback>
      </mc:AlternateContent>
      <p:pic>
        <p:nvPicPr>
          <p:cNvPr id="5" name="Picture 4" descr="A picture containing drawing&#10;&#10;Description automatically generated">
            <a:extLst>
              <a:ext uri="{FF2B5EF4-FFF2-40B4-BE49-F238E27FC236}">
                <a16:creationId xmlns:a16="http://schemas.microsoft.com/office/drawing/2014/main" id="{996C36E2-F8B4-4309-9909-B85732C9B1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1740853"/>
            <a:ext cx="5181600" cy="4145281"/>
          </a:xfrm>
          <a:prstGeom prst="rect">
            <a:avLst/>
          </a:prstGeom>
          <a:noFill/>
        </p:spPr>
      </p:pic>
      <p:pic>
        <p:nvPicPr>
          <p:cNvPr id="6" name="Picture 2" descr="AWR1243BOOST AWR1243 76-GHz to 81-GHz high-performance automotive MMIC evaluation board image (angled view)">
            <a:extLst>
              <a:ext uri="{FF2B5EF4-FFF2-40B4-BE49-F238E27FC236}">
                <a16:creationId xmlns:a16="http://schemas.microsoft.com/office/drawing/2014/main" id="{278DE5C6-07FB-4826-B59C-F857480266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076" y="2716393"/>
            <a:ext cx="3176927" cy="204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505498"/>
      </p:ext>
    </p:extLst>
  </p:cSld>
  <p:clrMapOvr>
    <a:masterClrMapping/>
  </p:clrMapOvr>
  <mc:AlternateContent xmlns:mc="http://schemas.openxmlformats.org/markup-compatibility/2006" xmlns:p14="http://schemas.microsoft.com/office/powerpoint/2010/main">
    <mc:Choice Requires="p14">
      <p:transition spd="slow" p14:dur="2000" advTm="42257"/>
    </mc:Choice>
    <mc:Fallback xmlns="">
      <p:transition spd="slow" advTm="42257"/>
    </mc:Fallback>
  </mc:AlternateContent>
</p:sld>
</file>

<file path=ppt/theme/theme1.xml><?xml version="1.0" encoding="utf-8"?>
<a:theme xmlns:a="http://schemas.openxmlformats.org/drawingml/2006/main" name="SRC Template">
  <a:themeElements>
    <a:clrScheme name="SRC 2017">
      <a:dk1>
        <a:srgbClr val="1C1C1C"/>
      </a:dk1>
      <a:lt1>
        <a:srgbClr val="FFFFFF"/>
      </a:lt1>
      <a:dk2>
        <a:srgbClr val="003562"/>
      </a:dk2>
      <a:lt2>
        <a:srgbClr val="BFBFBF"/>
      </a:lt2>
      <a:accent1>
        <a:srgbClr val="003562"/>
      </a:accent1>
      <a:accent2>
        <a:srgbClr val="FF9C00"/>
      </a:accent2>
      <a:accent3>
        <a:srgbClr val="0070C0"/>
      </a:accent3>
      <a:accent4>
        <a:srgbClr val="B26D00"/>
      </a:accent4>
      <a:accent5>
        <a:srgbClr val="89CAFF"/>
      </a:accent5>
      <a:accent6>
        <a:srgbClr val="F57D37"/>
      </a:accent6>
      <a:hlink>
        <a:srgbClr val="0066FF"/>
      </a:hlink>
      <a:folHlink>
        <a:srgbClr val="0066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RC 16-9 - SRC Select Disclosure.potx" id="{B6822C0B-7ED6-4BB1-A3BC-B5B0DCC41FF3}" vid="{7198E460-49EC-43B7-AC18-29FB8C093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3056</Words>
  <Application>Microsoft Office PowerPoint</Application>
  <PresentationFormat>Widescreen</PresentationFormat>
  <Paragraphs>424</Paragraphs>
  <Slides>34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Cambria Math</vt:lpstr>
      <vt:lpstr>Gill Sans</vt:lpstr>
      <vt:lpstr>Tahoma</vt:lpstr>
      <vt:lpstr>Verdana</vt:lpstr>
      <vt:lpstr>Wingdings</vt:lpstr>
      <vt:lpstr>SRC Template</vt:lpstr>
      <vt:lpstr>Confidentiality</vt:lpstr>
      <vt:lpstr>Novel Super-Resolution and MIMO Techniques for Automotive and Emerging Radar Applications</vt:lpstr>
      <vt:lpstr>Novel Super-Resolution and MIMO Techniques for Automotive and Emerging Radar Applications 2712.029, Murat Torlak, University of Texas at Dallas</vt:lpstr>
      <vt:lpstr>Students on Task 2712.029</vt:lpstr>
      <vt:lpstr>Executive Summary</vt:lpstr>
      <vt:lpstr>Motivation and Agenda</vt:lpstr>
      <vt:lpstr>Application I MIMO-ISAR Imager</vt:lpstr>
      <vt:lpstr>Motivation – mmWave Imaging</vt:lpstr>
      <vt:lpstr>MIMO-ISAR System Configuration</vt:lpstr>
      <vt:lpstr>MIMO-ISAR Scanning</vt:lpstr>
      <vt:lpstr>MIMO-ISAR Scanning</vt:lpstr>
      <vt:lpstr>MIMO-ISAR Scanning</vt:lpstr>
      <vt:lpstr>MIMO-ISAR Scanning</vt:lpstr>
      <vt:lpstr>Multistatic-to-Monostatic Conversion</vt:lpstr>
      <vt:lpstr>3-D PSF - Simulated</vt:lpstr>
      <vt:lpstr>System Setup</vt:lpstr>
      <vt:lpstr>Rotational ISAR – Imaging Results</vt:lpstr>
      <vt:lpstr>Rectangular SAR – Imaging Results</vt:lpstr>
      <vt:lpstr>Rotational ISAR vs. Rectangular SAR</vt:lpstr>
      <vt:lpstr>mmWave Imaging: Conclusions</vt:lpstr>
      <vt:lpstr>Application II Vital Sign Detection</vt:lpstr>
      <vt:lpstr>Motivation – Why non-contact vital signs detection?</vt:lpstr>
      <vt:lpstr>Vital Signs Detection Using FMCW Radars</vt:lpstr>
      <vt:lpstr>Vital Signs Detection Using mmWave Radars</vt:lpstr>
      <vt:lpstr>Vital Signs Detection: Pilot Studies</vt:lpstr>
      <vt:lpstr>Detection Algorithm – Block Diagram</vt:lpstr>
      <vt:lpstr>Detection Algorithm – Block Diagram</vt:lpstr>
      <vt:lpstr>Detection Algorithm – Block Diagram</vt:lpstr>
      <vt:lpstr>Detection Algorithm – Block Diagram</vt:lpstr>
      <vt:lpstr>Detection Algorithm – Block Diagram</vt:lpstr>
      <vt:lpstr>Vital Signs Detection – Validation   Tracking Compared To Wearable Sensor</vt:lpstr>
      <vt:lpstr>Summary of Pilot Studies</vt:lpstr>
      <vt:lpstr>Dissemination Activities </vt:lpstr>
      <vt:lpstr>Publications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2020-10-20T15:51:30Z</dcterms:created>
  <dcterms:modified xsi:type="dcterms:W3CDTF">2020-10-20T15:56:02Z</dcterms:modified>
</cp:coreProperties>
</file>