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0" r:id="rId1"/>
  </p:sldMasterIdLst>
  <p:notesMasterIdLst>
    <p:notesMasterId r:id="rId15"/>
  </p:notesMasterIdLst>
  <p:sldIdLst>
    <p:sldId id="368" r:id="rId2"/>
    <p:sldId id="387" r:id="rId3"/>
    <p:sldId id="262" r:id="rId4"/>
    <p:sldId id="388" r:id="rId5"/>
    <p:sldId id="401" r:id="rId6"/>
    <p:sldId id="390" r:id="rId7"/>
    <p:sldId id="399" r:id="rId8"/>
    <p:sldId id="392" r:id="rId9"/>
    <p:sldId id="394" r:id="rId10"/>
    <p:sldId id="393" r:id="rId11"/>
    <p:sldId id="397" r:id="rId12"/>
    <p:sldId id="398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BAF"/>
    <a:srgbClr val="003562"/>
    <a:srgbClr val="3399FF"/>
    <a:srgbClr val="000000"/>
    <a:srgbClr val="5F5F5F"/>
    <a:srgbClr val="4D4D4D"/>
    <a:srgbClr val="333333"/>
    <a:srgbClr val="292929"/>
    <a:srgbClr val="002D72"/>
    <a:srgbClr val="869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751" autoAdjust="0"/>
  </p:normalViewPr>
  <p:slideViewPr>
    <p:cSldViewPr snapToGrid="0">
      <p:cViewPr>
        <p:scale>
          <a:sx n="138" d="100"/>
          <a:sy n="138" d="100"/>
        </p:scale>
        <p:origin x="96" y="3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4E5B-6BED-40A7-AC9B-D23D41938DE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0546-422D-4312-AAED-8754555E2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70546-422D-4312-AAED-8754555E2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0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1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6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4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4BB38-93CB-4A35-A2AB-B530511400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3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12192000" cy="38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7783"/>
            <a:ext cx="9144000" cy="169218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92024" y="82296"/>
            <a:ext cx="185623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" y="70418"/>
            <a:ext cx="3211614" cy="13716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F40023-32DB-4329-B474-DB61D358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</p:spTree>
    <p:extLst>
      <p:ext uri="{BB962C8B-B14F-4D97-AF65-F5344CB8AC3E}">
        <p14:creationId xmlns:p14="http://schemas.microsoft.com/office/powerpoint/2010/main" val="25879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525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76475"/>
            <a:ext cx="5157787" cy="3913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25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76475"/>
            <a:ext cx="5183188" cy="3913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18631" y="140237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b="1" kern="1200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147829D-5CD2-4F2F-92BF-9F0C4DC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BC07677-790B-49A3-97FA-49246CBD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8631" y="140237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90AA73-C97A-4EC2-81B4-B8D8468A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5277B5-CC79-482C-8C1D-29BB3DFA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9C456B-2C54-4A71-95E6-78AADE56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28417AC-5E7D-48F1-8A8C-38B2E706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52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03525"/>
            <a:ext cx="6172200" cy="46528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03724"/>
            <a:ext cx="3932237" cy="30526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FA61FC6-7B3C-42EF-B9AE-1116FF86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A9492D9-E940-47A2-A585-78D5B58A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61154" y="1703524"/>
            <a:ext cx="6172200" cy="465282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170352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03724"/>
            <a:ext cx="3932237" cy="30526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CC4394A-F5BE-4FF2-8D83-1F931120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6DDCF70-E37E-43E4-B146-B85B778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12192000" cy="38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17336"/>
            <a:ext cx="9144000" cy="53035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92024" y="82296"/>
            <a:ext cx="185623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45" y="2194560"/>
            <a:ext cx="578091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GRC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12192000" cy="38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7783"/>
            <a:ext cx="9144000" cy="169218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92024" y="82296"/>
            <a:ext cx="185623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" y="70418"/>
            <a:ext cx="3211614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68617" r="13682" b="17939"/>
          <a:stretch/>
        </p:blipFill>
        <p:spPr>
          <a:xfrm>
            <a:off x="7223113" y="1052013"/>
            <a:ext cx="4849092" cy="32902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66F197F-C7D7-4D51-ACAE-E30AE096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</p:spTree>
    <p:extLst>
      <p:ext uri="{BB962C8B-B14F-4D97-AF65-F5344CB8AC3E}">
        <p14:creationId xmlns:p14="http://schemas.microsoft.com/office/powerpoint/2010/main" val="24291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GRC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58246"/>
            <a:ext cx="12192000" cy="38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7783"/>
            <a:ext cx="9144000" cy="169218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92024" y="82296"/>
            <a:ext cx="1856232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1481328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" y="70418"/>
            <a:ext cx="3211614" cy="13716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9553026" y="408707"/>
            <a:ext cx="2326415" cy="960076"/>
            <a:chOff x="9553026" y="324887"/>
            <a:chExt cx="2326415" cy="960076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64931" y="646009"/>
              <a:ext cx="1399033" cy="3135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57788" y="963049"/>
              <a:ext cx="2321653" cy="3219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53026" y="324887"/>
              <a:ext cx="1088783" cy="317614"/>
            </a:xfrm>
            <a:prstGeom prst="rect">
              <a:avLst/>
            </a:prstGeom>
          </p:spPr>
        </p:pic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7573869-4917-4B7C-8FD8-D457383B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</p:spTree>
    <p:extLst>
      <p:ext uri="{BB962C8B-B14F-4D97-AF65-F5344CB8AC3E}">
        <p14:creationId xmlns:p14="http://schemas.microsoft.com/office/powerpoint/2010/main" val="4031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631" y="140237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b="1" kern="1200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2580" y="6356350"/>
            <a:ext cx="502115" cy="365125"/>
          </a:xfrm>
          <a:prstGeom prst="rect">
            <a:avLst/>
          </a:prstGeom>
        </p:spPr>
        <p:txBody>
          <a:bodyPr anchor="b"/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B021D-152B-4BBC-AE4C-05D1CF33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609E918-0750-41F9-A8AE-C3C49882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lue+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631" y="140237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b="1" kern="1200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Clr>
                <a:srgbClr val="1C1C1C"/>
              </a:buClr>
              <a:buFontTx/>
              <a:buNone/>
              <a:defRPr>
                <a:solidFill>
                  <a:schemeClr val="accent1"/>
                </a:solidFill>
              </a:defRPr>
            </a:lvl1pPr>
            <a:lvl3pPr>
              <a:defRPr>
                <a:solidFill>
                  <a:srgbClr val="292929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F4FC81-BCA0-4AF0-A6E8-CA7C8E6B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825DCD6-B425-4887-A74E-E840712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C_Title and Content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631" y="140237"/>
            <a:ext cx="9635169" cy="96948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en-US" sz="3600" b="1" kern="1200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D43B2B4-39CC-402A-9E78-A7DB9FEC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27E2772-B8B8-4CD0-9BCF-87A0A6BD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C_Title and Content (Blue+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631" y="140237"/>
            <a:ext cx="9635169" cy="96948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en-US" sz="36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21175"/>
            <a:ext cx="10515600" cy="4814372"/>
          </a:xfrm>
        </p:spPr>
        <p:txBody>
          <a:bodyPr/>
          <a:lstStyle>
            <a:lvl1pPr marL="0" indent="0">
              <a:buClr>
                <a:srgbClr val="1C1C1C"/>
              </a:buClr>
              <a:buFontTx/>
              <a:buNone/>
              <a:defRPr>
                <a:solidFill>
                  <a:schemeClr val="accent1"/>
                </a:solidFill>
              </a:defRPr>
            </a:lvl1pPr>
            <a:lvl3pPr>
              <a:defRPr>
                <a:solidFill>
                  <a:srgbClr val="292929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F52CF1B-0992-405F-8862-07E21B0C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8CD736-A7E1-4D64-9BE1-ECCAD981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lang="en-US" sz="400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DFFC8D-A0EB-41BE-8883-96021069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6909FB-0127-4ACD-A6CB-EDBC949F1BD7}"/>
              </a:ext>
            </a:extLst>
          </p:cNvPr>
          <p:cNvSpPr txBox="1">
            <a:spLocks/>
          </p:cNvSpPr>
          <p:nvPr userDrawn="1"/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CDFCC42-9ACB-4002-ABD0-823B65F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563"/>
            <a:ext cx="5181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563"/>
            <a:ext cx="5181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8631" y="140237"/>
            <a:ext cx="9635169" cy="969484"/>
          </a:xfrm>
          <a:prstGeom prst="rect">
            <a:avLst/>
          </a:prstGeom>
        </p:spPr>
        <p:txBody>
          <a:bodyPr anchor="ctr"/>
          <a:lstStyle>
            <a:lvl1pPr>
              <a:defRPr lang="en-US" sz="3600" b="1" kern="1200" dirty="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991088" y="6356350"/>
            <a:ext cx="67360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6742F1-6635-4F3B-A1BB-91C9B3B8DD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61EA3A0-1666-4D78-B32F-840BE192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E08DBE3-3F39-48F4-B863-B24878BC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277600" y="5943600"/>
            <a:ext cx="914400" cy="914400"/>
          </a:xfrm>
          <a:prstGeom prst="rect">
            <a:avLst/>
          </a:prstGeom>
          <a:gradFill flip="none" rotWithShape="1">
            <a:gsLst>
              <a:gs pos="73000">
                <a:schemeClr val="bg1"/>
              </a:gs>
              <a:gs pos="80000">
                <a:srgbClr val="002D7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1175"/>
            <a:ext cx="10515600" cy="481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218025"/>
            <a:ext cx="12192000" cy="27432"/>
          </a:xfrm>
          <a:prstGeom prst="rect">
            <a:avLst/>
          </a:prstGeom>
          <a:gradFill flip="none" rotWithShape="1">
            <a:gsLst>
              <a:gs pos="15000">
                <a:srgbClr val="002D7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D9DD7F-1471-4BB0-86CE-D7CA1CC29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1807" y="6356350"/>
            <a:ext cx="487474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SRC Select Disclosure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86D32-3BC7-C84D-ADEB-0B901FBF71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353800" y="72188"/>
            <a:ext cx="804742" cy="445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D05F28-FA03-954C-999F-AE629DAC38D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3" y="0"/>
            <a:ext cx="1185413" cy="12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8" r:id="rId2"/>
    <p:sldLayoutId id="2147483699" r:id="rId3"/>
    <p:sldLayoutId id="2147483682" r:id="rId4"/>
    <p:sldLayoutId id="2147483700" r:id="rId5"/>
    <p:sldLayoutId id="2147483697" r:id="rId6"/>
    <p:sldLayoutId id="2147483701" r:id="rId7"/>
    <p:sldLayoutId id="2147483683" r:id="rId8"/>
    <p:sldLayoutId id="2147483684" r:id="rId9"/>
    <p:sldLayoutId id="2147483695" r:id="rId10"/>
    <p:sldLayoutId id="2147483686" r:id="rId11"/>
    <p:sldLayoutId id="2147483687" r:id="rId12"/>
    <p:sldLayoutId id="2147483688" r:id="rId13"/>
    <p:sldLayoutId id="2147483689" r:id="rId14"/>
    <p:sldLayoutId id="2147483696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7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1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559EC7-F92C-1442-8FB0-53BEAFF8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782"/>
            <a:ext cx="9144000" cy="2768505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Application I:</a:t>
            </a:r>
            <a:br>
              <a:rPr lang="en-US" sz="4800" b="1" dirty="0">
                <a:solidFill>
                  <a:srgbClr val="FF000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Efficient SAR Imaging for Non-Cooperative Scanning Geometries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7C3EAD-2FD9-1942-A590-9C783DB8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34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Josiah Smith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573C2-DF9B-674E-B72E-11A0B251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SRC Select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2"/>
    </mc:Choice>
    <mc:Fallback xmlns="">
      <p:transition spd="slow" advTm="19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System Design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3BB621-1AEB-4ED1-AFE2-C60EECD1AA57}"/>
              </a:ext>
            </a:extLst>
          </p:cNvPr>
          <p:cNvSpPr txBox="1">
            <a:spLocks/>
          </p:cNvSpPr>
          <p:nvPr/>
        </p:nvSpPr>
        <p:spPr>
          <a:xfrm>
            <a:off x="221166" y="1283209"/>
            <a:ext cx="7825554" cy="51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Multi-Planar Array – Emulate Non-cooperative Geometry </a:t>
            </a:r>
            <a:endParaRPr lang="en-US" sz="2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F780C6-FBFA-4FB6-AB95-A9775206D2BA}"/>
              </a:ext>
            </a:extLst>
          </p:cNvPr>
          <p:cNvGrpSpPr/>
          <p:nvPr/>
        </p:nvGrpSpPr>
        <p:grpSpPr>
          <a:xfrm>
            <a:off x="6176145" y="1971809"/>
            <a:ext cx="4067663" cy="4585858"/>
            <a:chOff x="5236357" y="1606713"/>
            <a:chExt cx="4067663" cy="45858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8A8BFD9-77D0-4A1C-84C9-B04A7D81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6357" y="1606713"/>
              <a:ext cx="4067663" cy="4585858"/>
            </a:xfrm>
            <a:prstGeom prst="rect">
              <a:avLst/>
            </a:prstGeom>
          </p:spPr>
        </p:pic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983942F3-491D-4A52-9899-668E9360C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582" y="2488782"/>
              <a:ext cx="545107" cy="363405"/>
            </a:xfrm>
            <a:prstGeom prst="rect">
              <a:avLst/>
            </a:prstGeom>
            <a:scene3d>
              <a:camera prst="isometricRightUp">
                <a:rot lat="2100000" lon="19800000" rev="0"/>
              </a:camera>
              <a:lightRig rig="threePt" dir="t"/>
            </a:scene3d>
          </p:spPr>
        </p:pic>
        <p:pic>
          <p:nvPicPr>
            <p:cNvPr id="35" name="Picture 34" descr="Logo&#10;&#10;Description automatically generated">
              <a:extLst>
                <a:ext uri="{FF2B5EF4-FFF2-40B4-BE49-F238E27FC236}">
                  <a16:creationId xmlns:a16="http://schemas.microsoft.com/office/drawing/2014/main" id="{730A2AE5-C74C-4EAF-91A2-563B3D6B0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859" y="2563308"/>
              <a:ext cx="545107" cy="363405"/>
            </a:xfrm>
            <a:prstGeom prst="rect">
              <a:avLst/>
            </a:prstGeom>
            <a:scene3d>
              <a:camera prst="isometricRightUp">
                <a:rot lat="2100000" lon="19800000" rev="0"/>
              </a:camera>
              <a:lightRig rig="threePt" dir="t"/>
            </a:scene3d>
          </p:spPr>
        </p:pic>
        <p:pic>
          <p:nvPicPr>
            <p:cNvPr id="34" name="Picture 33" descr="Logo&#10;&#10;Description automatically generated">
              <a:extLst>
                <a:ext uri="{FF2B5EF4-FFF2-40B4-BE49-F238E27FC236}">
                  <a16:creationId xmlns:a16="http://schemas.microsoft.com/office/drawing/2014/main" id="{4B87FED1-EB8F-44CF-BEC7-AE2016C5B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136" y="2635473"/>
              <a:ext cx="545107" cy="363405"/>
            </a:xfrm>
            <a:prstGeom prst="rect">
              <a:avLst/>
            </a:prstGeom>
            <a:scene3d>
              <a:camera prst="isometricRightUp">
                <a:rot lat="2100000" lon="19800000" rev="0"/>
              </a:camera>
              <a:lightRig rig="threePt" dir="t"/>
            </a:scene3d>
          </p:spPr>
        </p:pic>
        <p:pic>
          <p:nvPicPr>
            <p:cNvPr id="33" name="Picture 32" descr="Logo&#10;&#10;Description automatically generated">
              <a:extLst>
                <a:ext uri="{FF2B5EF4-FFF2-40B4-BE49-F238E27FC236}">
                  <a16:creationId xmlns:a16="http://schemas.microsoft.com/office/drawing/2014/main" id="{B227337A-4834-4A20-A261-5D26AF77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413" y="2707638"/>
              <a:ext cx="545107" cy="363405"/>
            </a:xfrm>
            <a:prstGeom prst="rect">
              <a:avLst/>
            </a:prstGeom>
            <a:scene3d>
              <a:camera prst="isometricRightUp">
                <a:rot lat="2100000" lon="19800000" rev="0"/>
              </a:camera>
              <a:lightRig rig="threePt" dir="t"/>
            </a:scene3d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42843292-60CA-42EE-AFF4-5BD1D4EC9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874" y="1798321"/>
                <a:ext cx="5712040" cy="373334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Perform multiple planar scans with the target at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planes </a:t>
                </a:r>
              </a:p>
              <a:p>
                <a:r>
                  <a:rPr lang="en-US" sz="2000" dirty="0"/>
                  <a:t>Sample from different scans to emulate non-cooperative geometry</a:t>
                </a:r>
                <a:endParaRPr lang="en-US" sz="1200" dirty="0"/>
              </a:p>
              <a:p>
                <a:pPr lvl="1"/>
                <a:r>
                  <a:rPr lang="en-US" sz="1600" dirty="0"/>
                  <a:t>Take samples from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/>
                  <a:t> plane</a:t>
                </a:r>
              </a:p>
              <a:p>
                <a:pPr lvl="1"/>
                <a:r>
                  <a:rPr lang="en-US" sz="1600" dirty="0"/>
                  <a:t>Non-cooperative scanning patterns are typically considered infeasible due to computational expense</a:t>
                </a:r>
              </a:p>
              <a:p>
                <a:r>
                  <a:rPr lang="en-US" sz="2000" dirty="0"/>
                  <a:t>Compare algorithm performance</a:t>
                </a:r>
              </a:p>
              <a:p>
                <a:pPr lvl="1"/>
                <a:r>
                  <a:rPr lang="en-US" sz="1600" dirty="0"/>
                  <a:t>Computational complexity</a:t>
                </a:r>
              </a:p>
              <a:p>
                <a:pPr lvl="1"/>
                <a:r>
                  <a:rPr lang="en-US" sz="1600" dirty="0"/>
                  <a:t>Image quality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42843292-60CA-42EE-AFF4-5BD1D4EC9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874" y="1798321"/>
                <a:ext cx="5712040" cy="3733346"/>
              </a:xfrm>
              <a:blipFill>
                <a:blip r:embed="rId7"/>
                <a:stretch>
                  <a:fillRect l="-961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0D7B1EA1-F46D-491A-B973-A6A184B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</p:spTree>
    <p:extLst>
      <p:ext uri="{BB962C8B-B14F-4D97-AF65-F5344CB8AC3E}">
        <p14:creationId xmlns:p14="http://schemas.microsoft.com/office/powerpoint/2010/main" val="1624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29"/>
    </mc:Choice>
    <mc:Fallback xmlns="">
      <p:transition spd="slow" advTm="268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Real 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3BB621-1AEB-4ED1-AFE2-C60EECD1AA57}"/>
              </a:ext>
            </a:extLst>
          </p:cNvPr>
          <p:cNvSpPr txBox="1">
            <a:spLocks/>
          </p:cNvSpPr>
          <p:nvPr/>
        </p:nvSpPr>
        <p:spPr>
          <a:xfrm>
            <a:off x="221166" y="1283209"/>
            <a:ext cx="7825554" cy="51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Multi-Planar Array – Cutout 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F1AFD-D447-4020-9CDF-5500E297B707}"/>
              </a:ext>
            </a:extLst>
          </p:cNvPr>
          <p:cNvSpPr txBox="1"/>
          <p:nvPr/>
        </p:nvSpPr>
        <p:spPr>
          <a:xfrm>
            <a:off x="5410374" y="3206756"/>
            <a:ext cx="22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2-D BPA – 3 </a:t>
            </a:r>
            <a:r>
              <a:rPr lang="en-US" dirty="0" err="1"/>
              <a:t>hrs</a:t>
            </a:r>
            <a:endParaRPr lang="en-US" dirty="0"/>
          </a:p>
          <a:p>
            <a:pPr algn="ctr"/>
            <a:r>
              <a:rPr lang="en-US" dirty="0"/>
              <a:t>3-D BPA – 150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7CC631-62FD-44C1-BB57-ED84C9CC592C}"/>
              </a:ext>
            </a:extLst>
          </p:cNvPr>
          <p:cNvSpPr txBox="1"/>
          <p:nvPr/>
        </p:nvSpPr>
        <p:spPr>
          <a:xfrm>
            <a:off x="9108387" y="6001643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– 14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7D234-17DC-4EA5-AEC2-A5ADF4DEE7D8}"/>
              </a:ext>
            </a:extLst>
          </p:cNvPr>
          <p:cNvSpPr txBox="1"/>
          <p:nvPr/>
        </p:nvSpPr>
        <p:spPr>
          <a:xfrm>
            <a:off x="9108387" y="3180784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– 1 s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767D1140-E0BD-4A70-BA0E-5221E500A427}"/>
              </a:ext>
            </a:extLst>
          </p:cNvPr>
          <p:cNvSpPr/>
          <p:nvPr/>
        </p:nvSpPr>
        <p:spPr>
          <a:xfrm>
            <a:off x="9826970" y="3573844"/>
            <a:ext cx="213360" cy="43232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C106BA-633A-4F5F-884F-EC412AB6B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39" t="6871" r="40834"/>
          <a:stretch/>
        </p:blipFill>
        <p:spPr>
          <a:xfrm>
            <a:off x="221166" y="2273807"/>
            <a:ext cx="1912190" cy="33009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2E06B-776C-45CC-966E-54B065107B3E}"/>
              </a:ext>
            </a:extLst>
          </p:cNvPr>
          <p:cNvSpPr txBox="1"/>
          <p:nvPr/>
        </p:nvSpPr>
        <p:spPr>
          <a:xfrm>
            <a:off x="2261605" y="1909893"/>
            <a:ext cx="259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Antenna perturbance: Uniform Random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C9B105-4CBB-4A14-8219-7E49D67AE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85" t="7481" r="41233"/>
          <a:stretch/>
        </p:blipFill>
        <p:spPr>
          <a:xfrm>
            <a:off x="2329538" y="2882268"/>
            <a:ext cx="1912190" cy="335305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AE61B2-F4BB-4548-97A9-EBBB20CC75E8}"/>
              </a:ext>
            </a:extLst>
          </p:cNvPr>
          <p:cNvCxnSpPr>
            <a:cxnSpLocks/>
          </p:cNvCxnSpPr>
          <p:nvPr/>
        </p:nvCxnSpPr>
        <p:spPr>
          <a:xfrm flipH="1" flipV="1">
            <a:off x="1597152" y="2334768"/>
            <a:ext cx="1322288" cy="94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EDB47A-7AC2-4EEC-8C9F-220ABEB0A90D}"/>
              </a:ext>
            </a:extLst>
          </p:cNvPr>
          <p:cNvCxnSpPr>
            <a:cxnSpLocks/>
          </p:cNvCxnSpPr>
          <p:nvPr/>
        </p:nvCxnSpPr>
        <p:spPr>
          <a:xfrm flipH="1">
            <a:off x="1597152" y="2344554"/>
            <a:ext cx="993782" cy="836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7FD005-CE12-4C98-8B9B-EDBB5B9ADD0A}"/>
              </a:ext>
            </a:extLst>
          </p:cNvPr>
          <p:cNvCxnSpPr>
            <a:cxnSpLocks/>
          </p:cNvCxnSpPr>
          <p:nvPr/>
        </p:nvCxnSpPr>
        <p:spPr>
          <a:xfrm flipH="1">
            <a:off x="1597152" y="4346448"/>
            <a:ext cx="1322288" cy="366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CE825EBB-A19F-448E-B4B3-04321AAD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7C1672-7C5E-4A5F-B557-83BA5C795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296" y="1305464"/>
            <a:ext cx="3264198" cy="1901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CA946-46D8-426D-AB10-E49547FF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401" y="4206818"/>
            <a:ext cx="3264198" cy="1901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AD08D-1447-4CCE-A19A-E085FA1E2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883" y="1305464"/>
            <a:ext cx="3264200" cy="1901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BE27C4-7C79-4DB9-8B54-9590C42D5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1826" y="4209814"/>
            <a:ext cx="3264200" cy="19012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D08EB4-1CF1-4CDC-BA3B-B0506D692336}"/>
              </a:ext>
            </a:extLst>
          </p:cNvPr>
          <p:cNvSpPr txBox="1"/>
          <p:nvPr/>
        </p:nvSpPr>
        <p:spPr>
          <a:xfrm>
            <a:off x="5708663" y="6011803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RMA – 1 s</a:t>
            </a:r>
          </a:p>
        </p:txBody>
      </p:sp>
    </p:spTree>
    <p:extLst>
      <p:ext uri="{BB962C8B-B14F-4D97-AF65-F5344CB8AC3E}">
        <p14:creationId xmlns:p14="http://schemas.microsoft.com/office/powerpoint/2010/main" val="8462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0"/>
    </mc:Choice>
    <mc:Fallback xmlns="">
      <p:transition spd="slow" advTm="332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Real 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3BB621-1AEB-4ED1-AFE2-C60EECD1AA57}"/>
              </a:ext>
            </a:extLst>
          </p:cNvPr>
          <p:cNvSpPr txBox="1">
            <a:spLocks/>
          </p:cNvSpPr>
          <p:nvPr/>
        </p:nvSpPr>
        <p:spPr>
          <a:xfrm>
            <a:off x="221166" y="1283209"/>
            <a:ext cx="7825554" cy="51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Multi-Planar Array – Cutout 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F1AFD-D447-4020-9CDF-5500E297B707}"/>
              </a:ext>
            </a:extLst>
          </p:cNvPr>
          <p:cNvSpPr txBox="1"/>
          <p:nvPr/>
        </p:nvSpPr>
        <p:spPr>
          <a:xfrm>
            <a:off x="5410374" y="3206756"/>
            <a:ext cx="22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2-D BPA – 3 </a:t>
            </a:r>
            <a:r>
              <a:rPr lang="en-US" dirty="0" err="1"/>
              <a:t>hrs</a:t>
            </a:r>
            <a:endParaRPr lang="en-US" dirty="0"/>
          </a:p>
          <a:p>
            <a:pPr algn="ctr"/>
            <a:r>
              <a:rPr lang="en-US" dirty="0"/>
              <a:t>3-D BPA – 150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7CC631-62FD-44C1-BB57-ED84C9CC592C}"/>
              </a:ext>
            </a:extLst>
          </p:cNvPr>
          <p:cNvSpPr txBox="1"/>
          <p:nvPr/>
        </p:nvSpPr>
        <p:spPr>
          <a:xfrm>
            <a:off x="9108387" y="5991483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– 14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7D234-17DC-4EA5-AEC2-A5ADF4DEE7D8}"/>
              </a:ext>
            </a:extLst>
          </p:cNvPr>
          <p:cNvSpPr txBox="1"/>
          <p:nvPr/>
        </p:nvSpPr>
        <p:spPr>
          <a:xfrm>
            <a:off x="9108387" y="3180784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– 1 s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767D1140-E0BD-4A70-BA0E-5221E500A427}"/>
              </a:ext>
            </a:extLst>
          </p:cNvPr>
          <p:cNvSpPr/>
          <p:nvPr/>
        </p:nvSpPr>
        <p:spPr>
          <a:xfrm>
            <a:off x="9828026" y="3550116"/>
            <a:ext cx="213360" cy="43232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A0D78E-EA33-4E06-9740-29ABA58F0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5" t="7550" r="37315"/>
          <a:stretch/>
        </p:blipFill>
        <p:spPr>
          <a:xfrm>
            <a:off x="398727" y="2217267"/>
            <a:ext cx="2892203" cy="39362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3EE89C-3F66-49E5-9DD4-811B2C29EB70}"/>
              </a:ext>
            </a:extLst>
          </p:cNvPr>
          <p:cNvSpPr txBox="1"/>
          <p:nvPr/>
        </p:nvSpPr>
        <p:spPr>
          <a:xfrm>
            <a:off x="2232762" y="1798321"/>
            <a:ext cx="295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Antenna perturbance: Emulated Freehand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98A395-0694-4679-9ECD-AD305A48DFAE}"/>
              </a:ext>
            </a:extLst>
          </p:cNvPr>
          <p:cNvCxnSpPr>
            <a:cxnSpLocks/>
          </p:cNvCxnSpPr>
          <p:nvPr/>
        </p:nvCxnSpPr>
        <p:spPr>
          <a:xfrm flipH="1">
            <a:off x="2554224" y="2456688"/>
            <a:ext cx="524256" cy="541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BE3F4EE6-EC18-40DD-8297-FB320FF7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F4FB8-0779-43BC-BD58-59B008815B58}"/>
              </a:ext>
            </a:extLst>
          </p:cNvPr>
          <p:cNvSpPr txBox="1"/>
          <p:nvPr/>
        </p:nvSpPr>
        <p:spPr>
          <a:xfrm>
            <a:off x="5708663" y="6011803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RMA – 1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910D4-5C40-4912-9EE5-8EF329CD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472" y="1322229"/>
            <a:ext cx="3236353" cy="188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9EA55-FCE5-4907-A20A-2A4905FB9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748" y="4126729"/>
            <a:ext cx="3236355" cy="1885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44292-4E57-47B3-A4D5-6BA3E55C9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655" y="4128598"/>
            <a:ext cx="3233146" cy="1883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66D41-513E-4E7A-92BA-A44BCA375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7743" y="1310410"/>
            <a:ext cx="3236355" cy="18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54"/>
    </mc:Choice>
    <mc:Fallback xmlns="">
      <p:transition spd="slow" advTm="1965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Conclusions and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F4222BF1-55EA-4CE4-BCD0-1273E2245AC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3344336"/>
                  </p:ext>
                </p:extLst>
              </p:nvPr>
            </p:nvGraphicFramePr>
            <p:xfrm>
              <a:off x="559452" y="2951480"/>
              <a:ext cx="7212948" cy="2941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5258">
                      <a:extLst>
                        <a:ext uri="{9D8B030D-6E8A-4147-A177-3AD203B41FA5}">
                          <a16:colId xmlns:a16="http://schemas.microsoft.com/office/drawing/2014/main" val="3841232765"/>
                        </a:ext>
                      </a:extLst>
                    </a:gridCol>
                    <a:gridCol w="1665220">
                      <a:extLst>
                        <a:ext uri="{9D8B030D-6E8A-4147-A177-3AD203B41FA5}">
                          <a16:colId xmlns:a16="http://schemas.microsoft.com/office/drawing/2014/main" val="4284643101"/>
                        </a:ext>
                      </a:extLst>
                    </a:gridCol>
                    <a:gridCol w="1696058">
                      <a:extLst>
                        <a:ext uri="{9D8B030D-6E8A-4147-A177-3AD203B41FA5}">
                          <a16:colId xmlns:a16="http://schemas.microsoft.com/office/drawing/2014/main" val="758004992"/>
                        </a:ext>
                      </a:extLst>
                    </a:gridCol>
                    <a:gridCol w="1856412">
                      <a:extLst>
                        <a:ext uri="{9D8B030D-6E8A-4147-A177-3AD203B41FA5}">
                          <a16:colId xmlns:a16="http://schemas.microsoft.com/office/drawing/2014/main" val="1969613797"/>
                        </a:ext>
                      </a:extLst>
                    </a:gridCol>
                  </a:tblGrid>
                  <a:tr h="4547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4573545"/>
                      </a:ext>
                    </a:extLst>
                  </a:tr>
                  <a:tr h="71812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Computational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280612"/>
                      </a:ext>
                    </a:extLst>
                  </a:tr>
                  <a:tr h="5910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Image Quality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Acceptable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Unacceptable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Acceptable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885687"/>
                      </a:ext>
                    </a:extLst>
                  </a:tr>
                  <a:tr h="11774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Image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0564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F4222BF1-55EA-4CE4-BCD0-1273E2245AC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3344336"/>
                  </p:ext>
                </p:extLst>
              </p:nvPr>
            </p:nvGraphicFramePr>
            <p:xfrm>
              <a:off x="559452" y="2951480"/>
              <a:ext cx="7212948" cy="2941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5258">
                      <a:extLst>
                        <a:ext uri="{9D8B030D-6E8A-4147-A177-3AD203B41FA5}">
                          <a16:colId xmlns:a16="http://schemas.microsoft.com/office/drawing/2014/main" val="3841232765"/>
                        </a:ext>
                      </a:extLst>
                    </a:gridCol>
                    <a:gridCol w="1665220">
                      <a:extLst>
                        <a:ext uri="{9D8B030D-6E8A-4147-A177-3AD203B41FA5}">
                          <a16:colId xmlns:a16="http://schemas.microsoft.com/office/drawing/2014/main" val="4284643101"/>
                        </a:ext>
                      </a:extLst>
                    </a:gridCol>
                    <a:gridCol w="1696058">
                      <a:extLst>
                        <a:ext uri="{9D8B030D-6E8A-4147-A177-3AD203B41FA5}">
                          <a16:colId xmlns:a16="http://schemas.microsoft.com/office/drawing/2014/main" val="758004992"/>
                        </a:ext>
                      </a:extLst>
                    </a:gridCol>
                    <a:gridCol w="1856412">
                      <a:extLst>
                        <a:ext uri="{9D8B030D-6E8A-4147-A177-3AD203B41FA5}">
                          <a16:colId xmlns:a16="http://schemas.microsoft.com/office/drawing/2014/main" val="1969613797"/>
                        </a:ext>
                      </a:extLst>
                    </a:gridCol>
                  </a:tblGrid>
                  <a:tr h="4547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4573545"/>
                      </a:ext>
                    </a:extLst>
                  </a:tr>
                  <a:tr h="71812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Computational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513" t="-67797" r="-215385" b="-247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6547" t="-67797" r="-111511" b="-247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8525" t="-67797" r="-1639" b="-247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2280612"/>
                      </a:ext>
                    </a:extLst>
                  </a:tr>
                  <a:tr h="5910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Image Quality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Acceptable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Unacceptable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Acceptable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885687"/>
                      </a:ext>
                    </a:extLst>
                  </a:tr>
                  <a:tr h="11774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Image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05646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59EF73F-B26A-4D5A-8DD4-22548335F6C3}"/>
              </a:ext>
            </a:extLst>
          </p:cNvPr>
          <p:cNvSpPr txBox="1"/>
          <p:nvPr/>
        </p:nvSpPr>
        <p:spPr>
          <a:xfrm>
            <a:off x="595012" y="1429323"/>
            <a:ext cx="66671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0099"/>
              </a:buClr>
              <a:buFont typeface="Wingdings" panose="05000000000000000000" pitchFamily="2" charset="2"/>
              <a:buChar char="q"/>
              <a:defRPr/>
            </a:pPr>
            <a:r>
              <a:rPr lang="en-US" b="1">
                <a:latin typeface="Quire Sans" panose="020B0502040400020003" pitchFamily="34" charset="0"/>
                <a:cs typeface="Quire Sans" panose="020B0502040400020003" pitchFamily="34" charset="0"/>
              </a:rPr>
              <a:t>Enables non-cooperative </a:t>
            </a:r>
            <a:r>
              <a:rPr lang="en-US" b="1" dirty="0">
                <a:latin typeface="Quire Sans" panose="020B0502040400020003" pitchFamily="34" charset="0"/>
                <a:cs typeface="Quire Sans" panose="020B0502040400020003" pitchFamily="34" charset="0"/>
              </a:rPr>
              <a:t>image computation on mobile devices, cell phones, IOT applications</a:t>
            </a:r>
            <a:endParaRPr lang="en-US" sz="1800" b="1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pPr marL="457200" indent="-457200">
              <a:buClr>
                <a:srgbClr val="000099"/>
              </a:buClr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latin typeface="Quire Sans" panose="020B0502040400020003" pitchFamily="34" charset="0"/>
                <a:cs typeface="Quire Sans" panose="020B0502040400020003" pitchFamily="34" charset="0"/>
              </a:rPr>
              <a:t>Same computational complexity as RMA with comparable image quality to BPA</a:t>
            </a:r>
          </a:p>
          <a:p>
            <a:pPr marL="457200" indent="-457200">
              <a:buClr>
                <a:srgbClr val="000099"/>
              </a:buClr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7106B4-DC4E-49A1-BEA4-554AAEA3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887B6-4217-47C2-8575-241A24D12C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53" t="10342" r="16252" b="12727"/>
          <a:stretch/>
        </p:blipFill>
        <p:spPr>
          <a:xfrm>
            <a:off x="4479747" y="4966059"/>
            <a:ext cx="1174293" cy="7517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A45A69-CCE6-44B1-8CD0-C23190C614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214" t="14086" r="18064" b="17700"/>
          <a:stretch/>
        </p:blipFill>
        <p:spPr>
          <a:xfrm>
            <a:off x="6223000" y="4966059"/>
            <a:ext cx="1273522" cy="7257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18EDF4-99E3-44F9-96C7-8E1AE88F31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149" t="14086" r="16885" b="17700"/>
          <a:stretch/>
        </p:blipFill>
        <p:spPr>
          <a:xfrm>
            <a:off x="2769973" y="4966059"/>
            <a:ext cx="1296263" cy="725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CCA6E-1F58-4989-95C3-19F3B10557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123" t="9445" r="32468"/>
          <a:stretch/>
        </p:blipFill>
        <p:spPr>
          <a:xfrm>
            <a:off x="8065482" y="2271429"/>
            <a:ext cx="3657970" cy="34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14"/>
    </mc:Choice>
    <mc:Fallback xmlns="">
      <p:transition spd="slow" advTm="332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1355528"/>
            <a:ext cx="7403327" cy="3315532"/>
          </a:xfrm>
        </p:spPr>
        <p:txBody>
          <a:bodyPr>
            <a:normAutofit/>
          </a:bodyPr>
          <a:lstStyle/>
          <a:p>
            <a:r>
              <a:rPr lang="en-US" sz="2000" dirty="0"/>
              <a:t>Traditional array imaging techniques require highly controlled positioning for SAR scanning apparatus</a:t>
            </a:r>
          </a:p>
          <a:p>
            <a:r>
              <a:rPr lang="en-US" sz="2000" dirty="0"/>
              <a:t>Emerging applications require relaxing this constraint</a:t>
            </a:r>
            <a:endParaRPr lang="en-US" sz="1200" dirty="0"/>
          </a:p>
          <a:p>
            <a:pPr lvl="1"/>
            <a:r>
              <a:rPr lang="en-US" sz="1600" b="1" dirty="0"/>
              <a:t>Smart phone mmWave scanner: mobile threat detection</a:t>
            </a:r>
          </a:p>
          <a:p>
            <a:pPr lvl="2"/>
            <a:r>
              <a:rPr lang="en-US" sz="1200" dirty="0">
                <a:solidFill>
                  <a:srgbClr val="FF0000"/>
                </a:solidFill>
              </a:rPr>
              <a:t>ISSUE: limited computation power on cell phone</a:t>
            </a:r>
          </a:p>
          <a:p>
            <a:pPr lvl="1"/>
            <a:r>
              <a:rPr lang="en-US" sz="1600" dirty="0"/>
              <a:t>Automotive SAR imaging</a:t>
            </a:r>
          </a:p>
          <a:p>
            <a:r>
              <a:rPr lang="en-US" sz="2000" dirty="0"/>
              <a:t>Challenge:</a:t>
            </a:r>
          </a:p>
          <a:p>
            <a:pPr lvl="1"/>
            <a:r>
              <a:rPr lang="en-US" sz="1600" dirty="0"/>
              <a:t>Efficient image reconstruction algorithms rely on simple scanning patterns</a:t>
            </a:r>
          </a:p>
          <a:p>
            <a:pPr lvl="1"/>
            <a:r>
              <a:rPr lang="en-US" sz="1600" dirty="0"/>
              <a:t>Non-cooperative scanning patterns are typically considered infeasible due to computational expense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C370CF4-2F1E-CE4E-9B00-3BF0EA83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 – Non-Cooperative Array Imaging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78FD2-FD12-4973-B4A6-C188E328DF42}"/>
              </a:ext>
            </a:extLst>
          </p:cNvPr>
          <p:cNvGrpSpPr/>
          <p:nvPr/>
        </p:nvGrpSpPr>
        <p:grpSpPr>
          <a:xfrm>
            <a:off x="8287246" y="1355529"/>
            <a:ext cx="3721873" cy="4725231"/>
            <a:chOff x="536713" y="2801857"/>
            <a:chExt cx="3238582" cy="391590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CDB092-8F45-4018-B5F3-40A4A6BB8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62" r="73490"/>
            <a:stretch/>
          </p:blipFill>
          <p:spPr>
            <a:xfrm>
              <a:off x="828684" y="2801857"/>
              <a:ext cx="1040600" cy="162894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0461C9B-28E4-43DC-8641-5B7D2D385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0481" b="21460"/>
            <a:stretch/>
          </p:blipFill>
          <p:spPr>
            <a:xfrm>
              <a:off x="2426976" y="2850548"/>
              <a:ext cx="695563" cy="1531561"/>
            </a:xfrm>
            <a:prstGeom prst="rect">
              <a:avLst/>
            </a:prstGeom>
          </p:spPr>
        </p:pic>
        <p:pic>
          <p:nvPicPr>
            <p:cNvPr id="23" name="Picture 22" descr="A picture containing indoor, appliance, table, sitting&#10;&#10;Description automatically generated">
              <a:extLst>
                <a:ext uri="{FF2B5EF4-FFF2-40B4-BE49-F238E27FC236}">
                  <a16:creationId xmlns:a16="http://schemas.microsoft.com/office/drawing/2014/main" id="{891EE11E-BA22-48F3-8E44-3E68B0691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65" y="4459710"/>
              <a:ext cx="999852" cy="1500331"/>
            </a:xfrm>
            <a:prstGeom prst="rect">
              <a:avLst/>
            </a:prstGeom>
          </p:spPr>
        </p:pic>
        <p:pic>
          <p:nvPicPr>
            <p:cNvPr id="26" name="Content Placeholder 8" descr="A body of water&#10;&#10;Description automatically generated">
              <a:extLst>
                <a:ext uri="{FF2B5EF4-FFF2-40B4-BE49-F238E27FC236}">
                  <a16:creationId xmlns:a16="http://schemas.microsoft.com/office/drawing/2014/main" id="{8A1CAC3A-8EFF-4E87-8AFA-06F347DE5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250" y="4430801"/>
              <a:ext cx="1559725" cy="15398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01D6EA-9543-F141-B24B-A06D75211449}"/>
                </a:ext>
              </a:extLst>
            </p:cNvPr>
            <p:cNvSpPr/>
            <p:nvPr/>
          </p:nvSpPr>
          <p:spPr>
            <a:xfrm>
              <a:off x="536713" y="2802048"/>
              <a:ext cx="3238582" cy="3915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oter Placeholder 3">
              <a:extLst>
                <a:ext uri="{FF2B5EF4-FFF2-40B4-BE49-F238E27FC236}">
                  <a16:creationId xmlns:a16="http://schemas.microsoft.com/office/drawing/2014/main" id="{3DAB8433-7AA1-4967-B192-052BC75042F2}"/>
                </a:ext>
              </a:extLst>
            </p:cNvPr>
            <p:cNvSpPr txBox="1">
              <a:spLocks/>
            </p:cNvSpPr>
            <p:nvPr/>
          </p:nvSpPr>
          <p:spPr>
            <a:xfrm>
              <a:off x="618529" y="6037449"/>
              <a:ext cx="3074950" cy="589688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r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Traditional Array Imaging: Controlled Scanning Pattern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BF80E6-E3D8-4C3C-8D9F-59E4BC41EBFC}"/>
              </a:ext>
            </a:extLst>
          </p:cNvPr>
          <p:cNvGrpSpPr/>
          <p:nvPr/>
        </p:nvGrpSpPr>
        <p:grpSpPr>
          <a:xfrm>
            <a:off x="365875" y="4474000"/>
            <a:ext cx="7774888" cy="2202102"/>
            <a:chOff x="365875" y="4419678"/>
            <a:chExt cx="7774888" cy="220210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FC9CA2E-01F4-4D8F-A87C-368F275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875" y="4419678"/>
              <a:ext cx="3530424" cy="220210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DA5A31-E699-1F43-A783-1E017D5FF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459" y="4917191"/>
              <a:ext cx="1416558" cy="118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01D6EA-9543-F141-B24B-A06D75211449}"/>
                </a:ext>
              </a:extLst>
            </p:cNvPr>
            <p:cNvSpPr/>
            <p:nvPr/>
          </p:nvSpPr>
          <p:spPr>
            <a:xfrm>
              <a:off x="459901" y="4419678"/>
              <a:ext cx="7629541" cy="2202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3A8572-F64B-4DF1-8FCB-9C46DEF1B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372" y="4924360"/>
              <a:ext cx="1416558" cy="118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224B58F-9F17-47AC-AC1B-99ED17C9646B}"/>
                </a:ext>
              </a:extLst>
            </p:cNvPr>
            <p:cNvSpPr/>
            <p:nvPr/>
          </p:nvSpPr>
          <p:spPr>
            <a:xfrm rot="16200000">
              <a:off x="5660047" y="4753447"/>
              <a:ext cx="498177" cy="1020893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3652CF6-3556-4CA3-AD13-5B6D251AD788}"/>
                </a:ext>
              </a:extLst>
            </p:cNvPr>
            <p:cNvSpPr/>
            <p:nvPr/>
          </p:nvSpPr>
          <p:spPr>
            <a:xfrm rot="16200000">
              <a:off x="5510645" y="4753446"/>
              <a:ext cx="498177" cy="1020893"/>
            </a:xfrm>
            <a:prstGeom prst="triangle">
              <a:avLst/>
            </a:prstGeom>
            <a:solidFill>
              <a:schemeClr val="accent2">
                <a:tint val="66000"/>
                <a:satMod val="1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Walk with solid fill">
              <a:extLst>
                <a:ext uri="{FF2B5EF4-FFF2-40B4-BE49-F238E27FC236}">
                  <a16:creationId xmlns:a16="http://schemas.microsoft.com/office/drawing/2014/main" id="{5A1C3A4A-155D-40A7-B55E-76A1EB653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08225" y="5027930"/>
              <a:ext cx="1006369" cy="1006369"/>
            </a:xfrm>
            <a:prstGeom prst="rect">
              <a:avLst/>
            </a:prstGeom>
          </p:spPr>
        </p:pic>
        <p:pic>
          <p:nvPicPr>
            <p:cNvPr id="35" name="Graphic 34" descr="Deciduous tree with solid fill">
              <a:extLst>
                <a:ext uri="{FF2B5EF4-FFF2-40B4-BE49-F238E27FC236}">
                  <a16:creationId xmlns:a16="http://schemas.microsoft.com/office/drawing/2014/main" id="{7B0B2608-DACA-44A2-BAB9-2B2D20849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95682" y="4506738"/>
              <a:ext cx="1345081" cy="1345081"/>
            </a:xfrm>
            <a:prstGeom prst="rect">
              <a:avLst/>
            </a:prstGeom>
          </p:spPr>
        </p:pic>
      </p:grp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0162FE13-420B-4461-8F70-5FE5D467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</p:spTree>
    <p:extLst>
      <p:ext uri="{BB962C8B-B14F-4D97-AF65-F5344CB8AC3E}">
        <p14:creationId xmlns:p14="http://schemas.microsoft.com/office/powerpoint/2010/main" val="36385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87"/>
    </mc:Choice>
    <mc:Fallback xmlns="">
      <p:transition spd="slow" advTm="775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Multi-Planar Array Concept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EE563F0E-D93F-499C-B91D-C0E8A9FDBDFD}"/>
              </a:ext>
            </a:extLst>
          </p:cNvPr>
          <p:cNvGrpSpPr/>
          <p:nvPr/>
        </p:nvGrpSpPr>
        <p:grpSpPr>
          <a:xfrm>
            <a:off x="5419842" y="2403512"/>
            <a:ext cx="5255562" cy="4149595"/>
            <a:chOff x="5734238" y="2860805"/>
            <a:chExt cx="4070567" cy="332315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7C8317B-F090-417C-9CFA-0B626EF81366}"/>
                </a:ext>
              </a:extLst>
            </p:cNvPr>
            <p:cNvGrpSpPr/>
            <p:nvPr/>
          </p:nvGrpSpPr>
          <p:grpSpPr>
            <a:xfrm>
              <a:off x="5734238" y="2860805"/>
              <a:ext cx="4070567" cy="3323159"/>
              <a:chOff x="6500343" y="2405110"/>
              <a:chExt cx="3559981" cy="2955588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A684604-CD29-4B71-94B6-D8E3F038C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4404" y="2405110"/>
                <a:ext cx="0" cy="2955588"/>
              </a:xfrm>
              <a:prstGeom prst="line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BF33A52-901A-4D19-BE12-BB5BA75D3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0058" y="3277166"/>
                <a:ext cx="2142744" cy="1245153"/>
              </a:xfrm>
              <a:prstGeom prst="line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98802FA-3B4A-46C8-A76F-6CC86F99A6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0343" y="3090319"/>
                <a:ext cx="3559981" cy="2089282"/>
              </a:xfrm>
              <a:prstGeom prst="line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BA2DB81B-30EB-459D-9D56-671F22952A54}"/>
                </a:ext>
              </a:extLst>
            </p:cNvPr>
            <p:cNvGrpSpPr/>
            <p:nvPr/>
          </p:nvGrpSpPr>
          <p:grpSpPr>
            <a:xfrm>
              <a:off x="6428698" y="3400704"/>
              <a:ext cx="1502973" cy="2062937"/>
              <a:chOff x="6541577" y="2543959"/>
              <a:chExt cx="1314450" cy="183475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B8AF725-3403-44F5-946A-CE5A00FD4BBA}"/>
                  </a:ext>
                </a:extLst>
              </p:cNvPr>
              <p:cNvGrpSpPr/>
              <p:nvPr/>
            </p:nvGrpSpPr>
            <p:grpSpPr>
              <a:xfrm>
                <a:off x="6541577" y="2543959"/>
                <a:ext cx="1314450" cy="1834758"/>
                <a:chOff x="6541577" y="2543959"/>
                <a:chExt cx="1314450" cy="1834758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AC6890F-1B5D-4C09-A55B-774AA17A9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577" y="3246872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4AD903-F3BA-4FBD-B143-AFA8CFA56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6027" y="2543959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DC69162A-2658-4B81-8480-5D48336D6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2543959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E4B9CEF-524E-4047-8614-FF5EAB4BB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3675804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837EB410-A095-4F30-BCD5-9908F270984E}"/>
                  </a:ext>
                </a:extLst>
              </p:cNvPr>
              <p:cNvGrpSpPr/>
              <p:nvPr/>
            </p:nvGrpSpPr>
            <p:grpSpPr>
              <a:xfrm>
                <a:off x="7635929" y="2627369"/>
                <a:ext cx="171663" cy="245863"/>
                <a:chOff x="8594852" y="3566565"/>
                <a:chExt cx="171663" cy="245863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148176E2-B44D-439B-8396-EFBAF5B81814}"/>
                    </a:ext>
                  </a:extLst>
                </p:cNvPr>
                <p:cNvSpPr/>
                <p:nvPr/>
              </p:nvSpPr>
              <p:spPr>
                <a:xfrm>
                  <a:off x="8699203" y="3638676"/>
                  <a:ext cx="34316" cy="32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iamond 149">
                  <a:extLst>
                    <a:ext uri="{FF2B5EF4-FFF2-40B4-BE49-F238E27FC236}">
                      <a16:creationId xmlns:a16="http://schemas.microsoft.com/office/drawing/2014/main" id="{FB03CF75-CD60-47CE-B61A-FFFD375FF3E8}"/>
                    </a:ext>
                  </a:extLst>
                </p:cNvPr>
                <p:cNvSpPr/>
                <p:nvPr/>
              </p:nvSpPr>
              <p:spPr>
                <a:xfrm>
                  <a:off x="8629269" y="3709145"/>
                  <a:ext cx="34316" cy="32292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14C16B06-3324-458B-AB4F-73FE2F9EA333}"/>
                    </a:ext>
                  </a:extLst>
                </p:cNvPr>
                <p:cNvGrpSpPr/>
                <p:nvPr/>
              </p:nvGrpSpPr>
              <p:grpSpPr>
                <a:xfrm>
                  <a:off x="8594852" y="3566565"/>
                  <a:ext cx="171663" cy="245863"/>
                  <a:chOff x="6541577" y="2543959"/>
                  <a:chExt cx="1314450" cy="1834758"/>
                </a:xfrm>
              </p:grpSpPr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C369E44E-DF38-47D7-87A9-D81DA730A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577" y="3246872"/>
                    <a:ext cx="0" cy="11311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F659FA77-387D-4C20-9683-A7583C86F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56027" y="2543959"/>
                    <a:ext cx="0" cy="11311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B3C73617-7FC9-428A-8A44-694359544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41577" y="2543959"/>
                    <a:ext cx="1314450" cy="7029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01153E12-5DA8-47F6-B505-FC76CF4507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41577" y="3675804"/>
                    <a:ext cx="1314450" cy="7029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2E28FD9-F999-4DBE-8916-E4BDF47AC1AF}"/>
                </a:ext>
              </a:extLst>
            </p:cNvPr>
            <p:cNvGrpSpPr/>
            <p:nvPr/>
          </p:nvGrpSpPr>
          <p:grpSpPr>
            <a:xfrm>
              <a:off x="6156325" y="3255919"/>
              <a:ext cx="1502973" cy="2062937"/>
              <a:chOff x="6541577" y="2543959"/>
              <a:chExt cx="1314450" cy="1834758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D2AB3715-505E-454C-9A09-669DDF97667E}"/>
                  </a:ext>
                </a:extLst>
              </p:cNvPr>
              <p:cNvGrpSpPr/>
              <p:nvPr/>
            </p:nvGrpSpPr>
            <p:grpSpPr>
              <a:xfrm>
                <a:off x="6541577" y="2543959"/>
                <a:ext cx="1314450" cy="1834758"/>
                <a:chOff x="6541577" y="2543959"/>
                <a:chExt cx="1314450" cy="1834758"/>
              </a:xfrm>
            </p:grpSpPr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DB9EEFC3-66C7-4409-9833-1E025911E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577" y="3246872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111835E5-F1A5-4C4A-9589-F9194F18D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6027" y="2543959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429AF4B-96B0-402B-B1AB-18D2B0755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2543959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4ADE4E0B-720A-4363-A3A4-C315623EA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3675804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A182DE70-99E9-4F2D-9984-EE93A39F559A}"/>
                  </a:ext>
                </a:extLst>
              </p:cNvPr>
              <p:cNvGrpSpPr/>
              <p:nvPr/>
            </p:nvGrpSpPr>
            <p:grpSpPr>
              <a:xfrm>
                <a:off x="7555995" y="3001904"/>
                <a:ext cx="171665" cy="245863"/>
                <a:chOff x="8514918" y="3941100"/>
                <a:chExt cx="171665" cy="245863"/>
              </a:xfrm>
            </p:grpSpPr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F9BD753-3FB4-488E-AB9A-A7760FAFCE0C}"/>
                    </a:ext>
                  </a:extLst>
                </p:cNvPr>
                <p:cNvSpPr/>
                <p:nvPr/>
              </p:nvSpPr>
              <p:spPr>
                <a:xfrm>
                  <a:off x="8619268" y="4013210"/>
                  <a:ext cx="34316" cy="32292"/>
                </a:xfrm>
                <a:prstGeom prst="ellipse">
                  <a:avLst/>
                </a:prstGeom>
                <a:solidFill>
                  <a:scrgbClr r="0" g="0" b="0">
                    <a:alpha val="25000"/>
                  </a:scrgbClr>
                </a:solidFill>
                <a:ln>
                  <a:solidFill>
                    <a:schemeClr val="tx1">
                      <a:alpha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Diamond 164">
                  <a:extLst>
                    <a:ext uri="{FF2B5EF4-FFF2-40B4-BE49-F238E27FC236}">
                      <a16:creationId xmlns:a16="http://schemas.microsoft.com/office/drawing/2014/main" id="{0FA83FD0-9D6B-4BCF-BD63-5D7A8C20E624}"/>
                    </a:ext>
                  </a:extLst>
                </p:cNvPr>
                <p:cNvSpPr/>
                <p:nvPr/>
              </p:nvSpPr>
              <p:spPr>
                <a:xfrm>
                  <a:off x="8549334" y="4083679"/>
                  <a:ext cx="34316" cy="32292"/>
                </a:xfrm>
                <a:prstGeom prst="diamond">
                  <a:avLst/>
                </a:prstGeom>
                <a:solidFill>
                  <a:scrgbClr r="0" g="0" b="0">
                    <a:alpha val="25000"/>
                  </a:scrgbClr>
                </a:solidFill>
                <a:ln>
                  <a:solidFill>
                    <a:schemeClr val="tx1">
                      <a:alpha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82886124-E19B-4057-B8C0-4C9FFB80CA54}"/>
                    </a:ext>
                  </a:extLst>
                </p:cNvPr>
                <p:cNvGrpSpPr/>
                <p:nvPr/>
              </p:nvGrpSpPr>
              <p:grpSpPr>
                <a:xfrm>
                  <a:off x="8514918" y="3941100"/>
                  <a:ext cx="171665" cy="245863"/>
                  <a:chOff x="5929495" y="5338929"/>
                  <a:chExt cx="1314462" cy="1834758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CC34BCEA-3E9E-4D8B-9C09-D888A318BB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29495" y="6041840"/>
                    <a:ext cx="0" cy="1131108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CE4EF863-D47B-4530-91A3-15A6B7503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43941" y="5338929"/>
                    <a:ext cx="0" cy="1131108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F017E9BE-1A8A-4796-B286-C4CF2C84A5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29495" y="5338929"/>
                    <a:ext cx="1314452" cy="7029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94C96AE9-EB0C-441E-BA6C-2CE0DE5E6D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29507" y="6470776"/>
                    <a:ext cx="1314450" cy="7029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9639361-E96C-4472-8201-8F4185E7F83C}"/>
                </a:ext>
              </a:extLst>
            </p:cNvPr>
            <p:cNvGrpSpPr/>
            <p:nvPr/>
          </p:nvGrpSpPr>
          <p:grpSpPr>
            <a:xfrm>
              <a:off x="5781862" y="2968695"/>
              <a:ext cx="1502973" cy="2062937"/>
              <a:chOff x="6541577" y="2543959"/>
              <a:chExt cx="1314450" cy="1834758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E1E0F2A1-2452-4C4C-ACA5-0E08FF207CD9}"/>
                  </a:ext>
                </a:extLst>
              </p:cNvPr>
              <p:cNvGrpSpPr/>
              <p:nvPr/>
            </p:nvGrpSpPr>
            <p:grpSpPr>
              <a:xfrm>
                <a:off x="6541577" y="2543959"/>
                <a:ext cx="1314450" cy="1834758"/>
                <a:chOff x="6541577" y="2543959"/>
                <a:chExt cx="1314450" cy="1834758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3F46351-0BAD-46CE-BFC2-2B1F9F9A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577" y="3246872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B4030C94-4739-44BA-A766-CEC083DCC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6027" y="2543959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DE650DAF-C600-415C-B58C-77CEB702A7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2543959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2997D48-9584-4616-85CB-D213E82C2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3675804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D72DD42C-61D8-4489-A0C5-1BFA65C4FC66}"/>
                  </a:ext>
                </a:extLst>
              </p:cNvPr>
              <p:cNvGrpSpPr/>
              <p:nvPr/>
            </p:nvGrpSpPr>
            <p:grpSpPr>
              <a:xfrm>
                <a:off x="6630841" y="3418975"/>
                <a:ext cx="171664" cy="245865"/>
                <a:chOff x="7589764" y="4358171"/>
                <a:chExt cx="171664" cy="245865"/>
              </a:xfrm>
            </p:grpSpPr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31E94AA-4960-48AA-96CC-9AC03381670F}"/>
                    </a:ext>
                  </a:extLst>
                </p:cNvPr>
                <p:cNvSpPr/>
                <p:nvPr/>
              </p:nvSpPr>
              <p:spPr>
                <a:xfrm>
                  <a:off x="7694116" y="4430282"/>
                  <a:ext cx="34316" cy="32292"/>
                </a:xfrm>
                <a:prstGeom prst="ellipse">
                  <a:avLst/>
                </a:prstGeom>
                <a:solidFill>
                  <a:scrgbClr r="0" g="0" b="0">
                    <a:alpha val="25000"/>
                  </a:scrgbClr>
                </a:solidFill>
                <a:ln>
                  <a:solidFill>
                    <a:schemeClr val="tx1">
                      <a:alpha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Diamond 178">
                  <a:extLst>
                    <a:ext uri="{FF2B5EF4-FFF2-40B4-BE49-F238E27FC236}">
                      <a16:creationId xmlns:a16="http://schemas.microsoft.com/office/drawing/2014/main" id="{F978E956-6DB5-4E87-B792-3CC32EAB7D8C}"/>
                    </a:ext>
                  </a:extLst>
                </p:cNvPr>
                <p:cNvSpPr/>
                <p:nvPr/>
              </p:nvSpPr>
              <p:spPr>
                <a:xfrm>
                  <a:off x="7624181" y="4500751"/>
                  <a:ext cx="34316" cy="32292"/>
                </a:xfrm>
                <a:prstGeom prst="diamond">
                  <a:avLst/>
                </a:prstGeom>
                <a:solidFill>
                  <a:scrgbClr r="0" g="0" b="0">
                    <a:alpha val="25000"/>
                  </a:scrgbClr>
                </a:solidFill>
                <a:ln>
                  <a:solidFill>
                    <a:schemeClr val="tx1">
                      <a:alpha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51FA6BB0-9475-4A18-B093-B032E65778F8}"/>
                    </a:ext>
                  </a:extLst>
                </p:cNvPr>
                <p:cNvGrpSpPr/>
                <p:nvPr/>
              </p:nvGrpSpPr>
              <p:grpSpPr>
                <a:xfrm>
                  <a:off x="7589764" y="4358171"/>
                  <a:ext cx="171664" cy="245865"/>
                  <a:chOff x="-1154535" y="8451328"/>
                  <a:chExt cx="1314454" cy="1834771"/>
                </a:xfrm>
              </p:grpSpPr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46155341-C69C-4553-90C3-906209A1E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154530" y="9154238"/>
                    <a:ext cx="0" cy="11311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81BF12E3-FC36-4D47-A761-288B2E843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919" y="8451328"/>
                    <a:ext cx="0" cy="11311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32D6836E-B182-45CC-8512-2A44C8D33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1154530" y="8451328"/>
                    <a:ext cx="1314449" cy="702910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08B69AF0-3103-4C91-9389-99CFA83862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1154535" y="9583188"/>
                    <a:ext cx="1314450" cy="7029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134CE0B1-775B-4D0F-9335-8232C636DE0E}"/>
                </a:ext>
              </a:extLst>
            </p:cNvPr>
            <p:cNvSpPr/>
            <p:nvPr/>
          </p:nvSpPr>
          <p:spPr>
            <a:xfrm>
              <a:off x="8914794" y="5156375"/>
              <a:ext cx="83110" cy="752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7D4E6948-FE6E-4FAE-B67D-1B7C2C5D8F67}"/>
                </a:ext>
              </a:extLst>
            </p:cNvPr>
            <p:cNvCxnSpPr>
              <a:cxnSpLocks/>
              <a:stCxn id="150" idx="3"/>
              <a:endCxn id="190" idx="1"/>
            </p:cNvCxnSpPr>
            <p:nvPr/>
          </p:nvCxnSpPr>
          <p:spPr>
            <a:xfrm>
              <a:off x="7758596" y="3672953"/>
              <a:ext cx="1168369" cy="149444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667118F9-4E15-4C55-9769-15882D923832}"/>
                </a:ext>
              </a:extLst>
            </p:cNvPr>
            <p:cNvCxnSpPr>
              <a:cxnSpLocks/>
              <a:stCxn id="190" idx="1"/>
              <a:endCxn id="147" idx="6"/>
            </p:cNvCxnSpPr>
            <p:nvPr/>
          </p:nvCxnSpPr>
          <p:spPr>
            <a:xfrm flipH="1" flipV="1">
              <a:off x="7838560" y="3593720"/>
              <a:ext cx="1088404" cy="15736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Content Placeholder 2">
                <a:extLst>
                  <a:ext uri="{FF2B5EF4-FFF2-40B4-BE49-F238E27FC236}">
                    <a16:creationId xmlns:a16="http://schemas.microsoft.com/office/drawing/2014/main" id="{E11942DD-A528-41CB-BBAF-430A19BF47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016" y="1331708"/>
                <a:ext cx="4580820" cy="9135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2-D Multi-Linear Case:</a:t>
                </a:r>
              </a:p>
              <a:p>
                <a:r>
                  <a:rPr lang="en-US" sz="2400" dirty="0"/>
                  <a:t>Captures along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/>
                  <a:t> lines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13" name="Content Placeholder 2">
                <a:extLst>
                  <a:ext uri="{FF2B5EF4-FFF2-40B4-BE49-F238E27FC236}">
                    <a16:creationId xmlns:a16="http://schemas.microsoft.com/office/drawing/2014/main" id="{E11942DD-A528-41CB-BBAF-430A19BF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6" y="1331708"/>
                <a:ext cx="4580820" cy="913559"/>
              </a:xfrm>
              <a:prstGeom prst="rect">
                <a:avLst/>
              </a:prstGeom>
              <a:blipFill>
                <a:blip r:embed="rId5"/>
                <a:stretch>
                  <a:fillRect l="-2130" t="-9333" b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Content Placeholder 2">
                <a:extLst>
                  <a:ext uri="{FF2B5EF4-FFF2-40B4-BE49-F238E27FC236}">
                    <a16:creationId xmlns:a16="http://schemas.microsoft.com/office/drawing/2014/main" id="{235B86E5-E229-4F03-A1F6-C14BC7225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126" y="1326055"/>
                <a:ext cx="5203231" cy="1076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3-D Multi-Planar Case:</a:t>
                </a:r>
              </a:p>
              <a:p>
                <a:r>
                  <a:rPr lang="en-US" sz="2400" dirty="0"/>
                  <a:t>Captures along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/>
                  <a:t> planes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14" name="Content Placeholder 2">
                <a:extLst>
                  <a:ext uri="{FF2B5EF4-FFF2-40B4-BE49-F238E27FC236}">
                    <a16:creationId xmlns:a16="http://schemas.microsoft.com/office/drawing/2014/main" id="{235B86E5-E229-4F03-A1F6-C14BC7225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126" y="1326055"/>
                <a:ext cx="5203231" cy="1076201"/>
              </a:xfrm>
              <a:prstGeom prst="rect">
                <a:avLst/>
              </a:prstGeom>
              <a:blipFill>
                <a:blip r:embed="rId6"/>
                <a:stretch>
                  <a:fillRect l="-1876" t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FD7557F8-8028-460D-99F8-174D31DB4F77}"/>
                  </a:ext>
                </a:extLst>
              </p:cNvPr>
              <p:cNvSpPr txBox="1"/>
              <p:nvPr/>
            </p:nvSpPr>
            <p:spPr>
              <a:xfrm>
                <a:off x="8732391" y="33582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FD7557F8-8028-460D-99F8-174D31DB4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391" y="3358200"/>
                <a:ext cx="183320" cy="276999"/>
              </a:xfrm>
              <a:prstGeom prst="rect">
                <a:avLst/>
              </a:prstGeom>
              <a:blipFill>
                <a:blip r:embed="rId7"/>
                <a:stretch>
                  <a:fillRect l="-19355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B5411ED-D5A7-4FC4-BBCB-98C2B5F80DC8}"/>
                  </a:ext>
                </a:extLst>
              </p:cNvPr>
              <p:cNvSpPr txBox="1"/>
              <p:nvPr/>
            </p:nvSpPr>
            <p:spPr>
              <a:xfrm>
                <a:off x="7158295" y="21873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B5411ED-D5A7-4FC4-BBCB-98C2B5F8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295" y="2187345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C48BD217-EF14-496C-9303-F96A9F6A3998}"/>
                  </a:ext>
                </a:extLst>
              </p:cNvPr>
              <p:cNvSpPr txBox="1"/>
              <p:nvPr/>
            </p:nvSpPr>
            <p:spPr>
              <a:xfrm>
                <a:off x="10675177" y="6046046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C48BD217-EF14-496C-9303-F96A9F6A3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177" y="6046046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46BEBA36-92D6-44C1-85AA-34FF50173FD8}"/>
                  </a:ext>
                </a:extLst>
              </p:cNvPr>
              <p:cNvSpPr txBox="1"/>
              <p:nvPr/>
            </p:nvSpPr>
            <p:spPr>
              <a:xfrm>
                <a:off x="6168326" y="5590626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46BEBA36-92D6-44C1-85AA-34FF50173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26" y="5590626"/>
                <a:ext cx="255583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7F1463ED-05F9-4ECA-BE3A-A3253FF9F003}"/>
              </a:ext>
            </a:extLst>
          </p:cNvPr>
          <p:cNvGrpSpPr/>
          <p:nvPr/>
        </p:nvGrpSpPr>
        <p:grpSpPr>
          <a:xfrm>
            <a:off x="5556200" y="2430196"/>
            <a:ext cx="421926" cy="462494"/>
            <a:chOff x="4425062" y="6198560"/>
            <a:chExt cx="421926" cy="462494"/>
          </a:xfrm>
        </p:grpSpPr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EA77126C-3630-41AD-8424-8BB49E12DCFB}"/>
                </a:ext>
              </a:extLst>
            </p:cNvPr>
            <p:cNvSpPr/>
            <p:nvPr/>
          </p:nvSpPr>
          <p:spPr>
            <a:xfrm>
              <a:off x="4425062" y="6476670"/>
              <a:ext cx="82214" cy="917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Diamond 331">
              <a:extLst>
                <a:ext uri="{FF2B5EF4-FFF2-40B4-BE49-F238E27FC236}">
                  <a16:creationId xmlns:a16="http://schemas.microsoft.com/office/drawing/2014/main" id="{803D1E30-34C5-4764-A5EB-3570CD670C69}"/>
                </a:ext>
              </a:extLst>
            </p:cNvPr>
            <p:cNvSpPr/>
            <p:nvPr/>
          </p:nvSpPr>
          <p:spPr>
            <a:xfrm>
              <a:off x="4425062" y="6289254"/>
              <a:ext cx="82214" cy="91771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ACED539-2AFC-4DF5-9CF5-2E5E8C087C8F}"/>
                </a:ext>
              </a:extLst>
            </p:cNvPr>
            <p:cNvSpPr txBox="1"/>
            <p:nvPr/>
          </p:nvSpPr>
          <p:spPr>
            <a:xfrm>
              <a:off x="4466169" y="6384055"/>
              <a:ext cx="380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Rx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E9E15D-0032-4042-A5E8-BA5057915FD3}"/>
                </a:ext>
              </a:extLst>
            </p:cNvPr>
            <p:cNvSpPr txBox="1"/>
            <p:nvPr/>
          </p:nvSpPr>
          <p:spPr>
            <a:xfrm>
              <a:off x="4466169" y="6198560"/>
              <a:ext cx="380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Tx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A34D9B3-8BAD-4E8F-A567-E0174CF39149}"/>
              </a:ext>
            </a:extLst>
          </p:cNvPr>
          <p:cNvGrpSpPr/>
          <p:nvPr/>
        </p:nvGrpSpPr>
        <p:grpSpPr>
          <a:xfrm>
            <a:off x="421417" y="2286972"/>
            <a:ext cx="4543325" cy="4435876"/>
            <a:chOff x="339016" y="2106767"/>
            <a:chExt cx="4543325" cy="4435876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8730C7BB-6EE0-460C-9F31-9820D78C6CC6}"/>
                </a:ext>
              </a:extLst>
            </p:cNvPr>
            <p:cNvGrpSpPr/>
            <p:nvPr/>
          </p:nvGrpSpPr>
          <p:grpSpPr>
            <a:xfrm>
              <a:off x="339016" y="2258021"/>
              <a:ext cx="4091378" cy="4215931"/>
              <a:chOff x="172571" y="1804416"/>
              <a:chExt cx="4091378" cy="421593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461240B-BC35-4581-9C88-7DD81F75BD92}"/>
                  </a:ext>
                </a:extLst>
              </p:cNvPr>
              <p:cNvSpPr/>
              <p:nvPr/>
            </p:nvSpPr>
            <p:spPr>
              <a:xfrm>
                <a:off x="4188094" y="3802165"/>
                <a:ext cx="75855" cy="7686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E43C829-EE88-49AF-8AF5-39492E2173D2}"/>
                  </a:ext>
                </a:extLst>
              </p:cNvPr>
              <p:cNvCxnSpPr>
                <a:cxnSpLocks/>
                <a:stCxn id="30" idx="3"/>
                <a:endCxn id="31" idx="2"/>
              </p:cNvCxnSpPr>
              <p:nvPr/>
            </p:nvCxnSpPr>
            <p:spPr>
              <a:xfrm flipV="1">
                <a:off x="1865696" y="3840597"/>
                <a:ext cx="2322398" cy="11649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67058AD-DBAB-4069-98BE-214777977A9C}"/>
                  </a:ext>
                </a:extLst>
              </p:cNvPr>
              <p:cNvCxnSpPr>
                <a:cxnSpLocks/>
                <a:stCxn id="31" idx="2"/>
                <a:endCxn id="16" idx="6"/>
              </p:cNvCxnSpPr>
              <p:nvPr/>
            </p:nvCxnSpPr>
            <p:spPr>
              <a:xfrm flipH="1" flipV="1">
                <a:off x="1866216" y="3330063"/>
                <a:ext cx="2321878" cy="51053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CD3DE1F-62EE-4548-9FA2-8969CB3FC44F}"/>
                  </a:ext>
                </a:extLst>
              </p:cNvPr>
              <p:cNvGrpSpPr/>
              <p:nvPr/>
            </p:nvGrpSpPr>
            <p:grpSpPr>
              <a:xfrm>
                <a:off x="1764813" y="3247242"/>
                <a:ext cx="171450" cy="773430"/>
                <a:chOff x="1577340" y="3324225"/>
                <a:chExt cx="171450" cy="77343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D677F17-23BE-4F30-9203-F4F2521E7957}"/>
                    </a:ext>
                  </a:extLst>
                </p:cNvPr>
                <p:cNvSpPr/>
                <p:nvPr/>
              </p:nvSpPr>
              <p:spPr>
                <a:xfrm>
                  <a:off x="1644427" y="3459069"/>
                  <a:ext cx="34316" cy="32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566A12C-DC84-45EF-A1C8-9DB9C0471F3D}"/>
                    </a:ext>
                  </a:extLst>
                </p:cNvPr>
                <p:cNvSpPr/>
                <p:nvPr/>
              </p:nvSpPr>
              <p:spPr>
                <a:xfrm>
                  <a:off x="1644427" y="3528032"/>
                  <a:ext cx="34316" cy="32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040016D-C139-412D-A597-5DE114271667}"/>
                    </a:ext>
                  </a:extLst>
                </p:cNvPr>
                <p:cNvSpPr/>
                <p:nvPr/>
              </p:nvSpPr>
              <p:spPr>
                <a:xfrm>
                  <a:off x="1644427" y="3390900"/>
                  <a:ext cx="34316" cy="32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4D1013D-B840-4148-AAB9-63BA47B3C7BE}"/>
                    </a:ext>
                  </a:extLst>
                </p:cNvPr>
                <p:cNvSpPr/>
                <p:nvPr/>
              </p:nvSpPr>
              <p:spPr>
                <a:xfrm>
                  <a:off x="1644427" y="3596995"/>
                  <a:ext cx="34316" cy="32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Diamond 28">
                  <a:extLst>
                    <a:ext uri="{FF2B5EF4-FFF2-40B4-BE49-F238E27FC236}">
                      <a16:creationId xmlns:a16="http://schemas.microsoft.com/office/drawing/2014/main" id="{CB8A6FF5-1261-4CA0-A61C-0A08E2C0BB4B}"/>
                    </a:ext>
                  </a:extLst>
                </p:cNvPr>
                <p:cNvSpPr/>
                <p:nvPr/>
              </p:nvSpPr>
              <p:spPr>
                <a:xfrm>
                  <a:off x="1644427" y="3759633"/>
                  <a:ext cx="34316" cy="32292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Diamond 29">
                  <a:extLst>
                    <a:ext uri="{FF2B5EF4-FFF2-40B4-BE49-F238E27FC236}">
                      <a16:creationId xmlns:a16="http://schemas.microsoft.com/office/drawing/2014/main" id="{E66AB221-E5D5-4A62-8684-B749D0165293}"/>
                    </a:ext>
                  </a:extLst>
                </p:cNvPr>
                <p:cNvSpPr/>
                <p:nvPr/>
              </p:nvSpPr>
              <p:spPr>
                <a:xfrm>
                  <a:off x="1643907" y="4017929"/>
                  <a:ext cx="34316" cy="32292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BE819CC-4811-4046-8052-E337B22E28EB}"/>
                    </a:ext>
                  </a:extLst>
                </p:cNvPr>
                <p:cNvSpPr/>
                <p:nvPr/>
              </p:nvSpPr>
              <p:spPr>
                <a:xfrm>
                  <a:off x="1577340" y="3324225"/>
                  <a:ext cx="171450" cy="77343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DDA1F2E-65A4-475F-9B68-284A02CB2F87}"/>
                  </a:ext>
                </a:extLst>
              </p:cNvPr>
              <p:cNvGrpSpPr/>
              <p:nvPr/>
            </p:nvGrpSpPr>
            <p:grpSpPr>
              <a:xfrm>
                <a:off x="1764813" y="1850940"/>
                <a:ext cx="171450" cy="773430"/>
                <a:chOff x="1070941" y="3324225"/>
                <a:chExt cx="171450" cy="77343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9C051863-D57C-4770-923B-56FFFB3C4B35}"/>
                    </a:ext>
                  </a:extLst>
                </p:cNvPr>
                <p:cNvSpPr/>
                <p:nvPr/>
              </p:nvSpPr>
              <p:spPr>
                <a:xfrm>
                  <a:off x="1138028" y="3459069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5FF7A8E-DF77-4D4A-B607-61F31EEA9EA5}"/>
                    </a:ext>
                  </a:extLst>
                </p:cNvPr>
                <p:cNvSpPr/>
                <p:nvPr/>
              </p:nvSpPr>
              <p:spPr>
                <a:xfrm>
                  <a:off x="1138028" y="3528032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60FFA49-1673-4E4F-8733-875EE1E4A695}"/>
                    </a:ext>
                  </a:extLst>
                </p:cNvPr>
                <p:cNvSpPr/>
                <p:nvPr/>
              </p:nvSpPr>
              <p:spPr>
                <a:xfrm>
                  <a:off x="1138028" y="3390900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A7C245E-CF6A-45A8-8788-5D9D186D66C1}"/>
                    </a:ext>
                  </a:extLst>
                </p:cNvPr>
                <p:cNvSpPr/>
                <p:nvPr/>
              </p:nvSpPr>
              <p:spPr>
                <a:xfrm>
                  <a:off x="1138028" y="3596995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Diamond 52">
                  <a:extLst>
                    <a:ext uri="{FF2B5EF4-FFF2-40B4-BE49-F238E27FC236}">
                      <a16:creationId xmlns:a16="http://schemas.microsoft.com/office/drawing/2014/main" id="{751BC5E4-A15B-401E-B544-35F7119AE150}"/>
                    </a:ext>
                  </a:extLst>
                </p:cNvPr>
                <p:cNvSpPr/>
                <p:nvPr/>
              </p:nvSpPr>
              <p:spPr>
                <a:xfrm>
                  <a:off x="1138028" y="3759633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Diamond 53">
                  <a:extLst>
                    <a:ext uri="{FF2B5EF4-FFF2-40B4-BE49-F238E27FC236}">
                      <a16:creationId xmlns:a16="http://schemas.microsoft.com/office/drawing/2014/main" id="{6A3C6600-116A-4430-94FF-2AF2D76B2A2A}"/>
                    </a:ext>
                  </a:extLst>
                </p:cNvPr>
                <p:cNvSpPr/>
                <p:nvPr/>
              </p:nvSpPr>
              <p:spPr>
                <a:xfrm>
                  <a:off x="1137508" y="4017929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BACF285-A687-4E36-97CE-F2A72147BAB2}"/>
                    </a:ext>
                  </a:extLst>
                </p:cNvPr>
                <p:cNvSpPr/>
                <p:nvPr/>
              </p:nvSpPr>
              <p:spPr>
                <a:xfrm>
                  <a:off x="1070941" y="3324225"/>
                  <a:ext cx="171450" cy="77343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A67711F-AF9C-4475-A949-3473F80AA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8361" y="1890984"/>
                <a:ext cx="0" cy="3992880"/>
              </a:xfrm>
              <a:prstGeom prst="line">
                <a:avLst/>
              </a:prstGeom>
              <a:ln w="19050">
                <a:solidFill>
                  <a:srgbClr val="FF0000">
                    <a:alpha val="26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FDB25D9-734D-469E-B99B-981E40A396C8}"/>
                  </a:ext>
                </a:extLst>
              </p:cNvPr>
              <p:cNvGrpSpPr/>
              <p:nvPr/>
            </p:nvGrpSpPr>
            <p:grpSpPr>
              <a:xfrm>
                <a:off x="1380952" y="2407200"/>
                <a:ext cx="171450" cy="773430"/>
                <a:chOff x="1070941" y="3324225"/>
                <a:chExt cx="171450" cy="773430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7FB9962-B1D1-45A7-8C03-2D3CD79BA1BC}"/>
                    </a:ext>
                  </a:extLst>
                </p:cNvPr>
                <p:cNvSpPr/>
                <p:nvPr/>
              </p:nvSpPr>
              <p:spPr>
                <a:xfrm>
                  <a:off x="1138028" y="3459069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688CCEA-2D9E-4F2F-BE79-44641B3283E6}"/>
                    </a:ext>
                  </a:extLst>
                </p:cNvPr>
                <p:cNvSpPr/>
                <p:nvPr/>
              </p:nvSpPr>
              <p:spPr>
                <a:xfrm>
                  <a:off x="1138028" y="3528032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2B8576B-FE6B-4FAB-BE68-1F971BC783E0}"/>
                    </a:ext>
                  </a:extLst>
                </p:cNvPr>
                <p:cNvSpPr/>
                <p:nvPr/>
              </p:nvSpPr>
              <p:spPr>
                <a:xfrm>
                  <a:off x="1138028" y="3390900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B18A6F4-9DD7-4EE2-8BF0-5D28D4FF93D9}"/>
                    </a:ext>
                  </a:extLst>
                </p:cNvPr>
                <p:cNvSpPr/>
                <p:nvPr/>
              </p:nvSpPr>
              <p:spPr>
                <a:xfrm>
                  <a:off x="1138028" y="3596995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Diamond 63">
                  <a:extLst>
                    <a:ext uri="{FF2B5EF4-FFF2-40B4-BE49-F238E27FC236}">
                      <a16:creationId xmlns:a16="http://schemas.microsoft.com/office/drawing/2014/main" id="{6B821E26-9F0B-4D48-A475-02B0CA82373A}"/>
                    </a:ext>
                  </a:extLst>
                </p:cNvPr>
                <p:cNvSpPr/>
                <p:nvPr/>
              </p:nvSpPr>
              <p:spPr>
                <a:xfrm>
                  <a:off x="1138028" y="3759633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iamond 64">
                  <a:extLst>
                    <a:ext uri="{FF2B5EF4-FFF2-40B4-BE49-F238E27FC236}">
                      <a16:creationId xmlns:a16="http://schemas.microsoft.com/office/drawing/2014/main" id="{148B0E3D-19BF-438D-ACC9-50706DD3F6D0}"/>
                    </a:ext>
                  </a:extLst>
                </p:cNvPr>
                <p:cNvSpPr/>
                <p:nvPr/>
              </p:nvSpPr>
              <p:spPr>
                <a:xfrm>
                  <a:off x="1137508" y="4017929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234CC28-8E57-4D08-890F-9403B1693920}"/>
                    </a:ext>
                  </a:extLst>
                </p:cNvPr>
                <p:cNvSpPr/>
                <p:nvPr/>
              </p:nvSpPr>
              <p:spPr>
                <a:xfrm>
                  <a:off x="1070941" y="3324225"/>
                  <a:ext cx="171450" cy="77343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D4975D1-CD87-4B3F-B1D8-A4FEBF9A4970}"/>
                  </a:ext>
                </a:extLst>
              </p:cNvPr>
              <p:cNvGrpSpPr/>
              <p:nvPr/>
            </p:nvGrpSpPr>
            <p:grpSpPr>
              <a:xfrm>
                <a:off x="1447251" y="4122657"/>
                <a:ext cx="171450" cy="773430"/>
                <a:chOff x="1070941" y="3324225"/>
                <a:chExt cx="171450" cy="773430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E2D1916-11E5-49A4-B611-54DDC5A742DD}"/>
                    </a:ext>
                  </a:extLst>
                </p:cNvPr>
                <p:cNvSpPr/>
                <p:nvPr/>
              </p:nvSpPr>
              <p:spPr>
                <a:xfrm>
                  <a:off x="1138028" y="3459069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1FB21DC-B3AD-41B3-A43F-A29A9CE0DE3C}"/>
                    </a:ext>
                  </a:extLst>
                </p:cNvPr>
                <p:cNvSpPr/>
                <p:nvPr/>
              </p:nvSpPr>
              <p:spPr>
                <a:xfrm>
                  <a:off x="1138028" y="3528032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3343917-0480-4B88-9210-277F388A462F}"/>
                    </a:ext>
                  </a:extLst>
                </p:cNvPr>
                <p:cNvSpPr/>
                <p:nvPr/>
              </p:nvSpPr>
              <p:spPr>
                <a:xfrm>
                  <a:off x="1138028" y="3390900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8C0261D-9053-431E-972E-2B22D152E756}"/>
                    </a:ext>
                  </a:extLst>
                </p:cNvPr>
                <p:cNvSpPr/>
                <p:nvPr/>
              </p:nvSpPr>
              <p:spPr>
                <a:xfrm>
                  <a:off x="1138028" y="3596995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DC530D94-D500-4CB2-A011-B72ADB6B0713}"/>
                    </a:ext>
                  </a:extLst>
                </p:cNvPr>
                <p:cNvSpPr/>
                <p:nvPr/>
              </p:nvSpPr>
              <p:spPr>
                <a:xfrm>
                  <a:off x="1138028" y="3759633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17CD4787-06AE-4571-9C41-1A45AC1386B2}"/>
                    </a:ext>
                  </a:extLst>
                </p:cNvPr>
                <p:cNvSpPr/>
                <p:nvPr/>
              </p:nvSpPr>
              <p:spPr>
                <a:xfrm>
                  <a:off x="1137508" y="4017929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8E0A93C-CFE0-4389-AF91-01990A06D827}"/>
                    </a:ext>
                  </a:extLst>
                </p:cNvPr>
                <p:cNvSpPr/>
                <p:nvPr/>
              </p:nvSpPr>
              <p:spPr>
                <a:xfrm>
                  <a:off x="1070941" y="3324225"/>
                  <a:ext cx="171450" cy="77343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1215A71-8980-44E4-9A4B-70ED31167AC3}"/>
                  </a:ext>
                </a:extLst>
              </p:cNvPr>
              <p:cNvGrpSpPr/>
              <p:nvPr/>
            </p:nvGrpSpPr>
            <p:grpSpPr>
              <a:xfrm>
                <a:off x="1762636" y="4851401"/>
                <a:ext cx="171450" cy="773430"/>
                <a:chOff x="1070941" y="3324225"/>
                <a:chExt cx="171450" cy="77343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B7546925-8891-47E9-8139-4C711A512392}"/>
                    </a:ext>
                  </a:extLst>
                </p:cNvPr>
                <p:cNvSpPr/>
                <p:nvPr/>
              </p:nvSpPr>
              <p:spPr>
                <a:xfrm>
                  <a:off x="1138028" y="3459069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D34F5380-6BFA-456A-B3F9-A123D95149F0}"/>
                    </a:ext>
                  </a:extLst>
                </p:cNvPr>
                <p:cNvSpPr/>
                <p:nvPr/>
              </p:nvSpPr>
              <p:spPr>
                <a:xfrm>
                  <a:off x="1138028" y="3528032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BACB98D-F937-426A-9594-23C8234AC3C8}"/>
                    </a:ext>
                  </a:extLst>
                </p:cNvPr>
                <p:cNvSpPr/>
                <p:nvPr/>
              </p:nvSpPr>
              <p:spPr>
                <a:xfrm>
                  <a:off x="1138028" y="3390900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8F75300-7374-4FE3-B2C3-063E58C1292F}"/>
                    </a:ext>
                  </a:extLst>
                </p:cNvPr>
                <p:cNvSpPr/>
                <p:nvPr/>
              </p:nvSpPr>
              <p:spPr>
                <a:xfrm>
                  <a:off x="1138028" y="3596995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2E1C3ADF-E176-4D9A-A2D8-401DBE0AE887}"/>
                    </a:ext>
                  </a:extLst>
                </p:cNvPr>
                <p:cNvSpPr/>
                <p:nvPr/>
              </p:nvSpPr>
              <p:spPr>
                <a:xfrm>
                  <a:off x="1138028" y="3759633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Diamond 80">
                  <a:extLst>
                    <a:ext uri="{FF2B5EF4-FFF2-40B4-BE49-F238E27FC236}">
                      <a16:creationId xmlns:a16="http://schemas.microsoft.com/office/drawing/2014/main" id="{C1B503D7-42CF-4806-A4BE-689E141849A6}"/>
                    </a:ext>
                  </a:extLst>
                </p:cNvPr>
                <p:cNvSpPr/>
                <p:nvPr/>
              </p:nvSpPr>
              <p:spPr>
                <a:xfrm>
                  <a:off x="1137508" y="4017929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7EADBBE-B74F-4007-9499-549BDA001B97}"/>
                    </a:ext>
                  </a:extLst>
                </p:cNvPr>
                <p:cNvSpPr/>
                <p:nvPr/>
              </p:nvSpPr>
              <p:spPr>
                <a:xfrm>
                  <a:off x="1070941" y="3324225"/>
                  <a:ext cx="171450" cy="77343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EF54559-4A87-4E9F-BC4F-D87BE4401A00}"/>
                  </a:ext>
                </a:extLst>
              </p:cNvPr>
              <p:cNvGrpSpPr/>
              <p:nvPr/>
            </p:nvGrpSpPr>
            <p:grpSpPr>
              <a:xfrm>
                <a:off x="948986" y="4763793"/>
                <a:ext cx="171450" cy="773430"/>
                <a:chOff x="1070941" y="3324225"/>
                <a:chExt cx="171450" cy="773430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C96EFF7-3701-47A6-A3A8-C422765FC813}"/>
                    </a:ext>
                  </a:extLst>
                </p:cNvPr>
                <p:cNvSpPr/>
                <p:nvPr/>
              </p:nvSpPr>
              <p:spPr>
                <a:xfrm>
                  <a:off x="1138028" y="3459069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69D9083-1AE6-4373-B010-2FF4C700EAF2}"/>
                    </a:ext>
                  </a:extLst>
                </p:cNvPr>
                <p:cNvSpPr/>
                <p:nvPr/>
              </p:nvSpPr>
              <p:spPr>
                <a:xfrm>
                  <a:off x="1138028" y="3528032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283D2BD-F127-4BAF-851A-2E6FD7E7804A}"/>
                    </a:ext>
                  </a:extLst>
                </p:cNvPr>
                <p:cNvSpPr/>
                <p:nvPr/>
              </p:nvSpPr>
              <p:spPr>
                <a:xfrm>
                  <a:off x="1138028" y="3390900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903E72DE-0D3B-440C-9ACD-F964E108E975}"/>
                    </a:ext>
                  </a:extLst>
                </p:cNvPr>
                <p:cNvSpPr/>
                <p:nvPr/>
              </p:nvSpPr>
              <p:spPr>
                <a:xfrm>
                  <a:off x="1138028" y="3596995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Diamond 87">
                  <a:extLst>
                    <a:ext uri="{FF2B5EF4-FFF2-40B4-BE49-F238E27FC236}">
                      <a16:creationId xmlns:a16="http://schemas.microsoft.com/office/drawing/2014/main" id="{46421831-AADE-4D93-865F-C9D545839ECF}"/>
                    </a:ext>
                  </a:extLst>
                </p:cNvPr>
                <p:cNvSpPr/>
                <p:nvPr/>
              </p:nvSpPr>
              <p:spPr>
                <a:xfrm>
                  <a:off x="1138028" y="3759633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Diamond 88">
                  <a:extLst>
                    <a:ext uri="{FF2B5EF4-FFF2-40B4-BE49-F238E27FC236}">
                      <a16:creationId xmlns:a16="http://schemas.microsoft.com/office/drawing/2014/main" id="{1A9E9033-C363-4E67-9B38-5FA2545413F2}"/>
                    </a:ext>
                  </a:extLst>
                </p:cNvPr>
                <p:cNvSpPr/>
                <p:nvPr/>
              </p:nvSpPr>
              <p:spPr>
                <a:xfrm>
                  <a:off x="1137508" y="4017929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D9B099C-0F19-4786-ABF4-10A5D9435360}"/>
                    </a:ext>
                  </a:extLst>
                </p:cNvPr>
                <p:cNvSpPr/>
                <p:nvPr/>
              </p:nvSpPr>
              <p:spPr>
                <a:xfrm>
                  <a:off x="1070941" y="3324225"/>
                  <a:ext cx="171450" cy="77343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D76E2FA-52C9-48D9-8F9E-6CEC48652167}"/>
                  </a:ext>
                </a:extLst>
              </p:cNvPr>
              <p:cNvGrpSpPr/>
              <p:nvPr/>
            </p:nvGrpSpPr>
            <p:grpSpPr>
              <a:xfrm>
                <a:off x="868830" y="3312081"/>
                <a:ext cx="171450" cy="773430"/>
                <a:chOff x="1070941" y="3324225"/>
                <a:chExt cx="171450" cy="77343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9C21700-2A6B-4922-9D54-39E0D106D783}"/>
                    </a:ext>
                  </a:extLst>
                </p:cNvPr>
                <p:cNvSpPr/>
                <p:nvPr/>
              </p:nvSpPr>
              <p:spPr>
                <a:xfrm>
                  <a:off x="1138028" y="3459069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7732ACE-17E8-4078-86E3-77298373F43E}"/>
                    </a:ext>
                  </a:extLst>
                </p:cNvPr>
                <p:cNvSpPr/>
                <p:nvPr/>
              </p:nvSpPr>
              <p:spPr>
                <a:xfrm>
                  <a:off x="1138028" y="3528032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744D0E8B-7547-4D07-910C-FA9FDAA33510}"/>
                    </a:ext>
                  </a:extLst>
                </p:cNvPr>
                <p:cNvSpPr/>
                <p:nvPr/>
              </p:nvSpPr>
              <p:spPr>
                <a:xfrm>
                  <a:off x="1138028" y="3390900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AA0E898-3917-491E-83CB-87A528DFDF33}"/>
                    </a:ext>
                  </a:extLst>
                </p:cNvPr>
                <p:cNvSpPr/>
                <p:nvPr/>
              </p:nvSpPr>
              <p:spPr>
                <a:xfrm>
                  <a:off x="1138028" y="3596995"/>
                  <a:ext cx="34316" cy="32292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amond 95">
                  <a:extLst>
                    <a:ext uri="{FF2B5EF4-FFF2-40B4-BE49-F238E27FC236}">
                      <a16:creationId xmlns:a16="http://schemas.microsoft.com/office/drawing/2014/main" id="{2BD4E939-8728-494F-BBA8-D105ADAA5358}"/>
                    </a:ext>
                  </a:extLst>
                </p:cNvPr>
                <p:cNvSpPr/>
                <p:nvPr/>
              </p:nvSpPr>
              <p:spPr>
                <a:xfrm>
                  <a:off x="1138028" y="3759633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CD4E09A4-CB1E-4858-8549-055F36BBC6AD}"/>
                    </a:ext>
                  </a:extLst>
                </p:cNvPr>
                <p:cNvSpPr/>
                <p:nvPr/>
              </p:nvSpPr>
              <p:spPr>
                <a:xfrm>
                  <a:off x="1137508" y="4017929"/>
                  <a:ext cx="34316" cy="32292"/>
                </a:xfrm>
                <a:prstGeom prst="diamon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283EC92-464A-4965-B731-3602BD88B63D}"/>
                    </a:ext>
                  </a:extLst>
                </p:cNvPr>
                <p:cNvSpPr/>
                <p:nvPr/>
              </p:nvSpPr>
              <p:spPr>
                <a:xfrm>
                  <a:off x="1070941" y="3324225"/>
                  <a:ext cx="171450" cy="77343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0FEA09A-1C08-40BF-B663-F6E781993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0976" y="1890984"/>
                <a:ext cx="0" cy="3992880"/>
              </a:xfrm>
              <a:prstGeom prst="line">
                <a:avLst/>
              </a:prstGeom>
              <a:ln w="19050">
                <a:solidFill>
                  <a:srgbClr val="FF0000">
                    <a:alpha val="26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46FC2F3-79A5-414C-A30B-AF3CB1ABB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677" y="1890984"/>
                <a:ext cx="0" cy="3992880"/>
              </a:xfrm>
              <a:prstGeom prst="line">
                <a:avLst/>
              </a:prstGeom>
              <a:ln w="19050">
                <a:solidFill>
                  <a:srgbClr val="FF0000">
                    <a:alpha val="26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01F3737-D0E2-4E6C-9C1F-DC2FFA5FA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815" y="1890984"/>
                <a:ext cx="0" cy="3992880"/>
              </a:xfrm>
              <a:prstGeom prst="line">
                <a:avLst/>
              </a:prstGeom>
              <a:ln w="19050">
                <a:solidFill>
                  <a:srgbClr val="FF0000">
                    <a:alpha val="26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96C9B81-A12F-4BAD-A846-5296848B8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755" y="1890984"/>
                <a:ext cx="0" cy="3992880"/>
              </a:xfrm>
              <a:prstGeom prst="line">
                <a:avLst/>
              </a:prstGeom>
              <a:ln w="19050">
                <a:solidFill>
                  <a:srgbClr val="FF0000">
                    <a:alpha val="26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530F142-9393-4D0A-B0BB-4290E35DB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256" y="1804416"/>
                <a:ext cx="6775" cy="4215931"/>
              </a:xfrm>
              <a:prstGeom prst="line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A9E537CA-40F5-4909-A895-B85F73B1B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571" y="5704751"/>
                <a:ext cx="3829982" cy="20208"/>
              </a:xfrm>
              <a:prstGeom prst="line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98CD964B-8285-4819-A4C6-30ABFFCBBC0F}"/>
                    </a:ext>
                  </a:extLst>
                </p:cNvPr>
                <p:cNvSpPr txBox="1"/>
                <p:nvPr/>
              </p:nvSpPr>
              <p:spPr>
                <a:xfrm>
                  <a:off x="4052169" y="5860210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98CD964B-8285-4819-A4C6-30ABFFCBB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169" y="5860210"/>
                  <a:ext cx="16908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8B17C843-5666-4EC1-85DD-3C30AD1B879F}"/>
                    </a:ext>
                  </a:extLst>
                </p:cNvPr>
                <p:cNvSpPr txBox="1"/>
                <p:nvPr/>
              </p:nvSpPr>
              <p:spPr>
                <a:xfrm>
                  <a:off x="427758" y="210676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8B17C843-5666-4EC1-85DD-3C30AD1B8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58" y="2106767"/>
                  <a:ext cx="18671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ECBEED06-BC8D-45B9-9854-7FC1E80C1EE6}"/>
                    </a:ext>
                  </a:extLst>
                </p:cNvPr>
                <p:cNvSpPr txBox="1"/>
                <p:nvPr/>
              </p:nvSpPr>
              <p:spPr>
                <a:xfrm>
                  <a:off x="1937262" y="6265644"/>
                  <a:ext cx="2045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ECBEED06-BC8D-45B9-9854-7FC1E80C1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262" y="6265644"/>
                  <a:ext cx="20454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2647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26765CFB-5B1A-4E42-B3EB-CBE787E71F02}"/>
                </a:ext>
              </a:extLst>
            </p:cNvPr>
            <p:cNvGrpSpPr/>
            <p:nvPr/>
          </p:nvGrpSpPr>
          <p:grpSpPr>
            <a:xfrm>
              <a:off x="3775361" y="2432064"/>
              <a:ext cx="421926" cy="462494"/>
              <a:chOff x="4425062" y="6198560"/>
              <a:chExt cx="421926" cy="46249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2CB78B1-428C-4290-AEAC-56516254516B}"/>
                  </a:ext>
                </a:extLst>
              </p:cNvPr>
              <p:cNvSpPr/>
              <p:nvPr/>
            </p:nvSpPr>
            <p:spPr>
              <a:xfrm>
                <a:off x="4425062" y="6476670"/>
                <a:ext cx="82214" cy="917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18C84887-F084-4C57-AA9A-4A5E226BF783}"/>
                  </a:ext>
                </a:extLst>
              </p:cNvPr>
              <p:cNvSpPr/>
              <p:nvPr/>
            </p:nvSpPr>
            <p:spPr>
              <a:xfrm>
                <a:off x="4425062" y="6289254"/>
                <a:ext cx="82214" cy="91771"/>
              </a:xfrm>
              <a:prstGeom prst="diamon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13A38FEE-74B4-473E-8A6E-FEE7CF74C32B}"/>
                  </a:ext>
                </a:extLst>
              </p:cNvPr>
              <p:cNvSpPr txBox="1"/>
              <p:nvPr/>
            </p:nvSpPr>
            <p:spPr>
              <a:xfrm>
                <a:off x="4466169" y="6384055"/>
                <a:ext cx="380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Rx</a:t>
                </a: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936F768-B934-4146-8840-91193830D830}"/>
                  </a:ext>
                </a:extLst>
              </p:cNvPr>
              <p:cNvSpPr txBox="1"/>
              <p:nvPr/>
            </p:nvSpPr>
            <p:spPr>
              <a:xfrm>
                <a:off x="4466169" y="6198560"/>
                <a:ext cx="380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Tx</a:t>
                </a:r>
              </a:p>
            </p:txBody>
          </p: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81438844-B709-4FEF-9857-F69D27842AC8}"/>
                </a:ext>
              </a:extLst>
            </p:cNvPr>
            <p:cNvSpPr txBox="1"/>
            <p:nvPr/>
          </p:nvSpPr>
          <p:spPr>
            <a:xfrm>
              <a:off x="4044070" y="3872650"/>
              <a:ext cx="83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</a:t>
              </a:r>
            </a:p>
          </p:txBody>
        </p: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A0CE140A-9D4E-4E10-A145-AAD631C2F975}"/>
              </a:ext>
            </a:extLst>
          </p:cNvPr>
          <p:cNvSpPr txBox="1"/>
          <p:nvPr/>
        </p:nvSpPr>
        <p:spPr>
          <a:xfrm>
            <a:off x="9450342" y="5339898"/>
            <a:ext cx="8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5E02356-49F9-4629-B388-96A4BC51A1AE}"/>
              </a:ext>
            </a:extLst>
          </p:cNvPr>
          <p:cNvGrpSpPr/>
          <p:nvPr/>
        </p:nvGrpSpPr>
        <p:grpSpPr>
          <a:xfrm>
            <a:off x="9585148" y="2186512"/>
            <a:ext cx="2468951" cy="2309654"/>
            <a:chOff x="9707290" y="2220977"/>
            <a:chExt cx="2468951" cy="2309654"/>
          </a:xfrm>
        </p:grpSpPr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6BFEF0B3-F025-4AE2-83F8-3465384A3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655" r="36115"/>
            <a:stretch/>
          </p:blipFill>
          <p:spPr>
            <a:xfrm>
              <a:off x="9707290" y="2220977"/>
              <a:ext cx="2230191" cy="2309654"/>
            </a:xfrm>
            <a:prstGeom prst="rect">
              <a:avLst/>
            </a:prstGeom>
          </p:spPr>
        </p:pic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53EDD0D5-113C-42C1-AC9C-B341267F22BC}"/>
                </a:ext>
              </a:extLst>
            </p:cNvPr>
            <p:cNvSpPr/>
            <p:nvPr/>
          </p:nvSpPr>
          <p:spPr>
            <a:xfrm>
              <a:off x="11698721" y="2892690"/>
              <a:ext cx="477520" cy="547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Footer Placeholder 3">
            <a:extLst>
              <a:ext uri="{FF2B5EF4-FFF2-40B4-BE49-F238E27FC236}">
                <a16:creationId xmlns:a16="http://schemas.microsoft.com/office/drawing/2014/main" id="{69101652-3F84-4FD0-A603-D3CE8258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4E6CD2C-FC4E-4FD9-8F39-5DE52F554740}"/>
                  </a:ext>
                </a:extLst>
              </p:cNvPr>
              <p:cNvSpPr txBox="1"/>
              <p:nvPr/>
            </p:nvSpPr>
            <p:spPr>
              <a:xfrm>
                <a:off x="3150396" y="3852273"/>
                <a:ext cx="423752" cy="38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4E6CD2C-FC4E-4FD9-8F39-5DE52F554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96" y="3852273"/>
                <a:ext cx="423752" cy="385170"/>
              </a:xfrm>
              <a:prstGeom prst="rect">
                <a:avLst/>
              </a:prstGeom>
              <a:blipFill>
                <a:blip r:embed="rId15"/>
                <a:stretch>
                  <a:fillRect l="-869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435E42E-3B8E-4DCA-918D-71B270B76CAE}"/>
                  </a:ext>
                </a:extLst>
              </p:cNvPr>
              <p:cNvSpPr txBox="1"/>
              <p:nvPr/>
            </p:nvSpPr>
            <p:spPr>
              <a:xfrm>
                <a:off x="3175780" y="4487811"/>
                <a:ext cx="336913" cy="38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435E42E-3B8E-4DCA-918D-71B270B7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780" y="4487811"/>
                <a:ext cx="336913" cy="385170"/>
              </a:xfrm>
              <a:prstGeom prst="rect">
                <a:avLst/>
              </a:prstGeom>
              <a:blipFill>
                <a:blip r:embed="rId16"/>
                <a:stretch>
                  <a:fillRect l="-2181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96549A2-F687-41B2-9FD0-DAC05F198ABF}"/>
                  </a:ext>
                </a:extLst>
              </p:cNvPr>
              <p:cNvSpPr txBox="1"/>
              <p:nvPr/>
            </p:nvSpPr>
            <p:spPr>
              <a:xfrm>
                <a:off x="8788725" y="3996129"/>
                <a:ext cx="423752" cy="38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96549A2-F687-41B2-9FD0-DAC05F19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725" y="3996129"/>
                <a:ext cx="423752" cy="385170"/>
              </a:xfrm>
              <a:prstGeom prst="rect">
                <a:avLst/>
              </a:prstGeom>
              <a:blipFill>
                <a:blip r:embed="rId17"/>
                <a:stretch>
                  <a:fillRect l="-869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A549C4F-F9E6-47FD-942B-7E4B0AA6903E}"/>
                  </a:ext>
                </a:extLst>
              </p:cNvPr>
              <p:cNvSpPr txBox="1"/>
              <p:nvPr/>
            </p:nvSpPr>
            <p:spPr>
              <a:xfrm>
                <a:off x="8613888" y="4429051"/>
                <a:ext cx="336913" cy="38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A549C4F-F9E6-47FD-942B-7E4B0AA6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888" y="4429051"/>
                <a:ext cx="336913" cy="385170"/>
              </a:xfrm>
              <a:prstGeom prst="rect">
                <a:avLst/>
              </a:prstGeom>
              <a:blipFill>
                <a:blip r:embed="rId18"/>
                <a:stretch>
                  <a:fillRect l="-2181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8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63"/>
    </mc:Choice>
    <mc:Fallback xmlns="">
      <p:transition spd="slow" advTm="599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Multi-Planar Array Compensation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66E7279-3D5E-41A3-B687-F53842E6FD9B}"/>
                  </a:ext>
                </a:extLst>
              </p:cNvPr>
              <p:cNvSpPr txBox="1"/>
              <p:nvPr/>
            </p:nvSpPr>
            <p:spPr>
              <a:xfrm>
                <a:off x="9225949" y="352285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66E7279-3D5E-41A3-B687-F53842E6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949" y="3522856"/>
                <a:ext cx="183320" cy="276999"/>
              </a:xfrm>
              <a:prstGeom prst="rect">
                <a:avLst/>
              </a:prstGeom>
              <a:blipFill>
                <a:blip r:embed="rId7"/>
                <a:stretch>
                  <a:fillRect l="-19355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4AE9960-3389-436C-A99C-DE16DE96414E}"/>
              </a:ext>
            </a:extLst>
          </p:cNvPr>
          <p:cNvCxnSpPr>
            <a:cxnSpLocks/>
          </p:cNvCxnSpPr>
          <p:nvPr/>
        </p:nvCxnSpPr>
        <p:spPr>
          <a:xfrm>
            <a:off x="7838571" y="2568168"/>
            <a:ext cx="0" cy="4149595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8967D77-4747-4CDA-8A47-0CCADDD635EF}"/>
              </a:ext>
            </a:extLst>
          </p:cNvPr>
          <p:cNvCxnSpPr>
            <a:cxnSpLocks/>
          </p:cNvCxnSpPr>
          <p:nvPr/>
        </p:nvCxnSpPr>
        <p:spPr>
          <a:xfrm flipH="1">
            <a:off x="6134423" y="3792520"/>
            <a:ext cx="3163310" cy="1748174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8784945-8FBB-4820-AAAB-995F5E2C3C84}"/>
              </a:ext>
            </a:extLst>
          </p:cNvPr>
          <p:cNvCxnSpPr>
            <a:cxnSpLocks/>
          </p:cNvCxnSpPr>
          <p:nvPr/>
        </p:nvCxnSpPr>
        <p:spPr>
          <a:xfrm flipH="1" flipV="1">
            <a:off x="5913400" y="3530190"/>
            <a:ext cx="5255562" cy="2933316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3B9EF51-05AC-4E14-80F1-5CF4D54EF0CA}"/>
              </a:ext>
            </a:extLst>
          </p:cNvPr>
          <p:cNvGrpSpPr/>
          <p:nvPr/>
        </p:nvGrpSpPr>
        <p:grpSpPr>
          <a:xfrm>
            <a:off x="6810026" y="3242334"/>
            <a:ext cx="1940508" cy="2575969"/>
            <a:chOff x="6541577" y="2543959"/>
            <a:chExt cx="1314450" cy="1834758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73C7113-E17D-40A1-AFC9-F98282A0ADA2}"/>
                </a:ext>
              </a:extLst>
            </p:cNvPr>
            <p:cNvGrpSpPr/>
            <p:nvPr/>
          </p:nvGrpSpPr>
          <p:grpSpPr>
            <a:xfrm>
              <a:off x="6541577" y="2543959"/>
              <a:ext cx="1314450" cy="1834758"/>
              <a:chOff x="6541577" y="2543959"/>
              <a:chExt cx="1314450" cy="1834758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83B7E6-ABA0-48D4-A0BA-761869937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577" y="3246872"/>
                <a:ext cx="0" cy="1131113"/>
              </a:xfrm>
              <a:prstGeom prst="line">
                <a:avLst/>
              </a:prstGeom>
              <a:ln w="19050">
                <a:solidFill>
                  <a:srgbClr val="FF0000">
                    <a:alpha val="50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1D78684D-4BA6-457C-B103-471F32B4C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6027" y="2543959"/>
                <a:ext cx="0" cy="1131113"/>
              </a:xfrm>
              <a:prstGeom prst="line">
                <a:avLst/>
              </a:prstGeom>
              <a:ln w="19050">
                <a:solidFill>
                  <a:srgbClr val="FF0000">
                    <a:alpha val="50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D6B3085-9563-4FC2-B9E3-67B7CEBB3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577" y="2543959"/>
                <a:ext cx="1314450" cy="702913"/>
              </a:xfrm>
              <a:prstGeom prst="line">
                <a:avLst/>
              </a:prstGeom>
              <a:ln w="19050">
                <a:solidFill>
                  <a:srgbClr val="FF0000">
                    <a:alpha val="50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0966354C-3A86-4475-977F-119F21BCD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577" y="3675804"/>
                <a:ext cx="1314450" cy="702913"/>
              </a:xfrm>
              <a:prstGeom prst="line">
                <a:avLst/>
              </a:prstGeom>
              <a:ln w="19050">
                <a:solidFill>
                  <a:srgbClr val="FF0000">
                    <a:alpha val="50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1719CD64-666B-4865-8142-182232BA341C}"/>
                </a:ext>
              </a:extLst>
            </p:cNvPr>
            <p:cNvGrpSpPr/>
            <p:nvPr/>
          </p:nvGrpSpPr>
          <p:grpSpPr>
            <a:xfrm>
              <a:off x="7635929" y="2627369"/>
              <a:ext cx="171663" cy="245863"/>
              <a:chOff x="6541577" y="2543959"/>
              <a:chExt cx="1314450" cy="1834758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D3E46D9-179C-47F4-99CC-76AE8D5D4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577" y="3246872"/>
                <a:ext cx="0" cy="1131113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D5681EC-B31B-45B4-A600-A99613459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6027" y="2543959"/>
                <a:ext cx="0" cy="1131113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768F7CE-0B2E-4382-BECA-3CD991944C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577" y="2543959"/>
                <a:ext cx="1314450" cy="702913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EC6F8B4-2030-4AA0-A551-3A5C40467A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577" y="3675804"/>
                <a:ext cx="1314450" cy="702913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E937C61-A75F-42EB-A7A1-839DD0B13500}"/>
              </a:ext>
            </a:extLst>
          </p:cNvPr>
          <p:cNvGrpSpPr/>
          <p:nvPr/>
        </p:nvGrpSpPr>
        <p:grpSpPr>
          <a:xfrm>
            <a:off x="6811162" y="3241306"/>
            <a:ext cx="1940508" cy="2575969"/>
            <a:chOff x="6541577" y="2543959"/>
            <a:chExt cx="1314450" cy="1834758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07005AA-3941-4ABB-AC09-C07A9539213C}"/>
                </a:ext>
              </a:extLst>
            </p:cNvPr>
            <p:cNvCxnSpPr>
              <a:cxnSpLocks/>
            </p:cNvCxnSpPr>
            <p:nvPr/>
          </p:nvCxnSpPr>
          <p:spPr>
            <a:xfrm>
              <a:off x="6541577" y="3246872"/>
              <a:ext cx="0" cy="1131113"/>
            </a:xfrm>
            <a:prstGeom prst="line">
              <a:avLst/>
            </a:prstGeom>
            <a:ln w="19050">
              <a:solidFill>
                <a:srgbClr val="FF0000">
                  <a:alpha val="25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8EE04B9-9E5E-48DC-A472-37DCE0BB3D6D}"/>
                </a:ext>
              </a:extLst>
            </p:cNvPr>
            <p:cNvCxnSpPr>
              <a:cxnSpLocks/>
            </p:cNvCxnSpPr>
            <p:nvPr/>
          </p:nvCxnSpPr>
          <p:spPr>
            <a:xfrm>
              <a:off x="7856027" y="2543959"/>
              <a:ext cx="0" cy="1131113"/>
            </a:xfrm>
            <a:prstGeom prst="line">
              <a:avLst/>
            </a:prstGeom>
            <a:ln w="19050">
              <a:solidFill>
                <a:srgbClr val="FF0000">
                  <a:alpha val="25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A12E6C8-BB22-4E34-8E92-369A40836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577" y="2543959"/>
              <a:ext cx="1314450" cy="702913"/>
            </a:xfrm>
            <a:prstGeom prst="line">
              <a:avLst/>
            </a:prstGeom>
            <a:ln w="19050">
              <a:solidFill>
                <a:srgbClr val="FF0000">
                  <a:alpha val="25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D779C29-535B-4CDA-A633-22C059AD1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577" y="3675804"/>
              <a:ext cx="1314450" cy="702913"/>
            </a:xfrm>
            <a:prstGeom prst="line">
              <a:avLst/>
            </a:prstGeom>
            <a:ln w="19050">
              <a:solidFill>
                <a:srgbClr val="FF0000">
                  <a:alpha val="25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BC0035C-DFDA-4661-87C2-DDF22DFAF79E}"/>
              </a:ext>
            </a:extLst>
          </p:cNvPr>
          <p:cNvCxnSpPr>
            <a:cxnSpLocks/>
          </p:cNvCxnSpPr>
          <p:nvPr/>
        </p:nvCxnSpPr>
        <p:spPr>
          <a:xfrm>
            <a:off x="8308736" y="4016497"/>
            <a:ext cx="0" cy="212804"/>
          </a:xfrm>
          <a:prstGeom prst="line">
            <a:avLst/>
          </a:prstGeom>
          <a:solidFill>
            <a:srgbClr val="FF0000"/>
          </a:solidFill>
          <a:ln w="19050">
            <a:solidFill>
              <a:srgbClr val="FF0000">
                <a:alpha val="25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8FAB5BD-CCC5-4D15-AD26-E6320C4FDCE3}"/>
              </a:ext>
            </a:extLst>
          </p:cNvPr>
          <p:cNvCxnSpPr>
            <a:cxnSpLocks/>
          </p:cNvCxnSpPr>
          <p:nvPr/>
        </p:nvCxnSpPr>
        <p:spPr>
          <a:xfrm>
            <a:off x="8562160" y="3884253"/>
            <a:ext cx="0" cy="212804"/>
          </a:xfrm>
          <a:prstGeom prst="line">
            <a:avLst/>
          </a:prstGeom>
          <a:solidFill>
            <a:srgbClr val="FF0000"/>
          </a:solidFill>
          <a:ln w="19050">
            <a:solidFill>
              <a:srgbClr val="FF0000">
                <a:alpha val="25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DB22A69-6CD3-4E65-B211-E0281A78B2A5}"/>
              </a:ext>
            </a:extLst>
          </p:cNvPr>
          <p:cNvCxnSpPr>
            <a:cxnSpLocks/>
          </p:cNvCxnSpPr>
          <p:nvPr/>
        </p:nvCxnSpPr>
        <p:spPr>
          <a:xfrm flipV="1">
            <a:off x="8308736" y="3884253"/>
            <a:ext cx="253425" cy="132244"/>
          </a:xfrm>
          <a:prstGeom prst="line">
            <a:avLst/>
          </a:prstGeom>
          <a:solidFill>
            <a:srgbClr val="FF0000"/>
          </a:solidFill>
          <a:ln w="19050">
            <a:solidFill>
              <a:srgbClr val="FF0000">
                <a:alpha val="25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00089DB-ACEB-4EB4-95C9-6F228881CE31}"/>
              </a:ext>
            </a:extLst>
          </p:cNvPr>
          <p:cNvCxnSpPr>
            <a:cxnSpLocks/>
          </p:cNvCxnSpPr>
          <p:nvPr/>
        </p:nvCxnSpPr>
        <p:spPr>
          <a:xfrm flipV="1">
            <a:off x="8308738" y="4097196"/>
            <a:ext cx="253425" cy="132244"/>
          </a:xfrm>
          <a:prstGeom prst="line">
            <a:avLst/>
          </a:prstGeom>
          <a:solidFill>
            <a:srgbClr val="FF0000"/>
          </a:solidFill>
          <a:ln w="19050">
            <a:solidFill>
              <a:srgbClr val="FF0000">
                <a:alpha val="25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0391ADA-65B5-4213-8768-9E5D7C5B786D}"/>
              </a:ext>
            </a:extLst>
          </p:cNvPr>
          <p:cNvGrpSpPr/>
          <p:nvPr/>
        </p:nvGrpSpPr>
        <p:grpSpPr>
          <a:xfrm>
            <a:off x="6808673" y="3248367"/>
            <a:ext cx="1940508" cy="2575969"/>
            <a:chOff x="5974888" y="2702889"/>
            <a:chExt cx="1940508" cy="2575969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BAF9B346-D9D1-40B7-B0A2-13DA4DAFAE98}"/>
                </a:ext>
              </a:extLst>
            </p:cNvPr>
            <p:cNvGrpSpPr/>
            <p:nvPr/>
          </p:nvGrpSpPr>
          <p:grpSpPr>
            <a:xfrm>
              <a:off x="5974888" y="2702889"/>
              <a:ext cx="1940508" cy="2575969"/>
              <a:chOff x="6541577" y="2543959"/>
              <a:chExt cx="1314450" cy="1834758"/>
            </a:xfrm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FFB061A-8FCF-47FC-8AC3-BC0B93FF1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577" y="3246872"/>
                <a:ext cx="0" cy="1131113"/>
              </a:xfrm>
              <a:prstGeom prst="line">
                <a:avLst/>
              </a:prstGeom>
              <a:ln w="19050">
                <a:solidFill>
                  <a:srgbClr val="FF0000">
                    <a:alpha val="25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32604059-3990-4914-B2A6-55B6E78E9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6027" y="2543959"/>
                <a:ext cx="0" cy="1131113"/>
              </a:xfrm>
              <a:prstGeom prst="line">
                <a:avLst/>
              </a:prstGeom>
              <a:ln w="19050">
                <a:solidFill>
                  <a:srgbClr val="FF0000">
                    <a:alpha val="25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4DF1656-87B1-486D-A98A-F4DEDBB18A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577" y="2543959"/>
                <a:ext cx="1314450" cy="702913"/>
              </a:xfrm>
              <a:prstGeom prst="line">
                <a:avLst/>
              </a:prstGeom>
              <a:ln w="19050">
                <a:solidFill>
                  <a:srgbClr val="FF0000">
                    <a:alpha val="25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95726D3-3034-4B7E-9607-AF4BBAA43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577" y="3675804"/>
                <a:ext cx="1314450" cy="702913"/>
              </a:xfrm>
              <a:prstGeom prst="line">
                <a:avLst/>
              </a:prstGeom>
              <a:ln w="19050">
                <a:solidFill>
                  <a:srgbClr val="FF0000">
                    <a:alpha val="25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6833FB56-C0CC-4495-9CF0-A2A05AA70B6C}"/>
                </a:ext>
              </a:extLst>
            </p:cNvPr>
            <p:cNvGrpSpPr/>
            <p:nvPr/>
          </p:nvGrpSpPr>
          <p:grpSpPr>
            <a:xfrm>
              <a:off x="6106667" y="3931397"/>
              <a:ext cx="253426" cy="345190"/>
              <a:chOff x="-1154535" y="8451328"/>
              <a:chExt cx="1314454" cy="1834771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75B97B5-8188-45FE-84B6-AB9DA59CA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4530" y="9154238"/>
                <a:ext cx="0" cy="1131111"/>
              </a:xfrm>
              <a:prstGeom prst="line">
                <a:avLst/>
              </a:prstGeom>
              <a:solidFill>
                <a:srgbClr val="FF0000">
                  <a:alpha val="25000"/>
                </a:srgbClr>
              </a:solidFill>
              <a:ln w="19050">
                <a:solidFill>
                  <a:srgbClr val="FF0000">
                    <a:alpha val="25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7FFEEC68-1D3D-4EBE-AD18-A86D52972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19" y="8451328"/>
                <a:ext cx="0" cy="1131111"/>
              </a:xfrm>
              <a:prstGeom prst="line">
                <a:avLst/>
              </a:prstGeom>
              <a:solidFill>
                <a:srgbClr val="FF0000">
                  <a:alpha val="25000"/>
                </a:srgbClr>
              </a:solidFill>
              <a:ln w="19050">
                <a:solidFill>
                  <a:srgbClr val="FF0000">
                    <a:alpha val="25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5EBA998-8C76-4CFB-AD52-B1FF1DA422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4530" y="8451328"/>
                <a:ext cx="1314449" cy="702910"/>
              </a:xfrm>
              <a:prstGeom prst="line">
                <a:avLst/>
              </a:prstGeom>
              <a:solidFill>
                <a:srgbClr val="FF0000">
                  <a:alpha val="25000"/>
                </a:srgbClr>
              </a:solidFill>
              <a:ln w="19050">
                <a:solidFill>
                  <a:srgbClr val="FF0000">
                    <a:alpha val="25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BEB5759-09D9-40B9-A373-EEF001C19E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54535" y="9583188"/>
                <a:ext cx="1314450" cy="702911"/>
              </a:xfrm>
              <a:prstGeom prst="line">
                <a:avLst/>
              </a:prstGeom>
              <a:solidFill>
                <a:srgbClr val="FF0000">
                  <a:alpha val="25000"/>
                </a:srgbClr>
              </a:solidFill>
              <a:ln w="19050">
                <a:solidFill>
                  <a:srgbClr val="FF0000">
                    <a:alpha val="25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F9BDAF8F-2772-4E6D-8A2B-932B799D4292}"/>
              </a:ext>
            </a:extLst>
          </p:cNvPr>
          <p:cNvSpPr/>
          <p:nvPr/>
        </p:nvSpPr>
        <p:spPr>
          <a:xfrm>
            <a:off x="10019857" y="5434623"/>
            <a:ext cx="107304" cy="94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BB9264A-63F6-4619-9369-FC4B42EC0F4D}"/>
              </a:ext>
            </a:extLst>
          </p:cNvPr>
          <p:cNvCxnSpPr>
            <a:cxnSpLocks/>
            <a:stCxn id="208" idx="1"/>
            <a:endCxn id="5" idx="4"/>
          </p:cNvCxnSpPr>
          <p:nvPr/>
        </p:nvCxnSpPr>
        <p:spPr>
          <a:xfrm flipH="1" flipV="1">
            <a:off x="8564040" y="3545735"/>
            <a:ext cx="1471531" cy="190265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EC27455-2D81-4102-862E-6A33ABF8F55B}"/>
                  </a:ext>
                </a:extLst>
              </p:cNvPr>
              <p:cNvSpPr txBox="1"/>
              <p:nvPr/>
            </p:nvSpPr>
            <p:spPr>
              <a:xfrm>
                <a:off x="7651853" y="235200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EC27455-2D81-4102-862E-6A33ABF8F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53" y="2352001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8A7ACB9-5CE5-44E7-9007-551D9AC0366C}"/>
                  </a:ext>
                </a:extLst>
              </p:cNvPr>
              <p:cNvSpPr txBox="1"/>
              <p:nvPr/>
            </p:nvSpPr>
            <p:spPr>
              <a:xfrm>
                <a:off x="11168735" y="6210702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8A7ACB9-5CE5-44E7-9007-551D9AC0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35" y="6210702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B3F2914-8E9D-44FC-88C3-18081FC2EFB3}"/>
                  </a:ext>
                </a:extLst>
              </p:cNvPr>
              <p:cNvSpPr txBox="1"/>
              <p:nvPr/>
            </p:nvSpPr>
            <p:spPr>
              <a:xfrm>
                <a:off x="6650694" y="5809991"/>
                <a:ext cx="289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B3F2914-8E9D-44FC-88C3-18081FC2E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94" y="5809991"/>
                <a:ext cx="289758" cy="276999"/>
              </a:xfrm>
              <a:prstGeom prst="rect">
                <a:avLst/>
              </a:prstGeom>
              <a:blipFill>
                <a:blip r:embed="rId10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Oval 199">
            <a:extLst>
              <a:ext uri="{FF2B5EF4-FFF2-40B4-BE49-F238E27FC236}">
                <a16:creationId xmlns:a16="http://schemas.microsoft.com/office/drawing/2014/main" id="{B8628DD6-23AE-46D1-BB1F-0CDC7813187B}"/>
              </a:ext>
            </a:extLst>
          </p:cNvPr>
          <p:cNvSpPr/>
          <p:nvPr/>
        </p:nvSpPr>
        <p:spPr>
          <a:xfrm>
            <a:off x="6049758" y="2872962"/>
            <a:ext cx="82214" cy="917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E196B824-DFC4-47F2-9662-F2D88E733B6A}"/>
              </a:ext>
            </a:extLst>
          </p:cNvPr>
          <p:cNvSpPr/>
          <p:nvPr/>
        </p:nvSpPr>
        <p:spPr>
          <a:xfrm>
            <a:off x="6049758" y="2685546"/>
            <a:ext cx="82214" cy="9177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C6897B4-E620-4042-AE9B-907006796BFB}"/>
              </a:ext>
            </a:extLst>
          </p:cNvPr>
          <p:cNvSpPr txBox="1"/>
          <p:nvPr/>
        </p:nvSpPr>
        <p:spPr>
          <a:xfrm>
            <a:off x="6090865" y="2780347"/>
            <a:ext cx="38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738A2EF-ACE1-42FE-BA38-A6E03037FB73}"/>
              </a:ext>
            </a:extLst>
          </p:cNvPr>
          <p:cNvSpPr txBox="1"/>
          <p:nvPr/>
        </p:nvSpPr>
        <p:spPr>
          <a:xfrm>
            <a:off x="6090865" y="2594852"/>
            <a:ext cx="38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490758E-B327-499A-AD72-341EBC120068}"/>
              </a:ext>
            </a:extLst>
          </p:cNvPr>
          <p:cNvSpPr txBox="1"/>
          <p:nvPr/>
        </p:nvSpPr>
        <p:spPr>
          <a:xfrm>
            <a:off x="9902392" y="5481635"/>
            <a:ext cx="8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255" name="Arrow: Right 254">
            <a:extLst>
              <a:ext uri="{FF2B5EF4-FFF2-40B4-BE49-F238E27FC236}">
                <a16:creationId xmlns:a16="http://schemas.microsoft.com/office/drawing/2014/main" id="{FA4F78C3-E6E5-4429-90F5-09170F059079}"/>
              </a:ext>
            </a:extLst>
          </p:cNvPr>
          <p:cNvSpPr/>
          <p:nvPr/>
        </p:nvSpPr>
        <p:spPr>
          <a:xfrm>
            <a:off x="5193484" y="3685062"/>
            <a:ext cx="692406" cy="53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Content Placeholder 2">
                <a:extLst>
                  <a:ext uri="{FF2B5EF4-FFF2-40B4-BE49-F238E27FC236}">
                    <a16:creationId xmlns:a16="http://schemas.microsoft.com/office/drawing/2014/main" id="{A8188452-C3A2-4CC5-B93B-927F53B94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015" y="1331708"/>
                <a:ext cx="11654864" cy="112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Problem Statement:</a:t>
                </a:r>
              </a:p>
              <a:p>
                <a:r>
                  <a:rPr lang="en-US" sz="2400" dirty="0"/>
                  <a:t>Can we compensate MIMO multi-planar data to resemble SISO planar data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plane? </a:t>
                </a:r>
              </a:p>
            </p:txBody>
          </p:sp>
        </mc:Choice>
        <mc:Fallback xmlns="">
          <p:sp>
            <p:nvSpPr>
              <p:cNvPr id="256" name="Content Placeholder 2">
                <a:extLst>
                  <a:ext uri="{FF2B5EF4-FFF2-40B4-BE49-F238E27FC236}">
                    <a16:creationId xmlns:a16="http://schemas.microsoft.com/office/drawing/2014/main" id="{A8188452-C3A2-4CC5-B93B-927F53B94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5" y="1331708"/>
                <a:ext cx="11654864" cy="1128715"/>
              </a:xfrm>
              <a:prstGeom prst="rect">
                <a:avLst/>
              </a:prstGeom>
              <a:blipFill>
                <a:blip r:embed="rId11"/>
                <a:stretch>
                  <a:fillRect l="-837" t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BA3FE20-8F80-4695-8FB3-3AE7E20E70FB}"/>
                  </a:ext>
                </a:extLst>
              </p:cNvPr>
              <p:cNvSpPr txBox="1"/>
              <p:nvPr/>
            </p:nvSpPr>
            <p:spPr>
              <a:xfrm>
                <a:off x="3880877" y="3973809"/>
                <a:ext cx="423752" cy="38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BA3FE20-8F80-4695-8FB3-3AE7E20E7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77" y="3973809"/>
                <a:ext cx="423752" cy="385170"/>
              </a:xfrm>
              <a:prstGeom prst="rect">
                <a:avLst/>
              </a:prstGeom>
              <a:blipFill>
                <a:blip r:embed="rId12"/>
                <a:stretch>
                  <a:fillRect l="-869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ED76B9F-DCAD-4B0D-92DA-9D6AB129A9F4}"/>
                  </a:ext>
                </a:extLst>
              </p:cNvPr>
              <p:cNvSpPr txBox="1"/>
              <p:nvPr/>
            </p:nvSpPr>
            <p:spPr>
              <a:xfrm>
                <a:off x="3712421" y="4445564"/>
                <a:ext cx="336913" cy="38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ED76B9F-DCAD-4B0D-92DA-9D6AB129A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21" y="4445564"/>
                <a:ext cx="336913" cy="385170"/>
              </a:xfrm>
              <a:prstGeom prst="rect">
                <a:avLst/>
              </a:prstGeom>
              <a:blipFill>
                <a:blip r:embed="rId13"/>
                <a:stretch>
                  <a:fillRect l="-2181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91DC36D-1487-4457-A1AD-A7B354C42DC6}"/>
                  </a:ext>
                </a:extLst>
              </p:cNvPr>
              <p:cNvSpPr txBox="1"/>
              <p:nvPr/>
            </p:nvSpPr>
            <p:spPr>
              <a:xfrm>
                <a:off x="9285684" y="4213945"/>
                <a:ext cx="423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91DC36D-1487-4457-A1AD-A7B354C42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684" y="4213945"/>
                <a:ext cx="423752" cy="369332"/>
              </a:xfrm>
              <a:prstGeom prst="rect">
                <a:avLst/>
              </a:prstGeom>
              <a:blipFill>
                <a:blip r:embed="rId14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Footer Placeholder 3">
            <a:extLst>
              <a:ext uri="{FF2B5EF4-FFF2-40B4-BE49-F238E27FC236}">
                <a16:creationId xmlns:a16="http://schemas.microsoft.com/office/drawing/2014/main" id="{3D156EE8-CAC7-4FFA-96C8-39C85C15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C72A23D-7D26-4747-B267-8BB1DCF45CC8}"/>
              </a:ext>
            </a:extLst>
          </p:cNvPr>
          <p:cNvSpPr/>
          <p:nvPr/>
        </p:nvSpPr>
        <p:spPr>
          <a:xfrm>
            <a:off x="8518321" y="3500016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F5C19C2D-52DB-4E5F-AF17-FBBA3235B9AD}"/>
              </a:ext>
            </a:extLst>
          </p:cNvPr>
          <p:cNvSpPr/>
          <p:nvPr/>
        </p:nvSpPr>
        <p:spPr>
          <a:xfrm>
            <a:off x="8390629" y="4023066"/>
            <a:ext cx="59246" cy="56521"/>
          </a:xfrm>
          <a:prstGeom prst="triangle">
            <a:avLst/>
          </a:prstGeom>
          <a:solidFill>
            <a:srgbClr val="FF0000">
              <a:alpha val="25000"/>
            </a:srgb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0DE3EA6-B26D-46DA-B7B9-7AD2FBDFAE9D}"/>
              </a:ext>
            </a:extLst>
          </p:cNvPr>
          <p:cNvSpPr/>
          <p:nvPr/>
        </p:nvSpPr>
        <p:spPr>
          <a:xfrm>
            <a:off x="7017543" y="4621209"/>
            <a:ext cx="59246" cy="56521"/>
          </a:xfrm>
          <a:prstGeom prst="triangle">
            <a:avLst/>
          </a:prstGeom>
          <a:solidFill>
            <a:srgbClr val="FF0000">
              <a:alpha val="25000"/>
            </a:srgb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CA79BA2-5D41-4604-99EE-E16A9A09F2A3}"/>
              </a:ext>
            </a:extLst>
          </p:cNvPr>
          <p:cNvGrpSpPr/>
          <p:nvPr/>
        </p:nvGrpSpPr>
        <p:grpSpPr>
          <a:xfrm>
            <a:off x="541736" y="2422265"/>
            <a:ext cx="5255562" cy="4149595"/>
            <a:chOff x="5734238" y="2860805"/>
            <a:chExt cx="4070567" cy="3323159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8B7BD81B-BF0D-4BE3-8B19-7F631EAA19E4}"/>
                </a:ext>
              </a:extLst>
            </p:cNvPr>
            <p:cNvGrpSpPr/>
            <p:nvPr/>
          </p:nvGrpSpPr>
          <p:grpSpPr>
            <a:xfrm>
              <a:off x="5734238" y="2860805"/>
              <a:ext cx="4070567" cy="3323159"/>
              <a:chOff x="6500343" y="2405110"/>
              <a:chExt cx="3559981" cy="2955588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8FFE1FE3-B5A0-459D-95C2-BD83DF0B2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4404" y="2405110"/>
                <a:ext cx="0" cy="2955588"/>
              </a:xfrm>
              <a:prstGeom prst="line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0AA2E765-BD0A-474A-A2E4-0F2C7A096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0058" y="3277166"/>
                <a:ext cx="2142744" cy="1245153"/>
              </a:xfrm>
              <a:prstGeom prst="line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0303220F-7619-4D57-819D-641F7A0EC1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0343" y="3090319"/>
                <a:ext cx="3559981" cy="2089282"/>
              </a:xfrm>
              <a:prstGeom prst="line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F9CD0CF-0B73-4A2D-9911-F8BDB0FE39EF}"/>
                </a:ext>
              </a:extLst>
            </p:cNvPr>
            <p:cNvGrpSpPr/>
            <p:nvPr/>
          </p:nvGrpSpPr>
          <p:grpSpPr>
            <a:xfrm>
              <a:off x="6428698" y="3400704"/>
              <a:ext cx="1502973" cy="2062937"/>
              <a:chOff x="6541577" y="2543959"/>
              <a:chExt cx="1314450" cy="1834758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0C8361A3-E2B9-4DAA-84E4-BBC764FB96E5}"/>
                  </a:ext>
                </a:extLst>
              </p:cNvPr>
              <p:cNvGrpSpPr/>
              <p:nvPr/>
            </p:nvGrpSpPr>
            <p:grpSpPr>
              <a:xfrm>
                <a:off x="6541577" y="2543959"/>
                <a:ext cx="1314450" cy="1834758"/>
                <a:chOff x="6541577" y="2543959"/>
                <a:chExt cx="1314450" cy="1834758"/>
              </a:xfrm>
            </p:grpSpPr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6D90A9D-453F-43DE-9E95-541357181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577" y="3246872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ACB4CEF3-DC18-4E93-9B36-2D15BCB98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6027" y="2543959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F6A162B2-59A2-42B4-B499-825C8E4C7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2543959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4A45AE99-1D23-4369-B443-F7D8DAE09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3675804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562FEA3C-D3B5-4BFE-BDAB-823C49FB3972}"/>
                  </a:ext>
                </a:extLst>
              </p:cNvPr>
              <p:cNvGrpSpPr/>
              <p:nvPr/>
            </p:nvGrpSpPr>
            <p:grpSpPr>
              <a:xfrm>
                <a:off x="7635929" y="2627369"/>
                <a:ext cx="171663" cy="245863"/>
                <a:chOff x="8594852" y="3566565"/>
                <a:chExt cx="171663" cy="245863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A0E58672-AEFF-4CDA-AA9F-DD1EF859515D}"/>
                    </a:ext>
                  </a:extLst>
                </p:cNvPr>
                <p:cNvSpPr/>
                <p:nvPr/>
              </p:nvSpPr>
              <p:spPr>
                <a:xfrm>
                  <a:off x="8699203" y="3638676"/>
                  <a:ext cx="34316" cy="32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Diamond 336">
                  <a:extLst>
                    <a:ext uri="{FF2B5EF4-FFF2-40B4-BE49-F238E27FC236}">
                      <a16:creationId xmlns:a16="http://schemas.microsoft.com/office/drawing/2014/main" id="{48B697B8-4F17-406B-BE1C-08F98E992457}"/>
                    </a:ext>
                  </a:extLst>
                </p:cNvPr>
                <p:cNvSpPr/>
                <p:nvPr/>
              </p:nvSpPr>
              <p:spPr>
                <a:xfrm>
                  <a:off x="8629269" y="3709145"/>
                  <a:ext cx="34316" cy="32292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9A2E4C0F-0767-4940-AC23-110F04AED19E}"/>
                    </a:ext>
                  </a:extLst>
                </p:cNvPr>
                <p:cNvGrpSpPr/>
                <p:nvPr/>
              </p:nvGrpSpPr>
              <p:grpSpPr>
                <a:xfrm>
                  <a:off x="8594852" y="3566565"/>
                  <a:ext cx="171663" cy="245863"/>
                  <a:chOff x="6541577" y="2543959"/>
                  <a:chExt cx="1314450" cy="1834758"/>
                </a:xfrm>
              </p:grpSpPr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F760D600-C0E2-4A44-98B9-498FFBB71F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577" y="3246872"/>
                    <a:ext cx="0" cy="11311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1C193847-1E1A-4E5D-A6E5-4D1BAAE45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56027" y="2543959"/>
                    <a:ext cx="0" cy="11311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BD279F2C-B9F4-47D4-8470-FA10C6927C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41577" y="2543959"/>
                    <a:ext cx="1314450" cy="7029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C58E1C98-9718-43BC-A4AE-E8FFF875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41577" y="3675804"/>
                    <a:ext cx="1314450" cy="7029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68881260-256E-4516-8B6E-225E4C634F0C}"/>
                </a:ext>
              </a:extLst>
            </p:cNvPr>
            <p:cNvGrpSpPr/>
            <p:nvPr/>
          </p:nvGrpSpPr>
          <p:grpSpPr>
            <a:xfrm>
              <a:off x="6156325" y="3255919"/>
              <a:ext cx="1502973" cy="2062937"/>
              <a:chOff x="6541577" y="2543959"/>
              <a:chExt cx="1314450" cy="1834758"/>
            </a:xfrm>
          </p:grpSpPr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755B7A3F-F002-42B6-B5C7-AF198E964835}"/>
                  </a:ext>
                </a:extLst>
              </p:cNvPr>
              <p:cNvGrpSpPr/>
              <p:nvPr/>
            </p:nvGrpSpPr>
            <p:grpSpPr>
              <a:xfrm>
                <a:off x="6541577" y="2543959"/>
                <a:ext cx="1314450" cy="1834758"/>
                <a:chOff x="6541577" y="2543959"/>
                <a:chExt cx="1314450" cy="1834758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93680A4D-C41E-4773-8270-0167266BA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577" y="3246872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22114900-0B50-4018-8BCC-FF81A78373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6027" y="2543959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26309B72-0C8D-4AD9-BBA0-104C102CA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2543959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377BC1F3-CF01-4006-BCF3-E71C0411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3675804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80B1B2B9-4E00-4F9A-BB7A-3C94A7CCB39D}"/>
                  </a:ext>
                </a:extLst>
              </p:cNvPr>
              <p:cNvGrpSpPr/>
              <p:nvPr/>
            </p:nvGrpSpPr>
            <p:grpSpPr>
              <a:xfrm>
                <a:off x="7555995" y="3001904"/>
                <a:ext cx="171665" cy="245863"/>
                <a:chOff x="8514918" y="3941100"/>
                <a:chExt cx="171665" cy="245863"/>
              </a:xfrm>
            </p:grpSpPr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9908753D-8678-49DD-88E4-55C11F53C284}"/>
                    </a:ext>
                  </a:extLst>
                </p:cNvPr>
                <p:cNvSpPr/>
                <p:nvPr/>
              </p:nvSpPr>
              <p:spPr>
                <a:xfrm>
                  <a:off x="8619268" y="4013210"/>
                  <a:ext cx="34316" cy="32292"/>
                </a:xfrm>
                <a:prstGeom prst="ellipse">
                  <a:avLst/>
                </a:prstGeom>
                <a:solidFill>
                  <a:scrgbClr r="0" g="0" b="0">
                    <a:alpha val="25000"/>
                  </a:scrgbClr>
                </a:solidFill>
                <a:ln>
                  <a:solidFill>
                    <a:schemeClr val="tx1">
                      <a:alpha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Diamond 312">
                  <a:extLst>
                    <a:ext uri="{FF2B5EF4-FFF2-40B4-BE49-F238E27FC236}">
                      <a16:creationId xmlns:a16="http://schemas.microsoft.com/office/drawing/2014/main" id="{A815B0BB-ECC4-4D8A-AC6C-E1007BE699DA}"/>
                    </a:ext>
                  </a:extLst>
                </p:cNvPr>
                <p:cNvSpPr/>
                <p:nvPr/>
              </p:nvSpPr>
              <p:spPr>
                <a:xfrm>
                  <a:off x="8549334" y="4083679"/>
                  <a:ext cx="34316" cy="32292"/>
                </a:xfrm>
                <a:prstGeom prst="diamond">
                  <a:avLst/>
                </a:prstGeom>
                <a:solidFill>
                  <a:scrgbClr r="0" g="0" b="0">
                    <a:alpha val="25000"/>
                  </a:scrgbClr>
                </a:solidFill>
                <a:ln>
                  <a:solidFill>
                    <a:schemeClr val="tx1">
                      <a:alpha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9BECB9D4-1CE1-4BC8-8478-D0DFDAAE1A73}"/>
                    </a:ext>
                  </a:extLst>
                </p:cNvPr>
                <p:cNvGrpSpPr/>
                <p:nvPr/>
              </p:nvGrpSpPr>
              <p:grpSpPr>
                <a:xfrm>
                  <a:off x="8514918" y="3941100"/>
                  <a:ext cx="171665" cy="245863"/>
                  <a:chOff x="5929495" y="5338929"/>
                  <a:chExt cx="1314462" cy="1834758"/>
                </a:xfrm>
              </p:grpSpPr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A6C9C213-AF4B-46A2-A996-01BD3A4FF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29495" y="6041840"/>
                    <a:ext cx="0" cy="1131108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72714FE3-BA93-49D6-A32B-3F0A9E98D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43941" y="5338929"/>
                    <a:ext cx="0" cy="1131108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ECDF3E79-CDAE-4253-A2BB-0D6B96BBF6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29495" y="5338929"/>
                    <a:ext cx="1314452" cy="7029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3EB5AB9B-7473-47FE-ABB6-149A6E26D5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29507" y="6470776"/>
                    <a:ext cx="1314450" cy="7029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0966A316-9B34-46C7-B950-5B180488ED2A}"/>
                </a:ext>
              </a:extLst>
            </p:cNvPr>
            <p:cNvGrpSpPr/>
            <p:nvPr/>
          </p:nvGrpSpPr>
          <p:grpSpPr>
            <a:xfrm>
              <a:off x="5781862" y="2968695"/>
              <a:ext cx="1502973" cy="2062937"/>
              <a:chOff x="6541577" y="2543959"/>
              <a:chExt cx="1314450" cy="1834758"/>
            </a:xfrm>
          </p:grpSpPr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190615C1-5F5A-476A-9790-A02950A3C596}"/>
                  </a:ext>
                </a:extLst>
              </p:cNvPr>
              <p:cNvGrpSpPr/>
              <p:nvPr/>
            </p:nvGrpSpPr>
            <p:grpSpPr>
              <a:xfrm>
                <a:off x="6541577" y="2543959"/>
                <a:ext cx="1314450" cy="1834758"/>
                <a:chOff x="6541577" y="2543959"/>
                <a:chExt cx="1314450" cy="183475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57654D9C-8537-4C5E-A4A5-A41EC53B6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577" y="3246872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3AA3C5A5-1380-4F6F-B119-036F27288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6027" y="2543959"/>
                  <a:ext cx="0" cy="11311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0F100876-709F-4B2A-8DFD-1D6C29C74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2543959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48C60D-E861-4EE4-BF50-C9EA17513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41577" y="3675804"/>
                  <a:ext cx="1314450" cy="702913"/>
                </a:xfrm>
                <a:prstGeom prst="line">
                  <a:avLst/>
                </a:prstGeom>
                <a:ln w="19050">
                  <a:solidFill>
                    <a:schemeClr val="tx1">
                      <a:alpha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65509072-1DF0-47C1-8594-FE7F25EF2409}"/>
                  </a:ext>
                </a:extLst>
              </p:cNvPr>
              <p:cNvGrpSpPr/>
              <p:nvPr/>
            </p:nvGrpSpPr>
            <p:grpSpPr>
              <a:xfrm>
                <a:off x="6630841" y="3418975"/>
                <a:ext cx="171664" cy="245865"/>
                <a:chOff x="7589764" y="4358171"/>
                <a:chExt cx="171664" cy="245865"/>
              </a:xfrm>
            </p:grpSpPr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D2047605-137D-4619-AF48-5F59BB8A8BA9}"/>
                    </a:ext>
                  </a:extLst>
                </p:cNvPr>
                <p:cNvSpPr/>
                <p:nvPr/>
              </p:nvSpPr>
              <p:spPr>
                <a:xfrm>
                  <a:off x="7694116" y="4430282"/>
                  <a:ext cx="34316" cy="32292"/>
                </a:xfrm>
                <a:prstGeom prst="ellipse">
                  <a:avLst/>
                </a:prstGeom>
                <a:solidFill>
                  <a:scrgbClr r="0" g="0" b="0">
                    <a:alpha val="25000"/>
                  </a:scrgbClr>
                </a:solidFill>
                <a:ln>
                  <a:solidFill>
                    <a:schemeClr val="tx1">
                      <a:alpha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Diamond 299">
                  <a:extLst>
                    <a:ext uri="{FF2B5EF4-FFF2-40B4-BE49-F238E27FC236}">
                      <a16:creationId xmlns:a16="http://schemas.microsoft.com/office/drawing/2014/main" id="{B214D5E9-F558-40C1-952A-66FE71687715}"/>
                    </a:ext>
                  </a:extLst>
                </p:cNvPr>
                <p:cNvSpPr/>
                <p:nvPr/>
              </p:nvSpPr>
              <p:spPr>
                <a:xfrm>
                  <a:off x="7624181" y="4500751"/>
                  <a:ext cx="34316" cy="32292"/>
                </a:xfrm>
                <a:prstGeom prst="diamond">
                  <a:avLst/>
                </a:prstGeom>
                <a:solidFill>
                  <a:scrgbClr r="0" g="0" b="0">
                    <a:alpha val="25000"/>
                  </a:scrgbClr>
                </a:solidFill>
                <a:ln>
                  <a:solidFill>
                    <a:schemeClr val="tx1">
                      <a:alpha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DC9F2BA1-2D17-46DA-82AC-8EBB3EC72CDF}"/>
                    </a:ext>
                  </a:extLst>
                </p:cNvPr>
                <p:cNvGrpSpPr/>
                <p:nvPr/>
              </p:nvGrpSpPr>
              <p:grpSpPr>
                <a:xfrm>
                  <a:off x="7589764" y="4358171"/>
                  <a:ext cx="171664" cy="245865"/>
                  <a:chOff x="-1154535" y="8451328"/>
                  <a:chExt cx="1314454" cy="1834771"/>
                </a:xfrm>
              </p:grpSpPr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9E49AF76-507D-4339-B0B3-3BC2A345B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154530" y="9154238"/>
                    <a:ext cx="0" cy="11311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0B6CA9D8-7059-4B45-9E20-E4D5D25646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919" y="8451328"/>
                    <a:ext cx="0" cy="11311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2B4AF375-26E6-4CC4-A174-0B4D85188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1154530" y="8451328"/>
                    <a:ext cx="1314449" cy="702910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B67D2549-078E-4A1C-9BB2-0A413FF741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1154535" y="9583188"/>
                    <a:ext cx="1314450" cy="702911"/>
                  </a:xfrm>
                  <a:prstGeom prst="line">
                    <a:avLst/>
                  </a:prstGeom>
                  <a:solidFill>
                    <a:scrgbClr r="0" g="0" b="0">
                      <a:alpha val="25000"/>
                    </a:scrgbClr>
                  </a:solidFill>
                  <a:ln w="19050">
                    <a:solidFill>
                      <a:schemeClr val="tx1">
                        <a:alpha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43A16B24-421E-4C44-8653-30462CBC1B00}"/>
                </a:ext>
              </a:extLst>
            </p:cNvPr>
            <p:cNvSpPr/>
            <p:nvPr/>
          </p:nvSpPr>
          <p:spPr>
            <a:xfrm>
              <a:off x="8914794" y="5156375"/>
              <a:ext cx="83110" cy="752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78C5B93E-213F-4AD7-B907-D3F376406D10}"/>
                </a:ext>
              </a:extLst>
            </p:cNvPr>
            <p:cNvCxnSpPr>
              <a:cxnSpLocks/>
              <a:stCxn id="337" idx="3"/>
              <a:endCxn id="294" idx="1"/>
            </p:cNvCxnSpPr>
            <p:nvPr/>
          </p:nvCxnSpPr>
          <p:spPr>
            <a:xfrm>
              <a:off x="7758596" y="3672953"/>
              <a:ext cx="1168369" cy="149444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333D995B-4AF4-4656-B134-FF8CED054E33}"/>
                </a:ext>
              </a:extLst>
            </p:cNvPr>
            <p:cNvCxnSpPr>
              <a:cxnSpLocks/>
              <a:stCxn id="294" idx="1"/>
              <a:endCxn id="335" idx="6"/>
            </p:cNvCxnSpPr>
            <p:nvPr/>
          </p:nvCxnSpPr>
          <p:spPr>
            <a:xfrm flipH="1" flipV="1">
              <a:off x="7838560" y="3593720"/>
              <a:ext cx="1088404" cy="15736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8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72"/>
    </mc:Choice>
    <mc:Fallback xmlns="">
      <p:transition spd="slow" advTm="213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E08E7-894C-4F52-BE90-DD80CAF0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" y="1428999"/>
            <a:ext cx="4597522" cy="4627880"/>
          </a:xfrm>
          <a:prstGeom prst="rect">
            <a:avLst/>
          </a:prstGeom>
        </p:spPr>
      </p:pic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Signal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Content Placeholder 2">
                <a:extLst>
                  <a:ext uri="{FF2B5EF4-FFF2-40B4-BE49-F238E27FC236}">
                    <a16:creationId xmlns:a16="http://schemas.microsoft.com/office/drawing/2014/main" id="{235B86E5-E229-4F03-A1F6-C14BC7225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1880" y="1381731"/>
                <a:ext cx="6964680" cy="5050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Two-way range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2400" b="1" dirty="0"/>
                  <a:t> Tx/Rx pair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/>
                  <a:t>Taylor series expansion around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𝑹𝑻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14" name="Content Placeholder 2">
                <a:extLst>
                  <a:ext uri="{FF2B5EF4-FFF2-40B4-BE49-F238E27FC236}">
                    <a16:creationId xmlns:a16="http://schemas.microsoft.com/office/drawing/2014/main" id="{235B86E5-E229-4F03-A1F6-C14BC7225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880" y="1381731"/>
                <a:ext cx="6964680" cy="5050819"/>
              </a:xfrm>
              <a:prstGeom prst="rect">
                <a:avLst/>
              </a:prstGeom>
              <a:blipFill>
                <a:blip r:embed="rId6"/>
                <a:stretch>
                  <a:fillRect l="-96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EC1C5-151E-4FAB-B037-67CF823D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19FB7-4808-4709-AA57-DDE588701DB0}"/>
                  </a:ext>
                </a:extLst>
              </p:cNvPr>
              <p:cNvSpPr txBox="1"/>
              <p:nvPr/>
            </p:nvSpPr>
            <p:spPr>
              <a:xfrm>
                <a:off x="1826989" y="4973320"/>
                <a:ext cx="1319464" cy="277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19FB7-4808-4709-AA57-DDE588701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989" y="4973320"/>
                <a:ext cx="1319464" cy="277512"/>
              </a:xfrm>
              <a:prstGeom prst="rect">
                <a:avLst/>
              </a:prstGeom>
              <a:blipFill>
                <a:blip r:embed="rId7"/>
                <a:stretch>
                  <a:fillRect l="-2315" r="-46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5FE7496-EDF6-4290-AD6A-FE149BDF9500}"/>
              </a:ext>
            </a:extLst>
          </p:cNvPr>
          <p:cNvSpPr/>
          <p:nvPr/>
        </p:nvSpPr>
        <p:spPr>
          <a:xfrm>
            <a:off x="766558" y="1872202"/>
            <a:ext cx="82214" cy="917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784E523-806E-4B86-A31F-8D06C174CC42}"/>
              </a:ext>
            </a:extLst>
          </p:cNvPr>
          <p:cNvSpPr/>
          <p:nvPr/>
        </p:nvSpPr>
        <p:spPr>
          <a:xfrm>
            <a:off x="766558" y="1684786"/>
            <a:ext cx="82214" cy="9177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EA4B9C-DEE3-4822-BD26-46AA1EBF6A7C}"/>
              </a:ext>
            </a:extLst>
          </p:cNvPr>
          <p:cNvSpPr txBox="1"/>
          <p:nvPr/>
        </p:nvSpPr>
        <p:spPr>
          <a:xfrm>
            <a:off x="807665" y="1779587"/>
            <a:ext cx="38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9728C-1FA6-4672-8229-AD6E002892D0}"/>
              </a:ext>
            </a:extLst>
          </p:cNvPr>
          <p:cNvSpPr txBox="1"/>
          <p:nvPr/>
        </p:nvSpPr>
        <p:spPr>
          <a:xfrm>
            <a:off x="807665" y="1594092"/>
            <a:ext cx="38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40194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65"/>
    </mc:Choice>
    <mc:Fallback xmlns="">
      <p:transition spd="slow" advTm="452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Signal Model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Content Placeholder 2">
                <a:extLst>
                  <a:ext uri="{FF2B5EF4-FFF2-40B4-BE49-F238E27FC236}">
                    <a16:creationId xmlns:a16="http://schemas.microsoft.com/office/drawing/2014/main" id="{235B86E5-E229-4F03-A1F6-C14BC7225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166" y="1283208"/>
                <a:ext cx="11477058" cy="54345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FMCW beat signal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2400" b="1" dirty="0"/>
                  <a:t> Tx/Rx pair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sup>
                          </m:sSubSup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Equivalent beat signal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virtual SISO element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plane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en-US" sz="2400" dirty="0"/>
                  <a:t>Compensation is simple phase compensation!</a:t>
                </a:r>
              </a:p>
            </p:txBody>
          </p:sp>
        </mc:Choice>
        <mc:Fallback xmlns="">
          <p:sp>
            <p:nvSpPr>
              <p:cNvPr id="314" name="Content Placeholder 2">
                <a:extLst>
                  <a:ext uri="{FF2B5EF4-FFF2-40B4-BE49-F238E27FC236}">
                    <a16:creationId xmlns:a16="http://schemas.microsoft.com/office/drawing/2014/main" id="{235B86E5-E229-4F03-A1F6-C14BC7225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66" y="1283208"/>
                <a:ext cx="11477058" cy="5434555"/>
              </a:xfrm>
              <a:prstGeom prst="rect">
                <a:avLst/>
              </a:prstGeom>
              <a:blipFill>
                <a:blip r:embed="rId5"/>
                <a:stretch>
                  <a:fillRect l="-797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267F01E-BA1F-418B-8172-DDAEB776DFAC}"/>
              </a:ext>
            </a:extLst>
          </p:cNvPr>
          <p:cNvSpPr/>
          <p:nvPr/>
        </p:nvSpPr>
        <p:spPr>
          <a:xfrm>
            <a:off x="3329190" y="4231640"/>
            <a:ext cx="5261009" cy="1307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92D8396-7CB9-408F-A9FB-C3C87C7E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</p:spTree>
    <p:extLst>
      <p:ext uri="{BB962C8B-B14F-4D97-AF65-F5344CB8AC3E}">
        <p14:creationId xmlns:p14="http://schemas.microsoft.com/office/powerpoint/2010/main" val="22712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14"/>
    </mc:Choice>
    <mc:Fallback xmlns="">
      <p:transition spd="slow" advTm="345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50345-E9AD-48CD-82D2-40D377D00C12}"/>
                  </a:ext>
                </a:extLst>
              </p:cNvPr>
              <p:cNvSpPr txBox="1"/>
              <p:nvPr/>
            </p:nvSpPr>
            <p:spPr>
              <a:xfrm>
                <a:off x="846792" y="1745722"/>
                <a:ext cx="2693855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50345-E9AD-48CD-82D2-40D377D00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92" y="1745722"/>
                <a:ext cx="2693855" cy="461664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D6C9C9-CE8E-4E65-B89C-ACD53257D6BD}"/>
              </a:ext>
            </a:extLst>
          </p:cNvPr>
          <p:cNvCxnSpPr>
            <a:cxnSpLocks/>
            <a:stCxn id="8" idx="2"/>
            <a:endCxn id="83" idx="0"/>
          </p:cNvCxnSpPr>
          <p:nvPr/>
        </p:nvCxnSpPr>
        <p:spPr>
          <a:xfrm>
            <a:off x="2193720" y="2207386"/>
            <a:ext cx="0" cy="77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7C7360-37E7-41E7-8D95-B5331E8008C9}"/>
              </a:ext>
            </a:extLst>
          </p:cNvPr>
          <p:cNvCxnSpPr>
            <a:cxnSpLocks/>
            <a:stCxn id="109" idx="2"/>
            <a:endCxn id="29" idx="0"/>
          </p:cNvCxnSpPr>
          <p:nvPr/>
        </p:nvCxnSpPr>
        <p:spPr>
          <a:xfrm>
            <a:off x="9998280" y="1834627"/>
            <a:ext cx="0" cy="37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7F563A-AEC6-4109-8B2B-5B9B0B20C0DA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6096000" y="4196956"/>
            <a:ext cx="6587" cy="75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1D1C74B-F733-4EB3-96AD-B1AC3A2443CD}"/>
                  </a:ext>
                </a:extLst>
              </p:cNvPr>
              <p:cNvSpPr/>
              <p:nvPr/>
            </p:nvSpPr>
            <p:spPr>
              <a:xfrm>
                <a:off x="4304129" y="2983992"/>
                <a:ext cx="3583742" cy="12129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RMA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1D1C74B-F733-4EB3-96AD-B1AC3A244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129" y="2983992"/>
                <a:ext cx="3583742" cy="1212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0B9C16A-98E0-401A-A424-DCCFB912BD28}"/>
                  </a:ext>
                </a:extLst>
              </p:cNvPr>
              <p:cNvSpPr/>
              <p:nvPr/>
            </p:nvSpPr>
            <p:spPr>
              <a:xfrm>
                <a:off x="4682572" y="4955130"/>
                <a:ext cx="2840030" cy="104439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cs typeface="Arial" panose="020B0604020202020204" pitchFamily="34" charset="0"/>
                  </a:rPr>
                  <a:t>Recovered 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0B9C16A-98E0-401A-A424-DCCFB912B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572" y="4955130"/>
                <a:ext cx="2840030" cy="104439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4CC3EE-A141-48C8-B767-788CB4C56E0A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2193720" y="4196956"/>
            <a:ext cx="0" cy="75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F1D5018-1220-4AF7-9AE7-D6018ADCBD48}"/>
                  </a:ext>
                </a:extLst>
              </p:cNvPr>
              <p:cNvSpPr/>
              <p:nvPr/>
            </p:nvSpPr>
            <p:spPr>
              <a:xfrm>
                <a:off x="401849" y="2983992"/>
                <a:ext cx="3583742" cy="12129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BPA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F1D5018-1220-4AF7-9AE7-D6018ADCB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9" y="2983992"/>
                <a:ext cx="3583742" cy="1212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0077E4C1-B3B0-4874-B638-E0A433FF3B8C}"/>
                  </a:ext>
                </a:extLst>
              </p:cNvPr>
              <p:cNvSpPr/>
              <p:nvPr/>
            </p:nvSpPr>
            <p:spPr>
              <a:xfrm>
                <a:off x="773705" y="4955130"/>
                <a:ext cx="2840030" cy="104439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cs typeface="Arial" panose="020B0604020202020204" pitchFamily="34" charset="0"/>
                  </a:rPr>
                  <a:t>Recovered 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0077E4C1-B3B0-4874-B638-E0A433FF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" y="4955130"/>
                <a:ext cx="2840030" cy="104439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61125B-7D4C-4B56-B85A-8D3B7590B8C4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9998282" y="4196955"/>
            <a:ext cx="0" cy="75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7750473-ED65-4BF2-AAD4-A6723303472B}"/>
                  </a:ext>
                </a:extLst>
              </p:cNvPr>
              <p:cNvSpPr/>
              <p:nvPr/>
            </p:nvSpPr>
            <p:spPr>
              <a:xfrm>
                <a:off x="8206411" y="3397920"/>
                <a:ext cx="3583742" cy="79903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RMA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7750473-ED65-4BF2-AAD4-A67233034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411" y="3397920"/>
                <a:ext cx="3583742" cy="799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DC1FBD24-89F8-4D6E-8014-BB1F06F88ABB}"/>
                  </a:ext>
                </a:extLst>
              </p:cNvPr>
              <p:cNvSpPr/>
              <p:nvPr/>
            </p:nvSpPr>
            <p:spPr>
              <a:xfrm>
                <a:off x="8578267" y="4955130"/>
                <a:ext cx="2840030" cy="1044398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cs typeface="Arial" panose="020B0604020202020204" pitchFamily="34" charset="0"/>
                  </a:rPr>
                  <a:t>Recovered 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DC1FBD24-89F8-4D6E-8014-BB1F06F88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67" y="4955130"/>
                <a:ext cx="2840030" cy="104439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8C2CE1A-1D99-4ABD-81FF-643A142F964E}"/>
                  </a:ext>
                </a:extLst>
              </p:cNvPr>
              <p:cNvSpPr txBox="1"/>
              <p:nvPr/>
            </p:nvSpPr>
            <p:spPr>
              <a:xfrm>
                <a:off x="4743264" y="1745722"/>
                <a:ext cx="2693855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8C2CE1A-1D99-4ABD-81FF-643A142F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64" y="1745722"/>
                <a:ext cx="2693855" cy="461664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1234C1A-1FF1-40EB-9A38-2BD8AC0D2D9C}"/>
              </a:ext>
            </a:extLst>
          </p:cNvPr>
          <p:cNvCxnSpPr>
            <a:cxnSpLocks/>
            <a:stCxn id="92" idx="2"/>
            <a:endCxn id="70" idx="0"/>
          </p:cNvCxnSpPr>
          <p:nvPr/>
        </p:nvCxnSpPr>
        <p:spPr>
          <a:xfrm>
            <a:off x="6090192" y="2207386"/>
            <a:ext cx="5808" cy="77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937983-1B77-4D2D-B705-3A6E49BDD49C}"/>
              </a:ext>
            </a:extLst>
          </p:cNvPr>
          <p:cNvCxnSpPr>
            <a:cxnSpLocks/>
            <a:stCxn id="29" idx="2"/>
            <a:endCxn id="86" idx="0"/>
          </p:cNvCxnSpPr>
          <p:nvPr/>
        </p:nvCxnSpPr>
        <p:spPr>
          <a:xfrm>
            <a:off x="9998280" y="3018832"/>
            <a:ext cx="2" cy="379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44C64C-7453-4BA2-8703-EB7C3B24DA24}"/>
                  </a:ext>
                </a:extLst>
              </p:cNvPr>
              <p:cNvSpPr txBox="1"/>
              <p:nvPr/>
            </p:nvSpPr>
            <p:spPr>
              <a:xfrm>
                <a:off x="8651352" y="1372963"/>
                <a:ext cx="2693855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F44C64C-7453-4BA2-8703-EB7C3B24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52" y="1372963"/>
                <a:ext cx="2693855" cy="461664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C689128-D0DB-4153-89D1-025B096C6825}"/>
              </a:ext>
            </a:extLst>
          </p:cNvPr>
          <p:cNvSpPr/>
          <p:nvPr/>
        </p:nvSpPr>
        <p:spPr>
          <a:xfrm>
            <a:off x="8206409" y="2214169"/>
            <a:ext cx="3583742" cy="804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Compensation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C32269EF-20A8-412A-9DFA-060A113C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</p:spTree>
    <p:extLst>
      <p:ext uri="{BB962C8B-B14F-4D97-AF65-F5344CB8AC3E}">
        <p14:creationId xmlns:p14="http://schemas.microsoft.com/office/powerpoint/2010/main" val="5144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77"/>
    </mc:Choice>
    <mc:Fallback xmlns="">
      <p:transition spd="slow" advTm="571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Simulation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A9DCC-0148-4A32-98B4-298EDB97A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7" t="7215" r="30278"/>
          <a:stretch/>
        </p:blipFill>
        <p:spPr>
          <a:xfrm>
            <a:off x="286512" y="2066544"/>
            <a:ext cx="3938016" cy="415488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3BB621-1AEB-4ED1-AFE2-C60EECD1AA57}"/>
              </a:ext>
            </a:extLst>
          </p:cNvPr>
          <p:cNvSpPr txBox="1">
            <a:spLocks/>
          </p:cNvSpPr>
          <p:nvPr/>
        </p:nvSpPr>
        <p:spPr>
          <a:xfrm>
            <a:off x="221166" y="1283209"/>
            <a:ext cx="5770276" cy="51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Multi-Linear Array – Point Targets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3F404-7CAB-4D52-ADFA-C56BF1278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16"/>
          <a:stretch/>
        </p:blipFill>
        <p:spPr>
          <a:xfrm>
            <a:off x="6200559" y="1254146"/>
            <a:ext cx="3614001" cy="2127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3DAEB-844C-4001-8CF9-0458E7A6FD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16"/>
          <a:stretch/>
        </p:blipFill>
        <p:spPr>
          <a:xfrm>
            <a:off x="4317647" y="3944112"/>
            <a:ext cx="3614001" cy="2127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426903-9559-4C2A-8DFB-B3B27A76DF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16"/>
          <a:stretch/>
        </p:blipFill>
        <p:spPr>
          <a:xfrm>
            <a:off x="8083470" y="3944111"/>
            <a:ext cx="3614002" cy="21270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D8205C-AAAA-4618-9ABB-754ECC1A4EDD}"/>
              </a:ext>
            </a:extLst>
          </p:cNvPr>
          <p:cNvSpPr txBox="1"/>
          <p:nvPr/>
        </p:nvSpPr>
        <p:spPr>
          <a:xfrm>
            <a:off x="7199504" y="3297048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BPA – 5 mins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CED33-E8B5-4E2A-87F0-57FAAE53B5B1}"/>
              </a:ext>
            </a:extLst>
          </p:cNvPr>
          <p:cNvSpPr txBox="1"/>
          <p:nvPr/>
        </p:nvSpPr>
        <p:spPr>
          <a:xfrm>
            <a:off x="5212034" y="6005272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RMA – 30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FE170F-75EA-4556-90F7-80104DEBE22F}"/>
              </a:ext>
            </a:extLst>
          </p:cNvPr>
          <p:cNvSpPr txBox="1"/>
          <p:nvPr/>
        </p:nvSpPr>
        <p:spPr>
          <a:xfrm>
            <a:off x="9082416" y="5987013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– 30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13C7CA-EED2-4371-B5F5-C38E333FA854}"/>
              </a:ext>
            </a:extLst>
          </p:cNvPr>
          <p:cNvSpPr txBox="1"/>
          <p:nvPr/>
        </p:nvSpPr>
        <p:spPr>
          <a:xfrm>
            <a:off x="2675794" y="2351777"/>
            <a:ext cx="259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Antenna perturbance: Gaussian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1E224E-12FD-4890-9551-34E644453031}"/>
              </a:ext>
            </a:extLst>
          </p:cNvPr>
          <p:cNvCxnSpPr>
            <a:cxnSpLocks/>
          </p:cNvCxnSpPr>
          <p:nvPr/>
        </p:nvCxnSpPr>
        <p:spPr>
          <a:xfrm flipH="1">
            <a:off x="3188208" y="2840736"/>
            <a:ext cx="286512" cy="588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ED625E5-B840-4C9E-935F-D221BDE2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</p:spTree>
    <p:extLst>
      <p:ext uri="{BB962C8B-B14F-4D97-AF65-F5344CB8AC3E}">
        <p14:creationId xmlns:p14="http://schemas.microsoft.com/office/powerpoint/2010/main" val="8038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0"/>
    </mc:Choice>
    <mc:Fallback xmlns="">
      <p:transition spd="slow" advTm="367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4">
            <a:extLst>
              <a:ext uri="{FF2B5EF4-FFF2-40B4-BE49-F238E27FC236}">
                <a16:creationId xmlns:a16="http://schemas.microsoft.com/office/drawing/2014/main" id="{BA3BEFBE-DD03-49CD-A965-6E24A2B8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140237"/>
            <a:ext cx="10111410" cy="96948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Simulation 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3BB621-1AEB-4ED1-AFE2-C60EECD1AA57}"/>
              </a:ext>
            </a:extLst>
          </p:cNvPr>
          <p:cNvSpPr txBox="1">
            <a:spLocks/>
          </p:cNvSpPr>
          <p:nvPr/>
        </p:nvSpPr>
        <p:spPr>
          <a:xfrm>
            <a:off x="221166" y="1283209"/>
            <a:ext cx="7825554" cy="51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Multi-Planar Array – Cutout 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F1AFD-D447-4020-9CDF-5500E297B707}"/>
              </a:ext>
            </a:extLst>
          </p:cNvPr>
          <p:cNvSpPr txBox="1"/>
          <p:nvPr/>
        </p:nvSpPr>
        <p:spPr>
          <a:xfrm>
            <a:off x="5410374" y="3206756"/>
            <a:ext cx="226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2-D BPA – 3 </a:t>
            </a:r>
            <a:r>
              <a:rPr lang="en-US" dirty="0" err="1"/>
              <a:t>hrs</a:t>
            </a:r>
            <a:endParaRPr lang="en-US" dirty="0"/>
          </a:p>
          <a:p>
            <a:pPr algn="ctr"/>
            <a:r>
              <a:rPr lang="en-US" dirty="0"/>
              <a:t>3-D BPA – 150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08EB4-1CF1-4CDC-BA3B-B0506D692336}"/>
              </a:ext>
            </a:extLst>
          </p:cNvPr>
          <p:cNvSpPr txBox="1"/>
          <p:nvPr/>
        </p:nvSpPr>
        <p:spPr>
          <a:xfrm>
            <a:off x="5708663" y="5991483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RMA – 1 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7CC631-62FD-44C1-BB57-ED84C9CC592C}"/>
              </a:ext>
            </a:extLst>
          </p:cNvPr>
          <p:cNvSpPr txBox="1"/>
          <p:nvPr/>
        </p:nvSpPr>
        <p:spPr>
          <a:xfrm>
            <a:off x="9108387" y="5991483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– 14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7D234-17DC-4EA5-AEC2-A5ADF4DEE7D8}"/>
              </a:ext>
            </a:extLst>
          </p:cNvPr>
          <p:cNvSpPr txBox="1"/>
          <p:nvPr/>
        </p:nvSpPr>
        <p:spPr>
          <a:xfrm>
            <a:off x="9108387" y="3180784"/>
            <a:ext cx="16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– 1 s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767D1140-E0BD-4A70-BA0E-5221E500A427}"/>
              </a:ext>
            </a:extLst>
          </p:cNvPr>
          <p:cNvSpPr/>
          <p:nvPr/>
        </p:nvSpPr>
        <p:spPr>
          <a:xfrm>
            <a:off x="9826970" y="3573844"/>
            <a:ext cx="213360" cy="43232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A199F932-87CE-4DF1-B35E-BFE6F0C7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1807" y="6356350"/>
            <a:ext cx="4874741" cy="365125"/>
          </a:xfrm>
        </p:spPr>
        <p:txBody>
          <a:bodyPr/>
          <a:lstStyle/>
          <a:p>
            <a:r>
              <a:rPr lang="en-US" dirty="0"/>
              <a:t>SRC Select Disclosure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6F64E5-77B3-4433-A62E-568E6C13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06" y="1362044"/>
            <a:ext cx="3209685" cy="1869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A752FC-46D7-407B-9D58-0ACF2324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083" y="4166548"/>
            <a:ext cx="3209685" cy="18695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111F59-6E79-4C29-99FC-8DE4249F2C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61" t="7439" r="32402"/>
          <a:stretch/>
        </p:blipFill>
        <p:spPr>
          <a:xfrm>
            <a:off x="221166" y="1982927"/>
            <a:ext cx="4459384" cy="41932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8CE666-B241-41F6-8EAF-E8292DDEC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806" y="4166548"/>
            <a:ext cx="3209685" cy="18695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7741C0-B939-4D68-88E5-1E9963AD5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835" y="1359064"/>
            <a:ext cx="3209685" cy="18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3"/>
    </mc:Choice>
    <mc:Fallback xmlns="">
      <p:transition spd="slow" advTm="32703"/>
    </mc:Fallback>
  </mc:AlternateContent>
</p:sld>
</file>

<file path=ppt/theme/theme1.xml><?xml version="1.0" encoding="utf-8"?>
<a:theme xmlns:a="http://schemas.openxmlformats.org/drawingml/2006/main" name="SRC Template">
  <a:themeElements>
    <a:clrScheme name="SRC 2017">
      <a:dk1>
        <a:srgbClr val="1C1C1C"/>
      </a:dk1>
      <a:lt1>
        <a:srgbClr val="FFFFFF"/>
      </a:lt1>
      <a:dk2>
        <a:srgbClr val="003562"/>
      </a:dk2>
      <a:lt2>
        <a:srgbClr val="BFBFBF"/>
      </a:lt2>
      <a:accent1>
        <a:srgbClr val="003562"/>
      </a:accent1>
      <a:accent2>
        <a:srgbClr val="FF9C00"/>
      </a:accent2>
      <a:accent3>
        <a:srgbClr val="0070C0"/>
      </a:accent3>
      <a:accent4>
        <a:srgbClr val="B26D00"/>
      </a:accent4>
      <a:accent5>
        <a:srgbClr val="89CAFF"/>
      </a:accent5>
      <a:accent6>
        <a:srgbClr val="F57D37"/>
      </a:accent6>
      <a:hlink>
        <a:srgbClr val="0066FF"/>
      </a:hlink>
      <a:folHlink>
        <a:srgbClr val="0066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16-9 - SRC Select Disclosure.potx" id="{B6822C0B-7ED6-4BB1-A3BC-B5B0DCC41FF3}" vid="{7198E460-49EC-43B7-AC18-29FB8C093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160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Quire Sans</vt:lpstr>
      <vt:lpstr>Verdana</vt:lpstr>
      <vt:lpstr>Wingdings</vt:lpstr>
      <vt:lpstr>SRC Template</vt:lpstr>
      <vt:lpstr>Application I: Efficient SAR Imaging for Non-Cooperative Scanning Geometries</vt:lpstr>
      <vt:lpstr>Motivation – Non-Cooperative Array Imaging</vt:lpstr>
      <vt:lpstr>Multi-Planar Array Concept</vt:lpstr>
      <vt:lpstr>Multi-Planar Array Compensation</vt:lpstr>
      <vt:lpstr>Signal Model</vt:lpstr>
      <vt:lpstr>Signal Model (cont.)</vt:lpstr>
      <vt:lpstr>Algorithm Comparison</vt:lpstr>
      <vt:lpstr>Simulation Results</vt:lpstr>
      <vt:lpstr>Simulation Results</vt:lpstr>
      <vt:lpstr>System Design</vt:lpstr>
      <vt:lpstr>Real Results</vt:lpstr>
      <vt:lpstr>Real Results</vt:lpstr>
      <vt:lpstr>Conclusions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2020-10-20T15:51:30Z</dcterms:created>
  <dcterms:modified xsi:type="dcterms:W3CDTF">2021-10-12T01:04:57Z</dcterms:modified>
</cp:coreProperties>
</file>