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2" r:id="rId6"/>
    <p:sldId id="270" r:id="rId7"/>
    <p:sldId id="275" r:id="rId8"/>
    <p:sldId id="276" r:id="rId9"/>
    <p:sldId id="260" r:id="rId10"/>
    <p:sldId id="261" r:id="rId11"/>
    <p:sldId id="263" r:id="rId12"/>
    <p:sldId id="264" r:id="rId13"/>
    <p:sldId id="266" r:id="rId14"/>
    <p:sldId id="297" r:id="rId15"/>
    <p:sldId id="292" r:id="rId16"/>
    <p:sldId id="298" r:id="rId17"/>
    <p:sldId id="268" r:id="rId18"/>
    <p:sldId id="269" r:id="rId19"/>
    <p:sldId id="271" r:id="rId20"/>
    <p:sldId id="278" r:id="rId21"/>
    <p:sldId id="279" r:id="rId22"/>
    <p:sldId id="274" r:id="rId23"/>
    <p:sldId id="272"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38" d="100"/>
          <a:sy n="138" d="100"/>
        </p:scale>
        <p:origin x="9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7295CE-8516-4E2B-9771-8EF6373223AA}" type="datetimeFigureOut">
              <a:rPr lang="en-US" smtClean="0"/>
              <a:t>10/14/2020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4BB38-93CB-4A35-A2AB-B530511400E1}" type="slidenum">
              <a:rPr lang="en-US" smtClean="0"/>
              <a:t>‹#›</a:t>
            </a:fld>
            <a:endParaRPr lang="en-US"/>
          </a:p>
        </p:txBody>
      </p:sp>
    </p:spTree>
    <p:extLst>
      <p:ext uri="{BB962C8B-B14F-4D97-AF65-F5344CB8AC3E}">
        <p14:creationId xmlns:p14="http://schemas.microsoft.com/office/powerpoint/2010/main" val="185191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 name is Josiah Smith. I am PhD student at The University of Texas at Dallas pushing the limits of high-resolution radar imaging and deep learning.</a:t>
            </a:r>
          </a:p>
          <a:p>
            <a:r>
              <a:rPr lang="en-US" sz="1200" kern="1200" dirty="0">
                <a:solidFill>
                  <a:schemeClr val="tx1"/>
                </a:solidFill>
                <a:effectLst/>
                <a:latin typeface="+mn-lt"/>
                <a:ea typeface="+mn-ea"/>
                <a:cs typeface="+mn-cs"/>
              </a:rPr>
              <a:t>Today, I’m going to show you the strides we have been making in near-field MIMO-ISAR millimeter-wave imaging.</a:t>
            </a:r>
          </a:p>
          <a:p>
            <a:r>
              <a:rPr lang="en-US" sz="1200" kern="1200" dirty="0">
                <a:solidFill>
                  <a:schemeClr val="tx1"/>
                </a:solidFill>
                <a:effectLst/>
                <a:latin typeface="+mn-lt"/>
                <a:ea typeface="+mn-ea"/>
                <a:cs typeface="+mn-cs"/>
              </a:rPr>
              <a:t>In this presentation, I’m going to guide you through the innerworkings of our fully integrated rotational inverse synthetic aperture radar system capable of reconstructing high-fidelity 3-D holographic images.</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a:t>
            </a:fld>
            <a:endParaRPr lang="en-US"/>
          </a:p>
        </p:txBody>
      </p:sp>
    </p:spTree>
    <p:extLst>
      <p:ext uri="{BB962C8B-B14F-4D97-AF65-F5344CB8AC3E}">
        <p14:creationId xmlns:p14="http://schemas.microsoft.com/office/powerpoint/2010/main" val="1465195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full algorithm can be summarized as follows.</a:t>
            </a:r>
          </a:p>
          <a:p>
            <a:r>
              <a:rPr lang="en-US" sz="1200" kern="1200" dirty="0">
                <a:solidFill>
                  <a:schemeClr val="tx1"/>
                </a:solidFill>
                <a:effectLst/>
                <a:latin typeface="+mn-lt"/>
                <a:ea typeface="+mn-ea"/>
                <a:cs typeface="+mn-cs"/>
              </a:rPr>
              <a:t>First, 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signal is gathered from the radar</a:t>
            </a:r>
          </a:p>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-to-monostatic conversion is applied yielding a virtual-monostatic approximate</a:t>
            </a:r>
          </a:p>
          <a:p>
            <a:r>
              <a:rPr lang="en-US" sz="1200" kern="1200" dirty="0">
                <a:solidFill>
                  <a:schemeClr val="tx1"/>
                </a:solidFill>
                <a:effectLst/>
                <a:latin typeface="+mn-lt"/>
                <a:ea typeface="+mn-ea"/>
                <a:cs typeface="+mn-cs"/>
              </a:rPr>
              <a:t>A 2D Fourier transform is performed across the theta and y’ domains</a:t>
            </a:r>
          </a:p>
          <a:p>
            <a:r>
              <a:rPr lang="en-US" sz="1200" kern="1200" dirty="0">
                <a:solidFill>
                  <a:schemeClr val="tx1"/>
                </a:solidFill>
                <a:effectLst/>
                <a:latin typeface="+mn-lt"/>
                <a:ea typeface="+mn-ea"/>
                <a:cs typeface="+mn-cs"/>
              </a:rPr>
              <a:t>The resulting signal is multiplied with the conjugate of the Fourier transform of the azimuth focusing function g()</a:t>
            </a:r>
          </a:p>
          <a:p>
            <a:r>
              <a:rPr lang="en-US" sz="1200" kern="1200" dirty="0">
                <a:solidFill>
                  <a:schemeClr val="tx1"/>
                </a:solidFill>
                <a:effectLst/>
                <a:latin typeface="+mn-lt"/>
                <a:ea typeface="+mn-ea"/>
                <a:cs typeface="+mn-cs"/>
              </a:rPr>
              <a:t>After an inverse Fourier transform to complete the deconvolution in the angular spectral domain, the spatial spectral reflectivity function is obtained</a:t>
            </a:r>
          </a:p>
          <a:p>
            <a:r>
              <a:rPr lang="en-US" sz="1200" kern="1200" dirty="0">
                <a:solidFill>
                  <a:schemeClr val="tx1"/>
                </a:solidFill>
                <a:effectLst/>
                <a:latin typeface="+mn-lt"/>
                <a:ea typeface="+mn-ea"/>
                <a:cs typeface="+mn-cs"/>
              </a:rPr>
              <a:t>Then P(theta, k r, k y) is interpolated to P(k x, k y, k z) using </a:t>
            </a:r>
            <a:r>
              <a:rPr lang="en-US" sz="1200" kern="1200" dirty="0" err="1">
                <a:solidFill>
                  <a:schemeClr val="tx1"/>
                </a:solidFill>
                <a:effectLst/>
                <a:latin typeface="+mn-lt"/>
                <a:ea typeface="+mn-ea"/>
                <a:cs typeface="+mn-cs"/>
              </a:rPr>
              <a:t>Stolt</a:t>
            </a:r>
            <a:r>
              <a:rPr lang="en-US" sz="1200" kern="1200" dirty="0">
                <a:solidFill>
                  <a:schemeClr val="tx1"/>
                </a:solidFill>
                <a:effectLst/>
                <a:latin typeface="+mn-lt"/>
                <a:ea typeface="+mn-ea"/>
                <a:cs typeface="+mn-cs"/>
              </a:rPr>
              <a:t> interpolation.</a:t>
            </a:r>
          </a:p>
          <a:p>
            <a:r>
              <a:rPr lang="en-US" sz="1200" kern="1200" dirty="0">
                <a:solidFill>
                  <a:schemeClr val="tx1"/>
                </a:solidFill>
                <a:effectLst/>
                <a:latin typeface="+mn-lt"/>
                <a:ea typeface="+mn-ea"/>
                <a:cs typeface="+mn-cs"/>
              </a:rPr>
              <a:t>Finally, a 3D inverse Fourier transform yields the recovered reflectivity function p(x, y, z)</a:t>
            </a:r>
          </a:p>
          <a:p>
            <a:r>
              <a:rPr lang="en-US" sz="1200" kern="1200" dirty="0">
                <a:solidFill>
                  <a:schemeClr val="tx1"/>
                </a:solidFill>
                <a:effectLst/>
                <a:latin typeface="+mn-lt"/>
                <a:ea typeface="+mn-ea"/>
                <a:cs typeface="+mn-cs"/>
              </a:rPr>
              <a:t>All the Fourier processing can be efficiently computed using the Fast Fourier Transform (or FFT), drastically improving the computational efficiency of this method over the back-projection algorithm. Additionally, the novel pairing of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-to-monostatic conversion with rotational SAR allows us to drastically increase scanning efficiency by using a MIMO array without requiring more computationally taxing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image reconstruction algorithms. </a:t>
            </a:r>
          </a:p>
        </p:txBody>
      </p:sp>
      <p:sp>
        <p:nvSpPr>
          <p:cNvPr id="4" name="Slide Number Placeholder 3"/>
          <p:cNvSpPr>
            <a:spLocks noGrp="1"/>
          </p:cNvSpPr>
          <p:nvPr>
            <p:ph type="sldNum" sz="quarter" idx="5"/>
          </p:nvPr>
        </p:nvSpPr>
        <p:spPr/>
        <p:txBody>
          <a:bodyPr/>
          <a:lstStyle/>
          <a:p>
            <a:fld id="{0814BB38-93CB-4A35-A2AB-B530511400E1}" type="slidenum">
              <a:rPr lang="en-US" smtClean="0"/>
              <a:t>13</a:t>
            </a:fld>
            <a:endParaRPr lang="en-US"/>
          </a:p>
        </p:txBody>
      </p:sp>
    </p:spTree>
    <p:extLst>
      <p:ext uri="{BB962C8B-B14F-4D97-AF65-F5344CB8AC3E}">
        <p14:creationId xmlns:p14="http://schemas.microsoft.com/office/powerpoint/2010/main" val="484835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we assemble a fully integrated system with vertical, horizontal, and rotation scanning capabilities allowing for comparison between rectangular SAR and rotational ISAR. The entire scanner is controlled through a custom-built MATLAB graphical user interface that sets up the radar device and controls the scan.</a:t>
            </a:r>
          </a:p>
          <a:p>
            <a:r>
              <a:rPr lang="en-US" sz="1200" kern="1200" dirty="0">
                <a:solidFill>
                  <a:schemeClr val="tx1"/>
                </a:solidFill>
                <a:effectLst/>
                <a:latin typeface="+mn-lt"/>
                <a:ea typeface="+mn-ea"/>
                <a:cs typeface="+mn-cs"/>
              </a:rPr>
              <a:t>We will proceed to reconstruct high resolution holographic images of the knife shown to the right. Note the notch and serrated edge of the blade, which will be visible in the subsequent images.</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17</a:t>
            </a:fld>
            <a:endParaRPr lang="en-US"/>
          </a:p>
        </p:txBody>
      </p:sp>
    </p:spTree>
    <p:extLst>
      <p:ext uri="{BB962C8B-B14F-4D97-AF65-F5344CB8AC3E}">
        <p14:creationId xmlns:p14="http://schemas.microsoft.com/office/powerpoint/2010/main" val="1924110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first compare images from a SISO array of 512 quasi-monostatic vertical elements spaced by a quarter wavelength. To scan at each of the 512 vertical locations, the entire scan took 137 minutes to complete. In contrast, the scan using a MIMO array of the same size took 17 minutes in total. Both the images show a high-quality reconstruction of the knife blade with the notch and serrated edge visible.</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18</a:t>
            </a:fld>
            <a:endParaRPr lang="en-US"/>
          </a:p>
        </p:txBody>
      </p:sp>
    </p:spTree>
    <p:extLst>
      <p:ext uri="{BB962C8B-B14F-4D97-AF65-F5344CB8AC3E}">
        <p14:creationId xmlns:p14="http://schemas.microsoft.com/office/powerpoint/2010/main" val="3699075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we use the 2-D horizontal and vertical scanning axes to produce 3-D holographic images from a rectangular SAR aperture. We consider multiple cases, 1) the knife blade is parallel with the x-y aperture plane, and 2) the knife blade is perpendicular to the x-y plane. The orientation of the knife with respect to the scanner has substantial implications on the image quality. </a:t>
            </a:r>
          </a:p>
          <a:p>
            <a:r>
              <a:rPr lang="en-US" sz="1200" kern="1200" dirty="0">
                <a:solidFill>
                  <a:schemeClr val="tx1"/>
                </a:solidFill>
                <a:effectLst/>
                <a:latin typeface="+mn-lt"/>
                <a:ea typeface="+mn-ea"/>
                <a:cs typeface="+mn-cs"/>
              </a:rPr>
              <a:t>The images on the right compare the reconstructed images of the knife blade when the knife is parallel and perpendicular to the scanning plane. </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19</a:t>
            </a:fld>
            <a:endParaRPr lang="en-US"/>
          </a:p>
        </p:txBody>
      </p:sp>
    </p:spTree>
    <p:extLst>
      <p:ext uri="{BB962C8B-B14F-4D97-AF65-F5344CB8AC3E}">
        <p14:creationId xmlns:p14="http://schemas.microsoft.com/office/powerpoint/2010/main" val="818516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demonstrates the high dependence of the image quality on the knife orientation in the rectangular MIMO-SAR regime. While rectangular SAR can reconstruct high-resolution 3-D images of reflective targets, the rotation of the target drastically changes the quality of the resulting image.</a:t>
            </a:r>
          </a:p>
          <a:p>
            <a:r>
              <a:rPr lang="en-US" sz="1200" kern="1200" dirty="0">
                <a:solidFill>
                  <a:schemeClr val="tx1"/>
                </a:solidFill>
                <a:effectLst/>
                <a:latin typeface="+mn-lt"/>
                <a:ea typeface="+mn-ea"/>
                <a:cs typeface="+mn-cs"/>
              </a:rPr>
              <a:t>By comparison, rotational MIMO-ISAR is rotation-invariant since the target is scanned across a full 360-degree aperture. Further, this results in improved spatial resolution over the rectangular SAR imaging regime. </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22</a:t>
            </a:fld>
            <a:endParaRPr lang="en-US"/>
          </a:p>
        </p:txBody>
      </p:sp>
    </p:spTree>
    <p:extLst>
      <p:ext uri="{BB962C8B-B14F-4D97-AF65-F5344CB8AC3E}">
        <p14:creationId xmlns:p14="http://schemas.microsoft.com/office/powerpoint/2010/main" val="3565217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conclusion, we developed a high resolution 3-D near-field imaging systems based on low-cost system-on-chip </a:t>
            </a:r>
            <a:r>
              <a:rPr lang="en-US" sz="1200" kern="1200" dirty="0" err="1">
                <a:solidFill>
                  <a:schemeClr val="tx1"/>
                </a:solidFill>
                <a:effectLst/>
                <a:latin typeface="+mn-lt"/>
                <a:ea typeface="+mn-ea"/>
                <a:cs typeface="+mn-cs"/>
              </a:rPr>
              <a:t>mmWave</a:t>
            </a:r>
            <a:r>
              <a:rPr lang="en-US" sz="1200" kern="1200" dirty="0">
                <a:solidFill>
                  <a:schemeClr val="tx1"/>
                </a:solidFill>
                <a:effectLst/>
                <a:latin typeface="+mn-lt"/>
                <a:ea typeface="+mn-ea"/>
                <a:cs typeface="+mn-cs"/>
              </a:rPr>
              <a:t> FMCW radars, a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-to-monostatic conversion, and an efficient Fourier-based rotational ISAR imaging algorithm.</a:t>
            </a:r>
          </a:p>
          <a:p>
            <a:r>
              <a:rPr lang="en-US" sz="1200" kern="1200" dirty="0">
                <a:solidFill>
                  <a:schemeClr val="tx1"/>
                </a:solidFill>
                <a:effectLst/>
                <a:latin typeface="+mn-lt"/>
                <a:ea typeface="+mn-ea"/>
                <a:cs typeface="+mn-cs"/>
              </a:rPr>
              <a:t>Our experimental results validate our novel MIMO-ISAR 3-D holographic image reconstruction algorithm, demonstrate improved scanning efficiency over SISO systems, while maintaining high-resolution image quality, and establish the rotational-invariance advantage of rotational ISAR over rectangular SAR.</a:t>
            </a:r>
          </a:p>
          <a:p>
            <a:r>
              <a:rPr lang="en-US" sz="1200" kern="1200" dirty="0">
                <a:solidFill>
                  <a:schemeClr val="tx1"/>
                </a:solidFill>
                <a:effectLst/>
                <a:latin typeface="+mn-lt"/>
                <a:ea typeface="+mn-ea"/>
                <a:cs typeface="+mn-cs"/>
              </a:rPr>
              <a:t>Proven in virtual and </a:t>
            </a:r>
            <a:r>
              <a:rPr lang="en-US" sz="1200" kern="1200">
                <a:solidFill>
                  <a:schemeClr val="tx1"/>
                </a:solidFill>
                <a:effectLst/>
                <a:latin typeface="+mn-lt"/>
                <a:ea typeface="+mn-ea"/>
                <a:cs typeface="+mn-cs"/>
              </a:rPr>
              <a:t>empirical prototyping, </a:t>
            </a:r>
            <a:r>
              <a:rPr lang="en-US" sz="1200" kern="1200" dirty="0">
                <a:solidFill>
                  <a:schemeClr val="tx1"/>
                </a:solidFill>
                <a:effectLst/>
                <a:latin typeface="+mn-lt"/>
                <a:ea typeface="+mn-ea"/>
                <a:cs typeface="+mn-cs"/>
              </a:rPr>
              <a:t>our fully integrated system allows for efficient near-field MIMO-ISAR </a:t>
            </a:r>
            <a:r>
              <a:rPr lang="en-US" sz="1200" kern="1200" dirty="0" err="1">
                <a:solidFill>
                  <a:schemeClr val="tx1"/>
                </a:solidFill>
                <a:effectLst/>
                <a:latin typeface="+mn-lt"/>
                <a:ea typeface="+mn-ea"/>
                <a:cs typeface="+mn-cs"/>
              </a:rPr>
              <a:t>mmWave</a:t>
            </a:r>
            <a:r>
              <a:rPr lang="en-US" sz="1200" kern="1200" dirty="0">
                <a:solidFill>
                  <a:schemeClr val="tx1"/>
                </a:solidFill>
                <a:effectLst/>
                <a:latin typeface="+mn-lt"/>
                <a:ea typeface="+mn-ea"/>
                <a:cs typeface="+mn-cs"/>
              </a:rPr>
              <a:t> imaging offering an elegant solution to many near-field imaging and sensing problems. </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23</a:t>
            </a:fld>
            <a:endParaRPr lang="en-US"/>
          </a:p>
        </p:txBody>
      </p:sp>
    </p:spTree>
    <p:extLst>
      <p:ext uri="{BB962C8B-B14F-4D97-AF65-F5344CB8AC3E}">
        <p14:creationId xmlns:p14="http://schemas.microsoft.com/office/powerpoint/2010/main" val="651338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Thank you for attending this presentation</a:t>
            </a:r>
          </a:p>
          <a:p>
            <a:r>
              <a:rPr lang="en-US" sz="1200" kern="1200" dirty="0">
                <a:solidFill>
                  <a:schemeClr val="tx1"/>
                </a:solidFill>
                <a:effectLst/>
                <a:latin typeface="+mn-lt"/>
                <a:ea typeface="+mn-ea"/>
                <a:cs typeface="+mn-cs"/>
              </a:rPr>
              <a:t>My name is Josiah Smith and I look forward to answering your questions shortly</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24</a:t>
            </a:fld>
            <a:endParaRPr lang="en-US"/>
          </a:p>
        </p:txBody>
      </p:sp>
    </p:spTree>
    <p:extLst>
      <p:ext uri="{BB962C8B-B14F-4D97-AF65-F5344CB8AC3E}">
        <p14:creationId xmlns:p14="http://schemas.microsoft.com/office/powerpoint/2010/main" val="395212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Millimeter-wave sensors have recently emerged as a promising solution to a variety of sensing problems in the arenas of security sensing, automotive radar, high-resolution imaging, and more. Additionally, millimeter-wave radar devices are becoming increasingly affordable due to advancements in system-on-chip RF integrated circuit technology.</a:t>
            </a:r>
          </a:p>
          <a:p>
            <a:r>
              <a:rPr lang="en-US" sz="1200" kern="1200" dirty="0">
                <a:solidFill>
                  <a:schemeClr val="tx1"/>
                </a:solidFill>
                <a:effectLst/>
                <a:latin typeface="+mn-lt"/>
                <a:ea typeface="+mn-ea"/>
                <a:cs typeface="+mn-cs"/>
              </a:rPr>
              <a:t>The goal of this work is to construct a high resolution </a:t>
            </a:r>
            <a:r>
              <a:rPr lang="en-US" sz="1200" kern="1200" dirty="0" err="1">
                <a:solidFill>
                  <a:schemeClr val="tx1"/>
                </a:solidFill>
                <a:effectLst/>
                <a:latin typeface="+mn-lt"/>
                <a:ea typeface="+mn-ea"/>
                <a:cs typeface="+mn-cs"/>
              </a:rPr>
              <a:t>mmWave</a:t>
            </a:r>
            <a:r>
              <a:rPr lang="en-US" sz="1200" kern="1200" dirty="0">
                <a:solidFill>
                  <a:schemeClr val="tx1"/>
                </a:solidFill>
                <a:effectLst/>
                <a:latin typeface="+mn-lt"/>
                <a:ea typeface="+mn-ea"/>
                <a:cs typeface="+mn-cs"/>
              </a:rPr>
              <a:t> imaging system for holographic 3-D image reconstruction using ISAR techniques and commercially available </a:t>
            </a:r>
            <a:r>
              <a:rPr lang="en-US" sz="1200" kern="1200" dirty="0" err="1">
                <a:solidFill>
                  <a:schemeClr val="tx1"/>
                </a:solidFill>
                <a:effectLst/>
                <a:latin typeface="+mn-lt"/>
                <a:ea typeface="+mn-ea"/>
                <a:cs typeface="+mn-cs"/>
              </a:rPr>
              <a:t>mmWave</a:t>
            </a:r>
            <a:r>
              <a:rPr lang="en-US" sz="1200" kern="1200" dirty="0">
                <a:solidFill>
                  <a:schemeClr val="tx1"/>
                </a:solidFill>
                <a:effectLst/>
                <a:latin typeface="+mn-lt"/>
                <a:ea typeface="+mn-ea"/>
                <a:cs typeface="+mn-cs"/>
              </a:rPr>
              <a:t> radar sensors.</a:t>
            </a:r>
          </a:p>
          <a:p>
            <a:r>
              <a:rPr lang="en-US" sz="1200" kern="1200" dirty="0">
                <a:solidFill>
                  <a:schemeClr val="tx1"/>
                </a:solidFill>
                <a:effectLst/>
                <a:latin typeface="+mn-lt"/>
                <a:ea typeface="+mn-ea"/>
                <a:cs typeface="+mn-cs"/>
              </a:rPr>
              <a:t>To accomplish this goal, we develop an efficient Fourier-based algorithm for MIMO-ISAR image reconstruction and build a three-dimensional mechanical scanner to synthesize both rectangular and cylindrical apertures.</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2</a:t>
            </a:fld>
            <a:endParaRPr lang="en-US"/>
          </a:p>
        </p:txBody>
      </p:sp>
    </p:spTree>
    <p:extLst>
      <p:ext uri="{BB962C8B-B14F-4D97-AF65-F5344CB8AC3E}">
        <p14:creationId xmlns:p14="http://schemas.microsoft.com/office/powerpoint/2010/main" val="4013120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will first overview some background information on the frequency-modulated-continuous-wave or FMCW modulation scheme. An FMCW radar transmits what is called a “chirp” signal. The FMCW chirp signal is a sinusoid that increases in frequency with time and can be modeled by the complex exponential expressed below.</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3</a:t>
            </a:fld>
            <a:endParaRPr lang="en-US"/>
          </a:p>
        </p:txBody>
      </p:sp>
    </p:spTree>
    <p:extLst>
      <p:ext uri="{BB962C8B-B14F-4D97-AF65-F5344CB8AC3E}">
        <p14:creationId xmlns:p14="http://schemas.microsoft.com/office/powerpoint/2010/main" val="1975399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an FMCW chirp is synthesized with the specified parameters. The chirp, m(t), is transmitted from the Tx antenna, reflected from a target in the scene, and received at the Rx antenna as a scaled, time delayed version of the transmitted signal, sigma m(t – tau). The transmitted and received signals are mixed, resulting in the “IF signal” or “beat signal.”</a:t>
            </a:r>
          </a:p>
          <a:p>
            <a:r>
              <a:rPr lang="en-US" sz="1200" kern="1200" dirty="0">
                <a:solidFill>
                  <a:schemeClr val="tx1"/>
                </a:solidFill>
                <a:effectLst/>
                <a:latin typeface="+mn-lt"/>
                <a:ea typeface="+mn-ea"/>
                <a:cs typeface="+mn-cs"/>
              </a:rPr>
              <a:t>The FMCW beat signal contains high-resolution information about the target scene. The range of the target is embedded in the frequency of the beat signal and can be extracted with a Fourier transform, as shown below.</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4</a:t>
            </a:fld>
            <a:endParaRPr lang="en-US"/>
          </a:p>
        </p:txBody>
      </p:sp>
    </p:spTree>
    <p:extLst>
      <p:ext uri="{BB962C8B-B14F-4D97-AF65-F5344CB8AC3E}">
        <p14:creationId xmlns:p14="http://schemas.microsoft.com/office/powerpoint/2010/main" val="3357017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Even though 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MIMO array can be approximated by a virtual array of elements at the midpoint of each Tx/Rx pair, the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 nature of the MIMO radar introduces phase errors compared to the virtual monostatic array.</a:t>
            </a:r>
          </a:p>
          <a:p>
            <a:r>
              <a:rPr lang="en-US" sz="1200" kern="1200" dirty="0">
                <a:solidFill>
                  <a:schemeClr val="tx1"/>
                </a:solidFill>
                <a:effectLst/>
                <a:latin typeface="+mn-lt"/>
                <a:ea typeface="+mn-ea"/>
                <a:cs typeface="+mn-cs"/>
              </a:rPr>
              <a:t>However, for small distances between Tx and Rx elements, these errors can be somewhat compensated for using a phase correction known in the literature and expressed below. This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-to-monostatic conversion enables the use of spatially efficient MIMO arrays and computationally efficient monostatic image reconstruction algorithms.</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5</a:t>
            </a:fld>
            <a:endParaRPr lang="en-US"/>
          </a:p>
        </p:txBody>
      </p:sp>
    </p:spTree>
    <p:extLst>
      <p:ext uri="{BB962C8B-B14F-4D97-AF65-F5344CB8AC3E}">
        <p14:creationId xmlns:p14="http://schemas.microsoft.com/office/powerpoint/2010/main" val="3109423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system consists of three main components: a linear vertical scanner, rotator, and FMCW radar. The linear mechanical scanner moves the radar along the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-axis up and down. The target is mounted to the rotator, which rotates the target at a constant radial distance (R naught) from the radar scanning plane. The target coordinates are in (x, y, z) and the position of each element in the synthetic aperture are at the points (R naught cosine theta, y’, R naught sine theta) in (x, y, z) space. Lastly, we will use a TI </a:t>
            </a:r>
            <a:r>
              <a:rPr lang="en-US" sz="1200" kern="1200" dirty="0" err="1">
                <a:solidFill>
                  <a:schemeClr val="tx1"/>
                </a:solidFill>
                <a:effectLst/>
                <a:latin typeface="+mn-lt"/>
                <a:ea typeface="+mn-ea"/>
                <a:cs typeface="+mn-cs"/>
              </a:rPr>
              <a:t>mmWave</a:t>
            </a:r>
            <a:r>
              <a:rPr lang="en-US" sz="1200" kern="1200" dirty="0">
                <a:solidFill>
                  <a:schemeClr val="tx1"/>
                </a:solidFill>
                <a:effectLst/>
                <a:latin typeface="+mn-lt"/>
                <a:ea typeface="+mn-ea"/>
                <a:cs typeface="+mn-cs"/>
              </a:rPr>
              <a:t> radar with 2 Tx and 4 Rx channels resulting in an 8-channel colinear </a:t>
            </a:r>
            <a:r>
              <a:rPr lang="en-US" sz="1200" kern="1200" dirty="0" err="1">
                <a:solidFill>
                  <a:schemeClr val="tx1"/>
                </a:solidFill>
                <a:effectLst/>
                <a:latin typeface="+mn-lt"/>
                <a:ea typeface="+mn-ea"/>
                <a:cs typeface="+mn-cs"/>
              </a:rPr>
              <a:t>multistatic</a:t>
            </a:r>
            <a:r>
              <a:rPr lang="en-US" sz="1200" kern="1200" dirty="0">
                <a:solidFill>
                  <a:schemeClr val="tx1"/>
                </a:solidFill>
                <a:effectLst/>
                <a:latin typeface="+mn-lt"/>
                <a:ea typeface="+mn-ea"/>
                <a:cs typeface="+mn-cs"/>
              </a:rPr>
              <a:t>-MIMO virtual array.</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9</a:t>
            </a:fld>
            <a:endParaRPr lang="en-US"/>
          </a:p>
        </p:txBody>
      </p:sp>
    </p:spTree>
    <p:extLst>
      <p:ext uri="{BB962C8B-B14F-4D97-AF65-F5344CB8AC3E}">
        <p14:creationId xmlns:p14="http://schemas.microsoft.com/office/powerpoint/2010/main" val="2320423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I will overview the mathematical derivation of the Fourier-based rotational ISAR image reconstruction algorithm. The goal of this algorithm is to recover the target reflectivity function p(x, y, z).</a:t>
            </a:r>
          </a:p>
          <a:p>
            <a:r>
              <a:rPr lang="en-US" sz="1200" kern="1200" dirty="0">
                <a:solidFill>
                  <a:schemeClr val="tx1"/>
                </a:solidFill>
                <a:effectLst/>
                <a:latin typeface="+mn-lt"/>
                <a:ea typeface="+mn-ea"/>
                <a:cs typeface="+mn-cs"/>
              </a:rPr>
              <a:t>First, the received beat signal can be modeled as the superposition of spherical waves from each point in the target scene weighted by the target reflectivity function, as shown in the equation at the top of the page.</a:t>
            </a:r>
          </a:p>
          <a:p>
            <a:r>
              <a:rPr lang="en-US" sz="1200" kern="1200" dirty="0">
                <a:solidFill>
                  <a:schemeClr val="tx1"/>
                </a:solidFill>
                <a:effectLst/>
                <a:latin typeface="+mn-lt"/>
                <a:ea typeface="+mn-ea"/>
                <a:cs typeface="+mn-cs"/>
              </a:rPr>
              <a:t>Note the nonlinear phase term due to the radial distance (R) from each element of the synthetic aperture to the points of the target. While this integral can easily be inverted, the back-projection approach comes at excessive computational cost.</a:t>
            </a:r>
          </a:p>
          <a:p>
            <a:r>
              <a:rPr lang="en-US" sz="1200" kern="1200" dirty="0">
                <a:solidFill>
                  <a:schemeClr val="tx1"/>
                </a:solidFill>
                <a:effectLst/>
                <a:latin typeface="+mn-lt"/>
                <a:ea typeface="+mn-ea"/>
                <a:cs typeface="+mn-cs"/>
              </a:rPr>
              <a:t>Instead, we develop a Fourier-based technique by first decomposing the spherical </a:t>
            </a:r>
            <a:r>
              <a:rPr lang="en-US" sz="1200" kern="1200" dirty="0" err="1">
                <a:solidFill>
                  <a:schemeClr val="tx1"/>
                </a:solidFill>
                <a:effectLst/>
                <a:latin typeface="+mn-lt"/>
                <a:ea typeface="+mn-ea"/>
                <a:cs typeface="+mn-cs"/>
              </a:rPr>
              <a:t>wavefront</a:t>
            </a:r>
            <a:r>
              <a:rPr lang="en-US" sz="1200" kern="1200" dirty="0">
                <a:solidFill>
                  <a:schemeClr val="tx1"/>
                </a:solidFill>
                <a:effectLst/>
                <a:latin typeface="+mn-lt"/>
                <a:ea typeface="+mn-ea"/>
                <a:cs typeface="+mn-cs"/>
              </a:rPr>
              <a:t> into the superposition of plane waves using the method of stationary phase.</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10</a:t>
            </a:fld>
            <a:endParaRPr lang="en-US"/>
          </a:p>
        </p:txBody>
      </p:sp>
    </p:spTree>
    <p:extLst>
      <p:ext uri="{BB962C8B-B14F-4D97-AF65-F5344CB8AC3E}">
        <p14:creationId xmlns:p14="http://schemas.microsoft.com/office/powerpoint/2010/main" val="211376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Substituting the previous expression into the first equation and simplifying some Fourier relations yields the following equation where P(phi, k r, k y) is the 3D Fourier transform of p(x, y, z) in cylindrical coordinates.  </a:t>
            </a:r>
          </a:p>
          <a:p>
            <a:r>
              <a:rPr lang="en-US" sz="1200" kern="1200" dirty="0">
                <a:solidFill>
                  <a:schemeClr val="tx1"/>
                </a:solidFill>
                <a:effectLst/>
                <a:latin typeface="+mn-lt"/>
                <a:ea typeface="+mn-ea"/>
                <a:cs typeface="+mn-cs"/>
              </a:rPr>
              <a:t>Next, a Fourier transform across y’ is performed on both sides. </a:t>
            </a:r>
          </a:p>
          <a:p>
            <a:r>
              <a:rPr lang="en-US" sz="1200" kern="1200" dirty="0">
                <a:solidFill>
                  <a:schemeClr val="tx1"/>
                </a:solidFill>
                <a:effectLst/>
                <a:latin typeface="+mn-lt"/>
                <a:ea typeface="+mn-ea"/>
                <a:cs typeface="+mn-cs"/>
              </a:rPr>
              <a:t>Now, it is obvious that the integral on the right is simply a convolution in the phi domain, where we define g(theta, k r) as shown.</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11</a:t>
            </a:fld>
            <a:endParaRPr lang="en-US"/>
          </a:p>
        </p:txBody>
      </p:sp>
    </p:spTree>
    <p:extLst>
      <p:ext uri="{BB962C8B-B14F-4D97-AF65-F5344CB8AC3E}">
        <p14:creationId xmlns:p14="http://schemas.microsoft.com/office/powerpoint/2010/main" val="2623728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convolution integral can be written as the following.</a:t>
            </a:r>
          </a:p>
          <a:p>
            <a:r>
              <a:rPr lang="en-US" sz="1200" kern="1200" dirty="0">
                <a:solidFill>
                  <a:schemeClr val="tx1"/>
                </a:solidFill>
                <a:effectLst/>
                <a:latin typeface="+mn-lt"/>
                <a:ea typeface="+mn-ea"/>
                <a:cs typeface="+mn-cs"/>
              </a:rPr>
              <a:t>Now, P(theta, k r, k y) can be solved using Fourier-convolution relations easily as shown.</a:t>
            </a:r>
          </a:p>
          <a:p>
            <a:r>
              <a:rPr lang="en-US" sz="1200" kern="1200" dirty="0">
                <a:solidFill>
                  <a:schemeClr val="tx1"/>
                </a:solidFill>
                <a:effectLst/>
                <a:latin typeface="+mn-lt"/>
                <a:ea typeface="+mn-ea"/>
                <a:cs typeface="+mn-cs"/>
              </a:rPr>
              <a:t>Since P(theta, k r, k y) is sampled on a uniform cylindrical grid, it must be interpolated to the k x, k y, k z domain using </a:t>
            </a:r>
            <a:r>
              <a:rPr lang="en-US" sz="1200" kern="1200" dirty="0" err="1">
                <a:solidFill>
                  <a:schemeClr val="tx1"/>
                </a:solidFill>
                <a:effectLst/>
                <a:latin typeface="+mn-lt"/>
                <a:ea typeface="+mn-ea"/>
                <a:cs typeface="+mn-cs"/>
              </a:rPr>
              <a:t>Stolt</a:t>
            </a:r>
            <a:r>
              <a:rPr lang="en-US" sz="1200" kern="1200" dirty="0">
                <a:solidFill>
                  <a:schemeClr val="tx1"/>
                </a:solidFill>
                <a:effectLst/>
                <a:latin typeface="+mn-lt"/>
                <a:ea typeface="+mn-ea"/>
                <a:cs typeface="+mn-cs"/>
              </a:rPr>
              <a:t> interpolation before taking an inverse Fourier transform.</a:t>
            </a:r>
          </a:p>
          <a:p>
            <a:endParaRPr lang="en-US" dirty="0"/>
          </a:p>
        </p:txBody>
      </p:sp>
      <p:sp>
        <p:nvSpPr>
          <p:cNvPr id="4" name="Slide Number Placeholder 3"/>
          <p:cNvSpPr>
            <a:spLocks noGrp="1"/>
          </p:cNvSpPr>
          <p:nvPr>
            <p:ph type="sldNum" sz="quarter" idx="5"/>
          </p:nvPr>
        </p:nvSpPr>
        <p:spPr/>
        <p:txBody>
          <a:bodyPr/>
          <a:lstStyle/>
          <a:p>
            <a:fld id="{0814BB38-93CB-4A35-A2AB-B530511400E1}" type="slidenum">
              <a:rPr lang="en-US" smtClean="0"/>
              <a:t>12</a:t>
            </a:fld>
            <a:endParaRPr lang="en-US"/>
          </a:p>
        </p:txBody>
      </p:sp>
    </p:spTree>
    <p:extLst>
      <p:ext uri="{BB962C8B-B14F-4D97-AF65-F5344CB8AC3E}">
        <p14:creationId xmlns:p14="http://schemas.microsoft.com/office/powerpoint/2010/main" val="2045809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6EF3-20EC-4B40-8C52-B02E51BBCD0E}"/>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50E6A56-A711-4EFB-9008-12A190DBDCB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Line 4">
            <a:extLst>
              <a:ext uri="{FF2B5EF4-FFF2-40B4-BE49-F238E27FC236}">
                <a16:creationId xmlns:a16="http://schemas.microsoft.com/office/drawing/2014/main" id="{AB2F339C-B825-4BAD-9778-57DBEBE4F6DC}"/>
              </a:ext>
            </a:extLst>
          </p:cNvPr>
          <p:cNvSpPr>
            <a:spLocks noChangeShapeType="1"/>
          </p:cNvSpPr>
          <p:nvPr/>
        </p:nvSpPr>
        <p:spPr bwMode="auto">
          <a:xfrm>
            <a:off x="325016" y="5741775"/>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pic>
        <p:nvPicPr>
          <p:cNvPr id="8" name="Picture 7">
            <a:extLst>
              <a:ext uri="{FF2B5EF4-FFF2-40B4-BE49-F238E27FC236}">
                <a16:creationId xmlns:a16="http://schemas.microsoft.com/office/drawing/2014/main" id="{59A30E73-514E-4B6C-A2EA-16D8955F8C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22" y="6390802"/>
            <a:ext cx="996049" cy="378247"/>
          </a:xfrm>
          <a:prstGeom prst="rect">
            <a:avLst/>
          </a:prstGeom>
        </p:spPr>
      </p:pic>
      <p:pic>
        <p:nvPicPr>
          <p:cNvPr id="9" name="Picture 2" descr="https://www.utdallas.edu/brand/files/utd_print_orange_ecs_monogram.jpg">
            <a:extLst>
              <a:ext uri="{FF2B5EF4-FFF2-40B4-BE49-F238E27FC236}">
                <a16:creationId xmlns:a16="http://schemas.microsoft.com/office/drawing/2014/main" id="{CFD72981-6719-4103-ACE1-848DE668EDC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340" b="27772"/>
          <a:stretch/>
        </p:blipFill>
        <p:spPr bwMode="auto">
          <a:xfrm>
            <a:off x="1327722" y="641064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B1C6E8E-1935-4F55-80D3-8677033FF7E3}"/>
              </a:ext>
            </a:extLst>
          </p:cNvPr>
          <p:cNvPicPr>
            <a:picLocks noChangeAspect="1"/>
          </p:cNvPicPr>
          <p:nvPr/>
        </p:nvPicPr>
        <p:blipFill>
          <a:blip r:embed="rId4"/>
          <a:stretch>
            <a:fillRect/>
          </a:stretch>
        </p:blipFill>
        <p:spPr>
          <a:xfrm>
            <a:off x="11092891" y="93786"/>
            <a:ext cx="800736" cy="799348"/>
          </a:xfrm>
          <a:prstGeom prst="rect">
            <a:avLst/>
          </a:prstGeom>
        </p:spPr>
      </p:pic>
      <p:pic>
        <p:nvPicPr>
          <p:cNvPr id="11" name="Picture 2" descr="Image result for txace logo">
            <a:extLst>
              <a:ext uri="{FF2B5EF4-FFF2-40B4-BE49-F238E27FC236}">
                <a16:creationId xmlns:a16="http://schemas.microsoft.com/office/drawing/2014/main" id="{F670D7AB-27B3-48B7-851E-EB59DFF15BF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4953" y="195973"/>
            <a:ext cx="1178137" cy="52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143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521C-DC99-46E3-94A6-CF7CD053B9DE}"/>
              </a:ext>
            </a:extLst>
          </p:cNvPr>
          <p:cNvSpPr>
            <a:spLocks noGrp="1"/>
          </p:cNvSpPr>
          <p:nvPr>
            <p:ph type="title"/>
          </p:nvPr>
        </p:nvSpPr>
        <p:spPr>
          <a:xfrm>
            <a:off x="838200" y="365126"/>
            <a:ext cx="10515600" cy="915746"/>
          </a:xfrm>
        </p:spPr>
        <p:txBody>
          <a:bodyPr/>
          <a:lstStyle>
            <a:lvl1pPr algn="ctr">
              <a:defRPr b="1">
                <a:latin typeface="+mn-lt"/>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6F03B0BF-0281-4161-86DB-2D0C88E4346C}"/>
              </a:ext>
            </a:extLst>
          </p:cNvPr>
          <p:cNvSpPr>
            <a:spLocks noGrp="1"/>
          </p:cNvSpPr>
          <p:nvPr>
            <p:ph type="body" orient="vert" idx="1"/>
          </p:nvPr>
        </p:nvSpPr>
        <p:spPr>
          <a:xfrm>
            <a:off x="838200" y="1450025"/>
            <a:ext cx="10515600" cy="4726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Oval 6">
            <a:extLst>
              <a:ext uri="{FF2B5EF4-FFF2-40B4-BE49-F238E27FC236}">
                <a16:creationId xmlns:a16="http://schemas.microsoft.com/office/drawing/2014/main" id="{16CD8349-6711-4678-8928-EA1495F4AFE8}"/>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dirty="0"/>
          </a:p>
        </p:txBody>
      </p:sp>
      <p:sp>
        <p:nvSpPr>
          <p:cNvPr id="8" name="Rectangle 7">
            <a:extLst>
              <a:ext uri="{FF2B5EF4-FFF2-40B4-BE49-F238E27FC236}">
                <a16:creationId xmlns:a16="http://schemas.microsoft.com/office/drawing/2014/main" id="{35E935D1-CEA8-4C45-8298-4380C8A6B442}"/>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dirty="0">
              <a:solidFill>
                <a:schemeClr val="bg1"/>
              </a:solidFill>
            </a:endParaRPr>
          </a:p>
        </p:txBody>
      </p:sp>
      <p:pic>
        <p:nvPicPr>
          <p:cNvPr id="10" name="Picture 9">
            <a:extLst>
              <a:ext uri="{FF2B5EF4-FFF2-40B4-BE49-F238E27FC236}">
                <a16:creationId xmlns:a16="http://schemas.microsoft.com/office/drawing/2014/main" id="{3B193265-315C-4807-8802-C20D36FE74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22" y="6390802"/>
            <a:ext cx="996049" cy="378247"/>
          </a:xfrm>
          <a:prstGeom prst="rect">
            <a:avLst/>
          </a:prstGeom>
        </p:spPr>
      </p:pic>
      <p:sp>
        <p:nvSpPr>
          <p:cNvPr id="11" name="Rectangle 10">
            <a:extLst>
              <a:ext uri="{FF2B5EF4-FFF2-40B4-BE49-F238E27FC236}">
                <a16:creationId xmlns:a16="http://schemas.microsoft.com/office/drawing/2014/main" id="{2A0AD548-CDAB-42FB-A022-8BED401A31E7}"/>
              </a:ext>
            </a:extLst>
          </p:cNvPr>
          <p:cNvSpPr/>
          <p:nvPr/>
        </p:nvSpPr>
        <p:spPr>
          <a:xfrm>
            <a:off x="10528019" y="6410648"/>
            <a:ext cx="683649" cy="276999"/>
          </a:xfrm>
          <a:prstGeom prst="rect">
            <a:avLst/>
          </a:prstGeom>
        </p:spPr>
        <p:txBody>
          <a:bodyPr wrap="none">
            <a:spAutoFit/>
          </a:bodyPr>
          <a:lstStyle/>
          <a:p>
            <a:r>
              <a:rPr lang="en-US" sz="1200" b="1" dirty="0">
                <a:solidFill>
                  <a:srgbClr val="FF0000"/>
                </a:solidFill>
              </a:rPr>
              <a:t>J. Smith</a:t>
            </a:r>
          </a:p>
        </p:txBody>
      </p:sp>
      <p:pic>
        <p:nvPicPr>
          <p:cNvPr id="12" name="Picture 2" descr="https://www.utdallas.edu/brand/files/utd_print_orange_ecs_monogram.jpg">
            <a:extLst>
              <a:ext uri="{FF2B5EF4-FFF2-40B4-BE49-F238E27FC236}">
                <a16:creationId xmlns:a16="http://schemas.microsoft.com/office/drawing/2014/main" id="{E8942FB2-C42B-433A-814C-78919B3EB8E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340" b="27772"/>
          <a:stretch/>
        </p:blipFill>
        <p:spPr bwMode="auto">
          <a:xfrm>
            <a:off x="1327722" y="641064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9D36F1D2-A57C-4AA4-BFD9-8FB9855ED088}"/>
              </a:ext>
            </a:extLst>
          </p:cNvPr>
          <p:cNvPicPr>
            <a:picLocks noChangeAspect="1"/>
          </p:cNvPicPr>
          <p:nvPr/>
        </p:nvPicPr>
        <p:blipFill>
          <a:blip r:embed="rId4"/>
          <a:stretch>
            <a:fillRect/>
          </a:stretch>
        </p:blipFill>
        <p:spPr>
          <a:xfrm>
            <a:off x="11092891" y="93786"/>
            <a:ext cx="800736" cy="799348"/>
          </a:xfrm>
          <a:prstGeom prst="rect">
            <a:avLst/>
          </a:prstGeom>
        </p:spPr>
      </p:pic>
      <p:pic>
        <p:nvPicPr>
          <p:cNvPr id="14" name="Picture 2" descr="Image result for txace logo">
            <a:extLst>
              <a:ext uri="{FF2B5EF4-FFF2-40B4-BE49-F238E27FC236}">
                <a16:creationId xmlns:a16="http://schemas.microsoft.com/office/drawing/2014/main" id="{4094FB86-CBD3-4857-B21C-94D1277388C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4953" y="195973"/>
            <a:ext cx="1178137" cy="52282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id="{555B5118-639C-42E0-9C23-4DCB5EFD350C}"/>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dirty="0"/>
          </a:p>
        </p:txBody>
      </p:sp>
      <p:sp>
        <p:nvSpPr>
          <p:cNvPr id="17" name="Line 4">
            <a:extLst>
              <a:ext uri="{FF2B5EF4-FFF2-40B4-BE49-F238E27FC236}">
                <a16:creationId xmlns:a16="http://schemas.microsoft.com/office/drawing/2014/main" id="{8AE9EE2D-C45E-4C3A-8900-035145823766}"/>
              </a:ext>
            </a:extLst>
          </p:cNvPr>
          <p:cNvSpPr>
            <a:spLocks noChangeShapeType="1"/>
          </p:cNvSpPr>
          <p:nvPr/>
        </p:nvSpPr>
        <p:spPr bwMode="auto">
          <a:xfrm>
            <a:off x="464767" y="13716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Tree>
    <p:extLst>
      <p:ext uri="{BB962C8B-B14F-4D97-AF65-F5344CB8AC3E}">
        <p14:creationId xmlns:p14="http://schemas.microsoft.com/office/powerpoint/2010/main" val="184954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4AA156-600E-47CB-836B-9B6B1E1A263C}"/>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81FC7E-89B7-4135-AB88-ECE04D4D1F7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333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B9216F02-A344-4E41-ABFD-362E34D86E4D}"/>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dirty="0"/>
          </a:p>
        </p:txBody>
      </p:sp>
      <p:sp>
        <p:nvSpPr>
          <p:cNvPr id="2" name="Title 1">
            <a:extLst>
              <a:ext uri="{FF2B5EF4-FFF2-40B4-BE49-F238E27FC236}">
                <a16:creationId xmlns:a16="http://schemas.microsoft.com/office/drawing/2014/main" id="{85F96122-A4B1-405D-9517-6430D102598B}"/>
              </a:ext>
            </a:extLst>
          </p:cNvPr>
          <p:cNvSpPr>
            <a:spLocks noGrp="1"/>
          </p:cNvSpPr>
          <p:nvPr>
            <p:ph type="title"/>
          </p:nvPr>
        </p:nvSpPr>
        <p:spPr>
          <a:xfrm>
            <a:off x="838200" y="365126"/>
            <a:ext cx="10515600" cy="908578"/>
          </a:xfrm>
        </p:spPr>
        <p:txBody>
          <a:bodyPr/>
          <a:lstStyle>
            <a:lvl1pPr algn="ctr">
              <a:defRPr b="1">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040DBB46-450F-4966-A32E-3E72514543E9}"/>
              </a:ext>
            </a:extLst>
          </p:cNvPr>
          <p:cNvSpPr>
            <a:spLocks noGrp="1"/>
          </p:cNvSpPr>
          <p:nvPr>
            <p:ph idx="1"/>
          </p:nvPr>
        </p:nvSpPr>
        <p:spPr>
          <a:xfrm>
            <a:off x="838200" y="1442857"/>
            <a:ext cx="10515600" cy="4734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9F70BAF-60FE-4388-A0E9-A6B275AE6919}"/>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dirty="0">
              <a:solidFill>
                <a:schemeClr val="bg1"/>
              </a:solidFill>
            </a:endParaRPr>
          </a:p>
        </p:txBody>
      </p:sp>
      <p:sp>
        <p:nvSpPr>
          <p:cNvPr id="15" name="Line 4">
            <a:extLst>
              <a:ext uri="{FF2B5EF4-FFF2-40B4-BE49-F238E27FC236}">
                <a16:creationId xmlns:a16="http://schemas.microsoft.com/office/drawing/2014/main" id="{8396DAE8-625F-482E-9121-4AA3A0AFE7EC}"/>
              </a:ext>
            </a:extLst>
          </p:cNvPr>
          <p:cNvSpPr>
            <a:spLocks noChangeShapeType="1"/>
          </p:cNvSpPr>
          <p:nvPr/>
        </p:nvSpPr>
        <p:spPr bwMode="auto">
          <a:xfrm>
            <a:off x="304722"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pic>
        <p:nvPicPr>
          <p:cNvPr id="16" name="Picture 15">
            <a:extLst>
              <a:ext uri="{FF2B5EF4-FFF2-40B4-BE49-F238E27FC236}">
                <a16:creationId xmlns:a16="http://schemas.microsoft.com/office/drawing/2014/main" id="{5B39D6D7-6526-42C1-BE90-CB77BF1A00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22" y="6390802"/>
            <a:ext cx="996049" cy="378247"/>
          </a:xfrm>
          <a:prstGeom prst="rect">
            <a:avLst/>
          </a:prstGeom>
        </p:spPr>
      </p:pic>
      <p:sp>
        <p:nvSpPr>
          <p:cNvPr id="17" name="Rectangle 16">
            <a:extLst>
              <a:ext uri="{FF2B5EF4-FFF2-40B4-BE49-F238E27FC236}">
                <a16:creationId xmlns:a16="http://schemas.microsoft.com/office/drawing/2014/main" id="{7AD62E13-8474-45A5-8EA8-564E4FF82775}"/>
              </a:ext>
            </a:extLst>
          </p:cNvPr>
          <p:cNvSpPr/>
          <p:nvPr/>
        </p:nvSpPr>
        <p:spPr>
          <a:xfrm>
            <a:off x="10528019" y="6410648"/>
            <a:ext cx="683649" cy="276999"/>
          </a:xfrm>
          <a:prstGeom prst="rect">
            <a:avLst/>
          </a:prstGeom>
        </p:spPr>
        <p:txBody>
          <a:bodyPr wrap="none">
            <a:spAutoFit/>
          </a:bodyPr>
          <a:lstStyle/>
          <a:p>
            <a:r>
              <a:rPr lang="en-US" sz="1200" b="1" dirty="0">
                <a:solidFill>
                  <a:srgbClr val="FF0000"/>
                </a:solidFill>
              </a:rPr>
              <a:t>J. Smith</a:t>
            </a:r>
          </a:p>
        </p:txBody>
      </p:sp>
      <p:pic>
        <p:nvPicPr>
          <p:cNvPr id="18" name="Picture 2" descr="https://www.utdallas.edu/brand/files/utd_print_orange_ecs_monogram.jpg">
            <a:extLst>
              <a:ext uri="{FF2B5EF4-FFF2-40B4-BE49-F238E27FC236}">
                <a16:creationId xmlns:a16="http://schemas.microsoft.com/office/drawing/2014/main" id="{38CC3C39-18BF-4E77-BAE4-C6A42045F01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340" b="27772"/>
          <a:stretch/>
        </p:blipFill>
        <p:spPr bwMode="auto">
          <a:xfrm>
            <a:off x="1327722" y="641064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FEC4C260-DBB5-4408-A5D2-713CD4630C7A}"/>
              </a:ext>
            </a:extLst>
          </p:cNvPr>
          <p:cNvPicPr>
            <a:picLocks noChangeAspect="1"/>
          </p:cNvPicPr>
          <p:nvPr/>
        </p:nvPicPr>
        <p:blipFill>
          <a:blip r:embed="rId4"/>
          <a:stretch>
            <a:fillRect/>
          </a:stretch>
        </p:blipFill>
        <p:spPr>
          <a:xfrm>
            <a:off x="11092891" y="93786"/>
            <a:ext cx="800736" cy="799348"/>
          </a:xfrm>
          <a:prstGeom prst="rect">
            <a:avLst/>
          </a:prstGeom>
        </p:spPr>
      </p:pic>
      <p:pic>
        <p:nvPicPr>
          <p:cNvPr id="20" name="Picture 2" descr="Image result for txace logo">
            <a:extLst>
              <a:ext uri="{FF2B5EF4-FFF2-40B4-BE49-F238E27FC236}">
                <a16:creationId xmlns:a16="http://schemas.microsoft.com/office/drawing/2014/main" id="{AC1E6C25-E820-4C52-8A9B-62B39DAA8D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4953" y="195973"/>
            <a:ext cx="1178137" cy="522820"/>
          </a:xfrm>
          <a:prstGeom prst="rect">
            <a:avLst/>
          </a:prstGeom>
          <a:noFill/>
          <a:extLst>
            <a:ext uri="{909E8E84-426E-40DD-AFC4-6F175D3DCCD1}">
              <a14:hiddenFill xmlns:a14="http://schemas.microsoft.com/office/drawing/2010/main">
                <a:solidFill>
                  <a:srgbClr val="FFFFFF"/>
                </a:solidFill>
              </a14:hiddenFill>
            </a:ext>
          </a:extLst>
        </p:spPr>
      </p:pic>
      <p:sp>
        <p:nvSpPr>
          <p:cNvPr id="22" name="Slide Number Placeholder 5">
            <a:extLst>
              <a:ext uri="{FF2B5EF4-FFF2-40B4-BE49-F238E27FC236}">
                <a16:creationId xmlns:a16="http://schemas.microsoft.com/office/drawing/2014/main" id="{A70879C8-FD1A-48AA-9613-1B98F4BBC337}"/>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dirty="0"/>
          </a:p>
        </p:txBody>
      </p:sp>
    </p:spTree>
    <p:extLst>
      <p:ext uri="{BB962C8B-B14F-4D97-AF65-F5344CB8AC3E}">
        <p14:creationId xmlns:p14="http://schemas.microsoft.com/office/powerpoint/2010/main" val="270268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91D04-A2AB-424F-B7ED-9C245BECEA91}"/>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5620C6F-1901-4367-8744-4FCF507046B6}"/>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80098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786-BC4B-4BE9-A749-2CFC6EF324BA}"/>
              </a:ext>
            </a:extLst>
          </p:cNvPr>
          <p:cNvSpPr>
            <a:spLocks noGrp="1"/>
          </p:cNvSpPr>
          <p:nvPr>
            <p:ph type="title"/>
          </p:nvPr>
        </p:nvSpPr>
        <p:spPr>
          <a:xfrm>
            <a:off x="838200" y="365126"/>
            <a:ext cx="10515600" cy="915746"/>
          </a:xfrm>
        </p:spPr>
        <p:txBody>
          <a:bodyPr/>
          <a:lstStyle>
            <a:lvl1pPr algn="ctr">
              <a:defRPr b="1">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EF79BA94-F55A-48E1-9E53-92D36B9D85B1}"/>
              </a:ext>
            </a:extLst>
          </p:cNvPr>
          <p:cNvSpPr>
            <a:spLocks noGrp="1"/>
          </p:cNvSpPr>
          <p:nvPr>
            <p:ph sz="half" idx="1"/>
          </p:nvPr>
        </p:nvSpPr>
        <p:spPr>
          <a:xfrm>
            <a:off x="838200" y="1460259"/>
            <a:ext cx="5181600" cy="4716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F55D3B5-9A2E-491C-98BA-03DA3815CB00}"/>
              </a:ext>
            </a:extLst>
          </p:cNvPr>
          <p:cNvSpPr>
            <a:spLocks noGrp="1"/>
          </p:cNvSpPr>
          <p:nvPr>
            <p:ph sz="half" idx="2"/>
          </p:nvPr>
        </p:nvSpPr>
        <p:spPr>
          <a:xfrm>
            <a:off x="6172200" y="1450025"/>
            <a:ext cx="5181600" cy="4726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Oval 7">
            <a:extLst>
              <a:ext uri="{FF2B5EF4-FFF2-40B4-BE49-F238E27FC236}">
                <a16:creationId xmlns:a16="http://schemas.microsoft.com/office/drawing/2014/main" id="{EF7F909E-2673-4BFC-976A-78A5AB015726}"/>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dirty="0"/>
          </a:p>
        </p:txBody>
      </p:sp>
      <p:sp>
        <p:nvSpPr>
          <p:cNvPr id="9" name="Rectangle 8">
            <a:extLst>
              <a:ext uri="{FF2B5EF4-FFF2-40B4-BE49-F238E27FC236}">
                <a16:creationId xmlns:a16="http://schemas.microsoft.com/office/drawing/2014/main" id="{E90CEA8D-FD52-444B-9803-8FFB0EA35C65}"/>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dirty="0">
              <a:solidFill>
                <a:schemeClr val="bg1"/>
              </a:solidFill>
            </a:endParaRPr>
          </a:p>
        </p:txBody>
      </p:sp>
      <p:pic>
        <p:nvPicPr>
          <p:cNvPr id="11" name="Picture 10">
            <a:extLst>
              <a:ext uri="{FF2B5EF4-FFF2-40B4-BE49-F238E27FC236}">
                <a16:creationId xmlns:a16="http://schemas.microsoft.com/office/drawing/2014/main" id="{658AB111-A88A-4371-BECF-3A6243765C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22" y="6390802"/>
            <a:ext cx="996049" cy="378247"/>
          </a:xfrm>
          <a:prstGeom prst="rect">
            <a:avLst/>
          </a:prstGeom>
        </p:spPr>
      </p:pic>
      <p:sp>
        <p:nvSpPr>
          <p:cNvPr id="12" name="Rectangle 11">
            <a:extLst>
              <a:ext uri="{FF2B5EF4-FFF2-40B4-BE49-F238E27FC236}">
                <a16:creationId xmlns:a16="http://schemas.microsoft.com/office/drawing/2014/main" id="{A1874D91-B98C-4B05-85A3-F2EA3913432A}"/>
              </a:ext>
            </a:extLst>
          </p:cNvPr>
          <p:cNvSpPr/>
          <p:nvPr/>
        </p:nvSpPr>
        <p:spPr>
          <a:xfrm>
            <a:off x="10528019" y="6410648"/>
            <a:ext cx="683649" cy="276999"/>
          </a:xfrm>
          <a:prstGeom prst="rect">
            <a:avLst/>
          </a:prstGeom>
        </p:spPr>
        <p:txBody>
          <a:bodyPr wrap="none">
            <a:spAutoFit/>
          </a:bodyPr>
          <a:lstStyle/>
          <a:p>
            <a:r>
              <a:rPr lang="en-US" sz="1200" b="1" dirty="0">
                <a:solidFill>
                  <a:srgbClr val="FF0000"/>
                </a:solidFill>
              </a:rPr>
              <a:t>J. Smith</a:t>
            </a:r>
          </a:p>
        </p:txBody>
      </p:sp>
      <p:pic>
        <p:nvPicPr>
          <p:cNvPr id="13" name="Picture 2" descr="https://www.utdallas.edu/brand/files/utd_print_orange_ecs_monogram.jpg">
            <a:extLst>
              <a:ext uri="{FF2B5EF4-FFF2-40B4-BE49-F238E27FC236}">
                <a16:creationId xmlns:a16="http://schemas.microsoft.com/office/drawing/2014/main" id="{C589B5EF-50F7-496A-983E-BE2435E583B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340" b="27772"/>
          <a:stretch/>
        </p:blipFill>
        <p:spPr bwMode="auto">
          <a:xfrm>
            <a:off x="1327722" y="641064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3A75CEA8-E8F1-4D9D-A23D-71CDEAE26BBC}"/>
              </a:ext>
            </a:extLst>
          </p:cNvPr>
          <p:cNvPicPr>
            <a:picLocks noChangeAspect="1"/>
          </p:cNvPicPr>
          <p:nvPr/>
        </p:nvPicPr>
        <p:blipFill>
          <a:blip r:embed="rId4"/>
          <a:stretch>
            <a:fillRect/>
          </a:stretch>
        </p:blipFill>
        <p:spPr>
          <a:xfrm>
            <a:off x="11092891" y="93786"/>
            <a:ext cx="800736" cy="799348"/>
          </a:xfrm>
          <a:prstGeom prst="rect">
            <a:avLst/>
          </a:prstGeom>
        </p:spPr>
      </p:pic>
      <p:pic>
        <p:nvPicPr>
          <p:cNvPr id="15" name="Picture 2" descr="Image result for txace logo">
            <a:extLst>
              <a:ext uri="{FF2B5EF4-FFF2-40B4-BE49-F238E27FC236}">
                <a16:creationId xmlns:a16="http://schemas.microsoft.com/office/drawing/2014/main" id="{C617A837-1BDC-42B2-B477-FD75423B6E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4953" y="195973"/>
            <a:ext cx="1178137" cy="522820"/>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a:extLst>
              <a:ext uri="{FF2B5EF4-FFF2-40B4-BE49-F238E27FC236}">
                <a16:creationId xmlns:a16="http://schemas.microsoft.com/office/drawing/2014/main" id="{4909B1B4-9FBB-40D9-8FD8-103FC9AEB11B}"/>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dirty="0"/>
          </a:p>
        </p:txBody>
      </p:sp>
      <p:sp>
        <p:nvSpPr>
          <p:cNvPr id="19" name="Line 4">
            <a:extLst>
              <a:ext uri="{FF2B5EF4-FFF2-40B4-BE49-F238E27FC236}">
                <a16:creationId xmlns:a16="http://schemas.microsoft.com/office/drawing/2014/main" id="{CBF0ABC4-DF22-40D8-85A0-BBB52AC66BDB}"/>
              </a:ext>
            </a:extLst>
          </p:cNvPr>
          <p:cNvSpPr>
            <a:spLocks noChangeShapeType="1"/>
          </p:cNvSpPr>
          <p:nvPr userDrawn="1"/>
        </p:nvSpPr>
        <p:spPr bwMode="auto">
          <a:xfrm>
            <a:off x="304722"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Tree>
    <p:extLst>
      <p:ext uri="{BB962C8B-B14F-4D97-AF65-F5344CB8AC3E}">
        <p14:creationId xmlns:p14="http://schemas.microsoft.com/office/powerpoint/2010/main" val="106582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C37E-0304-41EA-8271-C25BD5EEE58C}"/>
              </a:ext>
            </a:extLst>
          </p:cNvPr>
          <p:cNvSpPr>
            <a:spLocks noGrp="1"/>
          </p:cNvSpPr>
          <p:nvPr>
            <p:ph type="title"/>
          </p:nvPr>
        </p:nvSpPr>
        <p:spPr>
          <a:xfrm>
            <a:off x="839788" y="365126"/>
            <a:ext cx="10515600" cy="928300"/>
          </a:xfrm>
        </p:spPr>
        <p:txBody>
          <a:bodyPr/>
          <a:lstStyle>
            <a:lvl1pPr algn="ctr">
              <a:defRPr b="1">
                <a:latin typeface="+mn-lt"/>
              </a:defRPr>
            </a:lvl1pPr>
          </a:lstStyle>
          <a:p>
            <a:r>
              <a:rPr lang="en-US" dirty="0"/>
              <a:t>Click to edit Master title style</a:t>
            </a:r>
          </a:p>
        </p:txBody>
      </p:sp>
      <p:sp>
        <p:nvSpPr>
          <p:cNvPr id="3" name="Text Placeholder 2">
            <a:extLst>
              <a:ext uri="{FF2B5EF4-FFF2-40B4-BE49-F238E27FC236}">
                <a16:creationId xmlns:a16="http://schemas.microsoft.com/office/drawing/2014/main" id="{555F3EDA-E21E-4418-82BD-ED66C5D8E00A}"/>
              </a:ext>
            </a:extLst>
          </p:cNvPr>
          <p:cNvSpPr>
            <a:spLocks noGrp="1"/>
          </p:cNvSpPr>
          <p:nvPr>
            <p:ph type="body" idx="1"/>
          </p:nvPr>
        </p:nvSpPr>
        <p:spPr>
          <a:xfrm>
            <a:off x="839789" y="1447559"/>
            <a:ext cx="5157787" cy="346274"/>
          </a:xfrm>
        </p:spPr>
        <p:txBody>
          <a:bodyPr anchor="b"/>
          <a:lstStyle>
            <a:lvl1pPr marL="0" indent="0" algn="ctr">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104C930-09FB-488D-A3A2-112E15B8AC74}"/>
              </a:ext>
            </a:extLst>
          </p:cNvPr>
          <p:cNvSpPr>
            <a:spLocks noGrp="1"/>
          </p:cNvSpPr>
          <p:nvPr>
            <p:ph sz="half" idx="2"/>
          </p:nvPr>
        </p:nvSpPr>
        <p:spPr>
          <a:xfrm>
            <a:off x="839789" y="1813679"/>
            <a:ext cx="5157787" cy="4375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6066EF8-14CB-4361-99A7-D90268F3109E}"/>
              </a:ext>
            </a:extLst>
          </p:cNvPr>
          <p:cNvSpPr>
            <a:spLocks noGrp="1"/>
          </p:cNvSpPr>
          <p:nvPr>
            <p:ph type="body" sz="quarter" idx="3"/>
          </p:nvPr>
        </p:nvSpPr>
        <p:spPr>
          <a:xfrm>
            <a:off x="6172201" y="1447559"/>
            <a:ext cx="5183188" cy="346274"/>
          </a:xfrm>
        </p:spPr>
        <p:txBody>
          <a:bodyPr anchor="b"/>
          <a:lstStyle>
            <a:lvl1pPr marL="0" indent="0" algn="ctr">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DA151-6D0E-4281-83AC-405FC26D4681}"/>
              </a:ext>
            </a:extLst>
          </p:cNvPr>
          <p:cNvSpPr>
            <a:spLocks noGrp="1"/>
          </p:cNvSpPr>
          <p:nvPr>
            <p:ph sz="quarter" idx="4"/>
          </p:nvPr>
        </p:nvSpPr>
        <p:spPr>
          <a:xfrm>
            <a:off x="6172201" y="1813681"/>
            <a:ext cx="5183188" cy="4375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Oval 9">
            <a:extLst>
              <a:ext uri="{FF2B5EF4-FFF2-40B4-BE49-F238E27FC236}">
                <a16:creationId xmlns:a16="http://schemas.microsoft.com/office/drawing/2014/main" id="{EB20D8A0-9CD6-45CF-B0E2-1FBE9F39EA69}"/>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dirty="0"/>
          </a:p>
        </p:txBody>
      </p:sp>
      <p:sp>
        <p:nvSpPr>
          <p:cNvPr id="11" name="Rectangle 10">
            <a:extLst>
              <a:ext uri="{FF2B5EF4-FFF2-40B4-BE49-F238E27FC236}">
                <a16:creationId xmlns:a16="http://schemas.microsoft.com/office/drawing/2014/main" id="{81634156-A1A3-428F-A636-021FF48A1725}"/>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dirty="0">
              <a:solidFill>
                <a:schemeClr val="bg1"/>
              </a:solidFill>
            </a:endParaRPr>
          </a:p>
        </p:txBody>
      </p:sp>
      <p:pic>
        <p:nvPicPr>
          <p:cNvPr id="13" name="Picture 12">
            <a:extLst>
              <a:ext uri="{FF2B5EF4-FFF2-40B4-BE49-F238E27FC236}">
                <a16:creationId xmlns:a16="http://schemas.microsoft.com/office/drawing/2014/main" id="{E1AC971B-ED7A-49C7-8B73-A1C145B67B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22" y="6390802"/>
            <a:ext cx="996049" cy="378247"/>
          </a:xfrm>
          <a:prstGeom prst="rect">
            <a:avLst/>
          </a:prstGeom>
        </p:spPr>
      </p:pic>
      <p:sp>
        <p:nvSpPr>
          <p:cNvPr id="14" name="Rectangle 13">
            <a:extLst>
              <a:ext uri="{FF2B5EF4-FFF2-40B4-BE49-F238E27FC236}">
                <a16:creationId xmlns:a16="http://schemas.microsoft.com/office/drawing/2014/main" id="{D6DD8CCF-F74D-46D4-AB5D-27A9BF78E68F}"/>
              </a:ext>
            </a:extLst>
          </p:cNvPr>
          <p:cNvSpPr/>
          <p:nvPr/>
        </p:nvSpPr>
        <p:spPr>
          <a:xfrm>
            <a:off x="10528019" y="6410648"/>
            <a:ext cx="683649" cy="276999"/>
          </a:xfrm>
          <a:prstGeom prst="rect">
            <a:avLst/>
          </a:prstGeom>
        </p:spPr>
        <p:txBody>
          <a:bodyPr wrap="none">
            <a:spAutoFit/>
          </a:bodyPr>
          <a:lstStyle/>
          <a:p>
            <a:r>
              <a:rPr lang="en-US" sz="1200" b="1" dirty="0">
                <a:solidFill>
                  <a:srgbClr val="FF0000"/>
                </a:solidFill>
              </a:rPr>
              <a:t>J. Smith</a:t>
            </a:r>
          </a:p>
        </p:txBody>
      </p:sp>
      <p:pic>
        <p:nvPicPr>
          <p:cNvPr id="15" name="Picture 2" descr="https://www.utdallas.edu/brand/files/utd_print_orange_ecs_monogram.jpg">
            <a:extLst>
              <a:ext uri="{FF2B5EF4-FFF2-40B4-BE49-F238E27FC236}">
                <a16:creationId xmlns:a16="http://schemas.microsoft.com/office/drawing/2014/main" id="{BD32DEA8-5B87-4363-AEFF-B2AC75450B9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340" b="27772"/>
          <a:stretch/>
        </p:blipFill>
        <p:spPr bwMode="auto">
          <a:xfrm>
            <a:off x="1327722" y="641064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FF0F7B73-4F2A-4096-96F1-9B8A35C43074}"/>
              </a:ext>
            </a:extLst>
          </p:cNvPr>
          <p:cNvPicPr>
            <a:picLocks noChangeAspect="1"/>
          </p:cNvPicPr>
          <p:nvPr/>
        </p:nvPicPr>
        <p:blipFill>
          <a:blip r:embed="rId4"/>
          <a:stretch>
            <a:fillRect/>
          </a:stretch>
        </p:blipFill>
        <p:spPr>
          <a:xfrm>
            <a:off x="11092891" y="93786"/>
            <a:ext cx="800736" cy="799348"/>
          </a:xfrm>
          <a:prstGeom prst="rect">
            <a:avLst/>
          </a:prstGeom>
        </p:spPr>
      </p:pic>
      <p:pic>
        <p:nvPicPr>
          <p:cNvPr id="17" name="Picture 2" descr="Image result for txace logo">
            <a:extLst>
              <a:ext uri="{FF2B5EF4-FFF2-40B4-BE49-F238E27FC236}">
                <a16:creationId xmlns:a16="http://schemas.microsoft.com/office/drawing/2014/main" id="{8E7CCF3D-39B7-4217-9834-1AD3A710D08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4953" y="195973"/>
            <a:ext cx="1178137" cy="522820"/>
          </a:xfrm>
          <a:prstGeom prst="rect">
            <a:avLst/>
          </a:prstGeom>
          <a:noFill/>
          <a:extLst>
            <a:ext uri="{909E8E84-426E-40DD-AFC4-6F175D3DCCD1}">
              <a14:hiddenFill xmlns:a14="http://schemas.microsoft.com/office/drawing/2010/main">
                <a:solidFill>
                  <a:srgbClr val="FFFFFF"/>
                </a:solidFill>
              </a14:hiddenFill>
            </a:ext>
          </a:extLst>
        </p:spPr>
      </p:pic>
      <p:sp>
        <p:nvSpPr>
          <p:cNvPr id="18" name="Slide Number Placeholder 5">
            <a:extLst>
              <a:ext uri="{FF2B5EF4-FFF2-40B4-BE49-F238E27FC236}">
                <a16:creationId xmlns:a16="http://schemas.microsoft.com/office/drawing/2014/main" id="{09E46FB2-ECD0-4E5F-BEBC-9CA109460D25}"/>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dirty="0"/>
          </a:p>
        </p:txBody>
      </p:sp>
      <p:sp>
        <p:nvSpPr>
          <p:cNvPr id="21" name="Line 4">
            <a:extLst>
              <a:ext uri="{FF2B5EF4-FFF2-40B4-BE49-F238E27FC236}">
                <a16:creationId xmlns:a16="http://schemas.microsoft.com/office/drawing/2014/main" id="{7C21861B-793C-4271-8FBE-1E79957C5378}"/>
              </a:ext>
            </a:extLst>
          </p:cNvPr>
          <p:cNvSpPr>
            <a:spLocks noChangeShapeType="1"/>
          </p:cNvSpPr>
          <p:nvPr userDrawn="1"/>
        </p:nvSpPr>
        <p:spPr bwMode="auto">
          <a:xfrm>
            <a:off x="304722"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Tree>
    <p:extLst>
      <p:ext uri="{BB962C8B-B14F-4D97-AF65-F5344CB8AC3E}">
        <p14:creationId xmlns:p14="http://schemas.microsoft.com/office/powerpoint/2010/main" val="417313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3C3A-22D8-4B80-8C29-0D468E080943}"/>
              </a:ext>
            </a:extLst>
          </p:cNvPr>
          <p:cNvSpPr>
            <a:spLocks noGrp="1"/>
          </p:cNvSpPr>
          <p:nvPr>
            <p:ph type="title"/>
          </p:nvPr>
        </p:nvSpPr>
        <p:spPr>
          <a:xfrm>
            <a:off x="838200" y="365126"/>
            <a:ext cx="10515600" cy="915746"/>
          </a:xfrm>
        </p:spPr>
        <p:txBody>
          <a:bodyPr/>
          <a:lstStyle>
            <a:lvl1pPr algn="ctr">
              <a:defRPr b="1">
                <a:latin typeface="+mn-lt"/>
              </a:defRPr>
            </a:lvl1pPr>
          </a:lstStyle>
          <a:p>
            <a:r>
              <a:rPr lang="en-US" dirty="0"/>
              <a:t>Click to edit Master title style</a:t>
            </a:r>
          </a:p>
        </p:txBody>
      </p:sp>
      <p:sp>
        <p:nvSpPr>
          <p:cNvPr id="6" name="Oval 5">
            <a:extLst>
              <a:ext uri="{FF2B5EF4-FFF2-40B4-BE49-F238E27FC236}">
                <a16:creationId xmlns:a16="http://schemas.microsoft.com/office/drawing/2014/main" id="{8C409E69-3B55-4B66-88E3-3F4C737A1C9C}"/>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dirty="0"/>
          </a:p>
        </p:txBody>
      </p:sp>
      <p:sp>
        <p:nvSpPr>
          <p:cNvPr id="7" name="Rectangle 6">
            <a:extLst>
              <a:ext uri="{FF2B5EF4-FFF2-40B4-BE49-F238E27FC236}">
                <a16:creationId xmlns:a16="http://schemas.microsoft.com/office/drawing/2014/main" id="{807099AC-FA1F-4674-A973-EE763792A9A3}"/>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dirty="0">
              <a:solidFill>
                <a:schemeClr val="bg1"/>
              </a:solidFill>
            </a:endParaRPr>
          </a:p>
        </p:txBody>
      </p:sp>
      <p:sp>
        <p:nvSpPr>
          <p:cNvPr id="8" name="Line 4">
            <a:extLst>
              <a:ext uri="{FF2B5EF4-FFF2-40B4-BE49-F238E27FC236}">
                <a16:creationId xmlns:a16="http://schemas.microsoft.com/office/drawing/2014/main" id="{4B82D4D4-2EBE-4B2A-84E9-A5480884FE59}"/>
              </a:ext>
            </a:extLst>
          </p:cNvPr>
          <p:cNvSpPr>
            <a:spLocks noChangeShapeType="1"/>
          </p:cNvSpPr>
          <p:nvPr/>
        </p:nvSpPr>
        <p:spPr bwMode="auto">
          <a:xfrm>
            <a:off x="304722"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pic>
        <p:nvPicPr>
          <p:cNvPr id="9" name="Picture 8">
            <a:extLst>
              <a:ext uri="{FF2B5EF4-FFF2-40B4-BE49-F238E27FC236}">
                <a16:creationId xmlns:a16="http://schemas.microsoft.com/office/drawing/2014/main" id="{F8A58D22-950A-4B1B-9862-054D7AA9E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22" y="6390802"/>
            <a:ext cx="996049" cy="378247"/>
          </a:xfrm>
          <a:prstGeom prst="rect">
            <a:avLst/>
          </a:prstGeom>
        </p:spPr>
      </p:pic>
      <p:sp>
        <p:nvSpPr>
          <p:cNvPr id="10" name="Rectangle 9">
            <a:extLst>
              <a:ext uri="{FF2B5EF4-FFF2-40B4-BE49-F238E27FC236}">
                <a16:creationId xmlns:a16="http://schemas.microsoft.com/office/drawing/2014/main" id="{D85DD3C3-C413-4E30-B6B3-B363516D688B}"/>
              </a:ext>
            </a:extLst>
          </p:cNvPr>
          <p:cNvSpPr/>
          <p:nvPr/>
        </p:nvSpPr>
        <p:spPr>
          <a:xfrm>
            <a:off x="10528019" y="6410648"/>
            <a:ext cx="683649" cy="276999"/>
          </a:xfrm>
          <a:prstGeom prst="rect">
            <a:avLst/>
          </a:prstGeom>
        </p:spPr>
        <p:txBody>
          <a:bodyPr wrap="none">
            <a:spAutoFit/>
          </a:bodyPr>
          <a:lstStyle/>
          <a:p>
            <a:r>
              <a:rPr lang="en-US" sz="1200" b="1" dirty="0">
                <a:solidFill>
                  <a:srgbClr val="FF0000"/>
                </a:solidFill>
              </a:rPr>
              <a:t>J. Smith</a:t>
            </a:r>
          </a:p>
        </p:txBody>
      </p:sp>
      <p:pic>
        <p:nvPicPr>
          <p:cNvPr id="11" name="Picture 2" descr="https://www.utdallas.edu/brand/files/utd_print_orange_ecs_monogram.jpg">
            <a:extLst>
              <a:ext uri="{FF2B5EF4-FFF2-40B4-BE49-F238E27FC236}">
                <a16:creationId xmlns:a16="http://schemas.microsoft.com/office/drawing/2014/main" id="{0C7BF9F8-FE0B-41E5-88FB-7A70FDA076F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340" b="27772"/>
          <a:stretch/>
        </p:blipFill>
        <p:spPr bwMode="auto">
          <a:xfrm>
            <a:off x="1327722" y="641064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22A7EDE-7B89-4313-97C4-A833140550D0}"/>
              </a:ext>
            </a:extLst>
          </p:cNvPr>
          <p:cNvPicPr>
            <a:picLocks noChangeAspect="1"/>
          </p:cNvPicPr>
          <p:nvPr/>
        </p:nvPicPr>
        <p:blipFill>
          <a:blip r:embed="rId4"/>
          <a:stretch>
            <a:fillRect/>
          </a:stretch>
        </p:blipFill>
        <p:spPr>
          <a:xfrm>
            <a:off x="11092891" y="93786"/>
            <a:ext cx="800736" cy="799348"/>
          </a:xfrm>
          <a:prstGeom prst="rect">
            <a:avLst/>
          </a:prstGeom>
        </p:spPr>
      </p:pic>
      <p:pic>
        <p:nvPicPr>
          <p:cNvPr id="13" name="Picture 2" descr="Image result for txace logo">
            <a:extLst>
              <a:ext uri="{FF2B5EF4-FFF2-40B4-BE49-F238E27FC236}">
                <a16:creationId xmlns:a16="http://schemas.microsoft.com/office/drawing/2014/main" id="{3202B9CA-2CF6-4414-BCBF-D16D7EF6AD1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4953" y="195973"/>
            <a:ext cx="1178137" cy="52282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a:extLst>
              <a:ext uri="{FF2B5EF4-FFF2-40B4-BE49-F238E27FC236}">
                <a16:creationId xmlns:a16="http://schemas.microsoft.com/office/drawing/2014/main" id="{8271882F-A3E3-4AFD-8538-3F8D3F5B972F}"/>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dirty="0"/>
          </a:p>
        </p:txBody>
      </p:sp>
      <p:sp>
        <p:nvSpPr>
          <p:cNvPr id="15" name="Line 4">
            <a:extLst>
              <a:ext uri="{FF2B5EF4-FFF2-40B4-BE49-F238E27FC236}">
                <a16:creationId xmlns:a16="http://schemas.microsoft.com/office/drawing/2014/main" id="{E681A57A-A086-4623-ACCA-61EFFD97BF26}"/>
              </a:ext>
            </a:extLst>
          </p:cNvPr>
          <p:cNvSpPr>
            <a:spLocks noChangeShapeType="1"/>
          </p:cNvSpPr>
          <p:nvPr/>
        </p:nvSpPr>
        <p:spPr bwMode="auto">
          <a:xfrm>
            <a:off x="261568"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Tree>
    <p:extLst>
      <p:ext uri="{BB962C8B-B14F-4D97-AF65-F5344CB8AC3E}">
        <p14:creationId xmlns:p14="http://schemas.microsoft.com/office/powerpoint/2010/main" val="333557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A49F505-5B33-4080-9F12-0BD8E3E64065}"/>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dirty="0"/>
          </a:p>
        </p:txBody>
      </p:sp>
      <p:sp>
        <p:nvSpPr>
          <p:cNvPr id="6" name="Rectangle 5">
            <a:extLst>
              <a:ext uri="{FF2B5EF4-FFF2-40B4-BE49-F238E27FC236}">
                <a16:creationId xmlns:a16="http://schemas.microsoft.com/office/drawing/2014/main" id="{7303B68F-CDA3-467A-89A4-C8E1EAB35672}"/>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dirty="0">
              <a:solidFill>
                <a:schemeClr val="bg1"/>
              </a:solidFill>
            </a:endParaRPr>
          </a:p>
        </p:txBody>
      </p:sp>
      <p:sp>
        <p:nvSpPr>
          <p:cNvPr id="7" name="Line 4">
            <a:extLst>
              <a:ext uri="{FF2B5EF4-FFF2-40B4-BE49-F238E27FC236}">
                <a16:creationId xmlns:a16="http://schemas.microsoft.com/office/drawing/2014/main" id="{785B1DB1-AF2D-4AEA-9E28-668C97F122ED}"/>
              </a:ext>
            </a:extLst>
          </p:cNvPr>
          <p:cNvSpPr>
            <a:spLocks noChangeShapeType="1"/>
          </p:cNvSpPr>
          <p:nvPr/>
        </p:nvSpPr>
        <p:spPr bwMode="auto">
          <a:xfrm>
            <a:off x="261568"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pic>
        <p:nvPicPr>
          <p:cNvPr id="8" name="Picture 7">
            <a:extLst>
              <a:ext uri="{FF2B5EF4-FFF2-40B4-BE49-F238E27FC236}">
                <a16:creationId xmlns:a16="http://schemas.microsoft.com/office/drawing/2014/main" id="{F2952D66-8E7F-4918-9D0F-48A857DB9C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22" y="6390802"/>
            <a:ext cx="996049" cy="378247"/>
          </a:xfrm>
          <a:prstGeom prst="rect">
            <a:avLst/>
          </a:prstGeom>
        </p:spPr>
      </p:pic>
      <p:sp>
        <p:nvSpPr>
          <p:cNvPr id="9" name="Rectangle 8">
            <a:extLst>
              <a:ext uri="{FF2B5EF4-FFF2-40B4-BE49-F238E27FC236}">
                <a16:creationId xmlns:a16="http://schemas.microsoft.com/office/drawing/2014/main" id="{8B728C11-FEEE-4FB5-8319-F3D0EEE7D39F}"/>
              </a:ext>
            </a:extLst>
          </p:cNvPr>
          <p:cNvSpPr/>
          <p:nvPr/>
        </p:nvSpPr>
        <p:spPr>
          <a:xfrm>
            <a:off x="10528019" y="6410648"/>
            <a:ext cx="683649" cy="276999"/>
          </a:xfrm>
          <a:prstGeom prst="rect">
            <a:avLst/>
          </a:prstGeom>
        </p:spPr>
        <p:txBody>
          <a:bodyPr wrap="none">
            <a:spAutoFit/>
          </a:bodyPr>
          <a:lstStyle/>
          <a:p>
            <a:r>
              <a:rPr lang="en-US" sz="1200" b="1" dirty="0">
                <a:solidFill>
                  <a:srgbClr val="FF0000"/>
                </a:solidFill>
              </a:rPr>
              <a:t>J. Smith</a:t>
            </a:r>
          </a:p>
        </p:txBody>
      </p:sp>
      <p:pic>
        <p:nvPicPr>
          <p:cNvPr id="10" name="Picture 2" descr="https://www.utdallas.edu/brand/files/utd_print_orange_ecs_monogram.jpg">
            <a:extLst>
              <a:ext uri="{FF2B5EF4-FFF2-40B4-BE49-F238E27FC236}">
                <a16:creationId xmlns:a16="http://schemas.microsoft.com/office/drawing/2014/main" id="{A556385B-BB9A-4781-B248-9660DB2C6FA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340" b="27772"/>
          <a:stretch/>
        </p:blipFill>
        <p:spPr bwMode="auto">
          <a:xfrm>
            <a:off x="1327722" y="641064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43F2124A-0A79-4B21-B116-E2C901E99AB4}"/>
              </a:ext>
            </a:extLst>
          </p:cNvPr>
          <p:cNvPicPr>
            <a:picLocks noChangeAspect="1"/>
          </p:cNvPicPr>
          <p:nvPr/>
        </p:nvPicPr>
        <p:blipFill>
          <a:blip r:embed="rId4"/>
          <a:stretch>
            <a:fillRect/>
          </a:stretch>
        </p:blipFill>
        <p:spPr>
          <a:xfrm>
            <a:off x="11092891" y="93786"/>
            <a:ext cx="800736" cy="799348"/>
          </a:xfrm>
          <a:prstGeom prst="rect">
            <a:avLst/>
          </a:prstGeom>
        </p:spPr>
      </p:pic>
      <p:pic>
        <p:nvPicPr>
          <p:cNvPr id="12" name="Picture 2" descr="Image result for txace logo">
            <a:extLst>
              <a:ext uri="{FF2B5EF4-FFF2-40B4-BE49-F238E27FC236}">
                <a16:creationId xmlns:a16="http://schemas.microsoft.com/office/drawing/2014/main" id="{46223BCD-1053-4E04-B4AB-EBEFDD8701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34953" y="195973"/>
            <a:ext cx="1178137" cy="522820"/>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5">
            <a:extLst>
              <a:ext uri="{FF2B5EF4-FFF2-40B4-BE49-F238E27FC236}">
                <a16:creationId xmlns:a16="http://schemas.microsoft.com/office/drawing/2014/main" id="{DB614419-455F-469F-B83D-13A9E450991C}"/>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dirty="0"/>
          </a:p>
        </p:txBody>
      </p:sp>
    </p:spTree>
    <p:extLst>
      <p:ext uri="{BB962C8B-B14F-4D97-AF65-F5344CB8AC3E}">
        <p14:creationId xmlns:p14="http://schemas.microsoft.com/office/powerpoint/2010/main" val="254223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30A6-9E7D-49DC-8082-63ADC8200220}"/>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76A3747-2CFC-4CA5-BFC8-24F4E15CF0D9}"/>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6BC7A2-0D79-4751-85EB-6EB93EB75CC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33085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2B07-5549-4AC5-9E77-88F25FF17BD6}"/>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46EAEDB-FF9D-4A39-A513-B40AFF08B310}"/>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C8091740-C92F-410A-BCD5-CBEB6E14444E}"/>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00987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A86D4-1905-4B50-BAC5-6C72C90841FF}"/>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F3DD9F-F11F-4EE5-8AF6-C21E4EE05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4236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60.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10.xml"/><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0.png"/><Relationship Id="rId15" Type="http://schemas.openxmlformats.org/officeDocument/2006/relationships/image" Target="../media/image37.png"/><Relationship Id="rId10" Type="http://schemas.openxmlformats.org/officeDocument/2006/relationships/image" Target="../media/image32.png"/><Relationship Id="rId9" Type="http://schemas.openxmlformats.org/officeDocument/2006/relationships/image" Target="../media/image31.png"/><Relationship Id="rId1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3.jpg"/><Relationship Id="rId4" Type="http://schemas.openxmlformats.org/officeDocument/2006/relationships/image" Target="../media/image4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52.png"/></Relationships>
</file>

<file path=ppt/slides/_rels/slide2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4.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2.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44.jpg"/><Relationship Id="rId4" Type="http://schemas.openxmlformats.org/officeDocument/2006/relationships/image" Target="../media/image28.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0.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0.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0.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FFD5-CA7F-4F9C-ADAB-E6F49D2BD691}"/>
              </a:ext>
            </a:extLst>
          </p:cNvPr>
          <p:cNvSpPr>
            <a:spLocks noGrp="1"/>
          </p:cNvSpPr>
          <p:nvPr>
            <p:ph type="ctrTitle"/>
          </p:nvPr>
        </p:nvSpPr>
        <p:spPr>
          <a:xfrm>
            <a:off x="2219498" y="1041400"/>
            <a:ext cx="7753004" cy="2387600"/>
          </a:xfrm>
        </p:spPr>
        <p:txBody>
          <a:bodyPr/>
          <a:lstStyle/>
          <a:p>
            <a:r>
              <a:rPr lang="en-US" dirty="0"/>
              <a:t>3-D Holographic Near-Field MIMO-ISAR Millimeter-Wave Imaging</a:t>
            </a:r>
          </a:p>
        </p:txBody>
      </p:sp>
      <p:sp>
        <p:nvSpPr>
          <p:cNvPr id="3" name="Subtitle 2">
            <a:extLst>
              <a:ext uri="{FF2B5EF4-FFF2-40B4-BE49-F238E27FC236}">
                <a16:creationId xmlns:a16="http://schemas.microsoft.com/office/drawing/2014/main" id="{E43F1FB2-41EB-4638-A2BE-EBD4F6627DF1}"/>
              </a:ext>
            </a:extLst>
          </p:cNvPr>
          <p:cNvSpPr>
            <a:spLocks noGrp="1"/>
          </p:cNvSpPr>
          <p:nvPr>
            <p:ph type="subTitle" idx="1"/>
          </p:nvPr>
        </p:nvSpPr>
        <p:spPr/>
        <p:txBody>
          <a:bodyPr/>
          <a:lstStyle/>
          <a:p>
            <a:r>
              <a:rPr lang="en-US" dirty="0"/>
              <a:t>Josiah W. Smith</a:t>
            </a:r>
          </a:p>
          <a:p>
            <a:r>
              <a:rPr lang="en-US" sz="1400" dirty="0"/>
              <a:t>ECE PhD Candidate</a:t>
            </a:r>
          </a:p>
          <a:p>
            <a:r>
              <a:rPr lang="en-US" sz="1400" dirty="0"/>
              <a:t>The University of Texas at Dallas</a:t>
            </a:r>
          </a:p>
          <a:p>
            <a:r>
              <a:rPr lang="en-US" sz="1400" dirty="0"/>
              <a:t>jws160130@utdallas.edu</a:t>
            </a:r>
          </a:p>
        </p:txBody>
      </p:sp>
    </p:spTree>
    <p:extLst>
      <p:ext uri="{BB962C8B-B14F-4D97-AF65-F5344CB8AC3E}">
        <p14:creationId xmlns:p14="http://schemas.microsoft.com/office/powerpoint/2010/main" val="3643811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B46C-EC94-4EF8-9BE2-F54FB0143FA8}"/>
              </a:ext>
            </a:extLst>
          </p:cNvPr>
          <p:cNvSpPr>
            <a:spLocks noGrp="1"/>
          </p:cNvSpPr>
          <p:nvPr>
            <p:ph type="title"/>
          </p:nvPr>
        </p:nvSpPr>
        <p:spPr/>
        <p:txBody>
          <a:bodyPr/>
          <a:lstStyle/>
          <a:p>
            <a:r>
              <a:rPr lang="en-US" dirty="0"/>
              <a:t>Image Reconstruction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59514D-E02F-4B57-AE4C-09AA7FD9AB72}"/>
                  </a:ext>
                </a:extLst>
              </p:cNvPr>
              <p:cNvSpPr>
                <a:spLocks noGrp="1"/>
              </p:cNvSpPr>
              <p:nvPr>
                <p:ph idx="1"/>
              </p:nvPr>
            </p:nvSpPr>
            <p:spPr>
              <a:xfrm>
                <a:off x="838200" y="1442857"/>
                <a:ext cx="10515600" cy="5356954"/>
              </a:xfrm>
            </p:spPr>
            <p:txBody>
              <a:bodyPr>
                <a:normAutofit/>
              </a:bodyPr>
              <a:lstStyle/>
              <a:p>
                <a:r>
                  <a:rPr lang="en-US" sz="2400" dirty="0"/>
                  <a:t>Target has 3-D reflectivity function </a:t>
                </a:r>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𝑧</m:t>
                        </m:r>
                      </m:e>
                    </m:d>
                  </m:oMath>
                </a14:m>
                <a:r>
                  <a:rPr lang="en-US" sz="2400" dirty="0"/>
                  <a:t> which we desire to recover</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r>
                            <a:rPr lang="en-US" sz="2400" b="0" i="0"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e>
                      </m:d>
                      <m:r>
                        <a:rPr lang="en-US" sz="2400" b="0" i="0" smtClean="0">
                          <a:latin typeface="Cambria Math" panose="02040503050406030204" pitchFamily="18" charset="0"/>
                        </a:rPr>
                        <m:t>=</m:t>
                      </m:r>
                      <m:r>
                        <a:rPr lang="en-US" sz="2400" b="0" i="1" smtClean="0">
                          <a:latin typeface="Cambria Math" panose="02040503050406030204" pitchFamily="18" charset="0"/>
                        </a:rPr>
                        <m:t>∭</m:t>
                      </m:r>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𝑧</m:t>
                          </m:r>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r>
                            <a:rPr lang="en-US" sz="2400" b="0" i="1" smtClean="0">
                              <a:latin typeface="Cambria Math" panose="02040503050406030204" pitchFamily="18" charset="0"/>
                            </a:rPr>
                            <m:t>2</m:t>
                          </m:r>
                          <m:r>
                            <a:rPr lang="en-US" sz="2400" b="0" i="1" smtClean="0">
                              <a:latin typeface="Cambria Math" panose="02040503050406030204" pitchFamily="18" charset="0"/>
                            </a:rPr>
                            <m:t>𝑘𝑅</m:t>
                          </m:r>
                        </m:sup>
                      </m:sSup>
                      <m:r>
                        <a:rPr lang="en-US" sz="2400" b="0" i="1" smtClean="0">
                          <a:latin typeface="Cambria Math" panose="02040503050406030204" pitchFamily="18" charset="0"/>
                        </a:rPr>
                        <m:t>𝑑𝑥𝑑𝑦𝑑𝑧</m:t>
                      </m:r>
                    </m:oMath>
                  </m:oMathPara>
                </a14:m>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𝜃</m:t>
                                      </m:r>
                                    </m:e>
                                  </m:func>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𝜃</m:t>
                                      </m:r>
                                    </m:e>
                                  </m:func>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e>
                              </m:d>
                            </m:e>
                            <m:sup>
                              <m:r>
                                <a:rPr lang="en-US" sz="2400" b="0" i="1" smtClean="0">
                                  <a:latin typeface="Cambria Math" panose="02040503050406030204" pitchFamily="18" charset="0"/>
                                </a:rPr>
                                <m:t>2</m:t>
                              </m:r>
                            </m:sup>
                          </m:sSup>
                        </m:e>
                      </m:rad>
                    </m:oMath>
                  </m:oMathPara>
                </a14:m>
                <a:endParaRPr lang="en-US" sz="2400" dirty="0"/>
              </a:p>
              <a:p>
                <a:pPr marL="0" indent="0">
                  <a:buNone/>
                </a:pPr>
                <a:endParaRPr lang="en-US" sz="2400" dirty="0"/>
              </a:p>
              <a:p>
                <a:r>
                  <a:rPr lang="en-US" sz="2400" dirty="0"/>
                  <a:t>Decompose spherical wavefront</a:t>
                </a:r>
              </a:p>
              <a:p>
                <a:endParaRPr lang="en-US" sz="2400" dirty="0"/>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r>
                            <a:rPr lang="en-US" sz="2400" b="0" i="1" smtClean="0">
                              <a:latin typeface="Cambria Math" panose="02040503050406030204" pitchFamily="18" charset="0"/>
                            </a:rPr>
                            <m:t>2</m:t>
                          </m:r>
                          <m:r>
                            <a:rPr lang="en-US" sz="2400" b="0" i="1" smtClean="0">
                              <a:latin typeface="Cambria Math" panose="02040503050406030204" pitchFamily="18" charset="0"/>
                            </a:rPr>
                            <m:t>𝑘𝑅</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𝜙</m:t>
                              </m:r>
                            </m:e>
                          </m:fun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0</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r>
                                    <a:rPr lang="en-US" sz="2400" i="1">
                                      <a:latin typeface="Cambria Math" panose="02040503050406030204" pitchFamily="18" charset="0"/>
                                    </a:rPr>
                                    <m:t>𝜃</m:t>
                                  </m:r>
                                </m:e>
                              </m:func>
                              <m:r>
                                <a:rPr lang="en-US" sz="2400" i="1">
                                  <a:latin typeface="Cambria Math" panose="02040503050406030204" pitchFamily="18" charset="0"/>
                                </a:rPr>
                                <m:t>−</m:t>
                              </m:r>
                              <m:r>
                                <a:rPr lang="en-US" sz="2400" i="1">
                                  <a:latin typeface="Cambria Math" panose="02040503050406030204" pitchFamily="18" charset="0"/>
                                </a:rPr>
                                <m:t>𝑥</m:t>
                              </m:r>
                            </m:e>
                          </m:d>
                          <m:r>
                            <a:rPr lang="en-US" sz="2400" i="1">
                              <a:latin typeface="Cambria Math" panose="02040503050406030204" pitchFamily="18" charset="0"/>
                            </a:rPr>
                            <m:t>+</m:t>
                          </m:r>
                          <m:r>
                            <a:rPr lang="en-US" sz="2400" i="1">
                              <a:latin typeface="Cambria Math" panose="02040503050406030204" pitchFamily="18" charset="0"/>
                            </a:rPr>
                            <m:t>𝑗</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𝑟</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r>
                                <a:rPr lang="en-US" sz="2400" i="1">
                                  <a:latin typeface="Cambria Math" panose="02040503050406030204" pitchFamily="18" charset="0"/>
                                </a:rPr>
                                <m:t>𝜙</m:t>
                              </m:r>
                            </m:e>
                          </m:func>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𝜃</m:t>
                                  </m:r>
                                </m:e>
                              </m:func>
                              <m:r>
                                <a:rPr lang="en-US" sz="2400" b="0" i="1" smtClean="0">
                                  <a:latin typeface="Cambria Math" panose="02040503050406030204" pitchFamily="18" charset="0"/>
                                </a:rPr>
                                <m:t>−</m:t>
                              </m:r>
                              <m:r>
                                <a:rPr lang="en-US" sz="2400" b="0" i="1" smtClean="0">
                                  <a:latin typeface="Cambria Math" panose="02040503050406030204" pitchFamily="18" charset="0"/>
                                </a:rPr>
                                <m:t>𝑧</m:t>
                              </m:r>
                            </m:e>
                          </m:d>
                          <m:r>
                            <a:rPr lang="en-US" sz="2400" b="0" i="1" smtClean="0">
                              <a:latin typeface="Cambria Math" panose="02040503050406030204" pitchFamily="18" charset="0"/>
                            </a:rPr>
                            <m:t>+</m:t>
                          </m:r>
                          <m:r>
                            <a:rPr lang="en-US" sz="2400" b="0" i="1" smtClean="0">
                              <a:latin typeface="Cambria Math" panose="02040503050406030204" pitchFamily="18" charset="0"/>
                            </a:rPr>
                            <m:t>𝑗</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e>
                          </m:d>
                        </m:sup>
                      </m:sSup>
                      <m:r>
                        <a:rPr lang="en-US" sz="2400" b="0" i="1" smtClean="0">
                          <a:latin typeface="Cambria Math" panose="02040503050406030204" pitchFamily="18" charset="0"/>
                        </a:rPr>
                        <m:t>𝑑</m:t>
                      </m:r>
                      <m:r>
                        <a:rPr lang="en-US" sz="2400" b="0" i="1" smtClean="0">
                          <a:latin typeface="Cambria Math" panose="02040503050406030204" pitchFamily="18" charset="0"/>
                        </a:rPr>
                        <m:t>𝜙</m:t>
                      </m:r>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𝑦</m:t>
                          </m:r>
                          <m:r>
                            <a:rPr lang="en-US" sz="2400" b="0" i="1" smtClean="0">
                              <a:latin typeface="Cambria Math" panose="02040503050406030204" pitchFamily="18" charset="0"/>
                            </a:rPr>
                            <m:t>′</m:t>
                          </m:r>
                        </m:sub>
                      </m:sSub>
                    </m:oMath>
                  </m:oMathPara>
                </a14:m>
                <a:endParaRPr lang="en-US" sz="2400" dirty="0"/>
              </a:p>
              <a:p>
                <a:pPr marL="0" indent="0" algn="ctr">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𝜙</m:t>
                          </m:r>
                        </m:e>
                      </m:func>
                    </m:oMath>
                  </m:oMathPara>
                </a14:m>
                <a:endParaRPr lang="en-US" sz="2400" b="0" dirty="0"/>
              </a:p>
              <a:p>
                <a:pPr marL="0" indent="0" algn="ctr">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𝑧</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𝜙</m:t>
                          </m:r>
                        </m:e>
                      </m:func>
                    </m:oMath>
                  </m:oMathPara>
                </a14:m>
                <a:endParaRPr lang="en-US" sz="2400" b="0" dirty="0"/>
              </a:p>
              <a:p>
                <a:pPr marL="0" indent="0" algn="ctr">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4</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𝑘</m:t>
                              </m:r>
                            </m:e>
                            <m:sub>
                              <m:r>
                                <a:rPr lang="en-US" sz="2400" b="0" i="1" smtClean="0">
                                  <a:latin typeface="Cambria Math" panose="02040503050406030204" pitchFamily="18" charset="0"/>
                                </a:rPr>
                                <m:t>𝑦</m:t>
                              </m:r>
                            </m:sub>
                            <m:sup>
                              <m:r>
                                <a:rPr lang="en-US" sz="2400" b="0" i="1" smtClean="0">
                                  <a:latin typeface="Cambria Math" panose="02040503050406030204" pitchFamily="18" charset="0"/>
                                </a:rPr>
                                <m:t>2</m:t>
                              </m:r>
                            </m:sup>
                          </m:sSubSup>
                        </m:e>
                      </m:rad>
                    </m:oMath>
                  </m:oMathPara>
                </a14:m>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EC59514D-E02F-4B57-AE4C-09AA7FD9AB72}"/>
                  </a:ext>
                </a:extLst>
              </p:cNvPr>
              <p:cNvSpPr>
                <a:spLocks noGrp="1" noRot="1" noChangeAspect="1" noMove="1" noResize="1" noEditPoints="1" noAdjustHandles="1" noChangeArrowheads="1" noChangeShapeType="1" noTextEdit="1"/>
              </p:cNvSpPr>
              <p:nvPr>
                <p:ph idx="1"/>
              </p:nvPr>
            </p:nvSpPr>
            <p:spPr>
              <a:xfrm>
                <a:off x="838200" y="1442857"/>
                <a:ext cx="10515600" cy="5356954"/>
              </a:xfrm>
              <a:blipFill>
                <a:blip r:embed="rId5"/>
                <a:stretch>
                  <a:fillRect l="-812" t="-1595"/>
                </a:stretch>
              </a:blipFill>
            </p:spPr>
            <p:txBody>
              <a:bodyPr/>
              <a:lstStyle/>
              <a:p>
                <a:r>
                  <a:rPr lang="en-US">
                    <a:noFill/>
                  </a:rPr>
                  <a:t> </a:t>
                </a:r>
              </a:p>
            </p:txBody>
          </p:sp>
        </mc:Fallback>
      </mc:AlternateContent>
    </p:spTree>
    <p:extLst>
      <p:ext uri="{BB962C8B-B14F-4D97-AF65-F5344CB8AC3E}">
        <p14:creationId xmlns:p14="http://schemas.microsoft.com/office/powerpoint/2010/main" val="2719237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430B-1435-4947-96F3-39799B7496EE}"/>
              </a:ext>
            </a:extLst>
          </p:cNvPr>
          <p:cNvSpPr>
            <a:spLocks noGrp="1"/>
          </p:cNvSpPr>
          <p:nvPr>
            <p:ph type="title"/>
          </p:nvPr>
        </p:nvSpPr>
        <p:spPr/>
        <p:txBody>
          <a:bodyPr/>
          <a:lstStyle/>
          <a:p>
            <a:r>
              <a:rPr lang="en-US" dirty="0"/>
              <a:t>Image Reconstruction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BF6845-FB40-42CB-B683-70B10DACECA2}"/>
                  </a:ext>
                </a:extLst>
              </p:cNvPr>
              <p:cNvSpPr>
                <a:spLocks noGrp="1"/>
              </p:cNvSpPr>
              <p:nvPr>
                <p:ph idx="1"/>
              </p:nvPr>
            </p:nvSpPr>
            <p:spPr>
              <a:xfrm>
                <a:off x="838200" y="1442856"/>
                <a:ext cx="10515600" cy="5115885"/>
              </a:xfrm>
            </p:spPr>
            <p:txBody>
              <a:bodyPr>
                <a:normAutofit/>
              </a:bodyPr>
              <a:lstStyle/>
              <a:p>
                <a:r>
                  <a:rPr lang="en-US" sz="2400" dirty="0"/>
                  <a:t>Substitute and simplify</a:t>
                </a:r>
              </a:p>
              <a:p>
                <a:pPr marL="0" indent="0">
                  <a:buNone/>
                </a:pPr>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𝑦</m:t>
                              </m:r>
                            </m:sub>
                          </m:sSub>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m:t>
                              </m:r>
                              <m:r>
                                <a:rPr lang="en-US" sz="2400" b="0" i="1" smtClean="0">
                                  <a:latin typeface="Cambria Math" panose="02040503050406030204" pitchFamily="18" charset="0"/>
                                </a:rPr>
                                <m:t>𝜃</m:t>
                              </m:r>
                              <m:r>
                                <a:rPr lang="en-US" sz="2400" b="0" i="1" smtClean="0">
                                  <a:latin typeface="Cambria Math" panose="02040503050406030204" pitchFamily="18" charset="0"/>
                                </a:rPr>
                                <m:t>−</m:t>
                              </m:r>
                              <m:r>
                                <a:rPr lang="en-US" sz="2400" b="0" i="1" smtClean="0">
                                  <a:latin typeface="Cambria Math" panose="02040503050406030204" pitchFamily="18" charset="0"/>
                                </a:rPr>
                                <m:t>𝜙</m:t>
                              </m:r>
                              <m:r>
                                <a:rPr lang="en-US" sz="2400" b="0" i="1" smtClean="0">
                                  <a:latin typeface="Cambria Math" panose="02040503050406030204" pitchFamily="18" charset="0"/>
                                </a:rPr>
                                <m:t>)</m:t>
                              </m:r>
                            </m:e>
                          </m:func>
                          <m:r>
                            <a:rPr lang="en-US" sz="2400" b="0" i="1" smtClean="0">
                              <a:latin typeface="Cambria Math" panose="02040503050406030204" pitchFamily="18" charset="0"/>
                            </a:rPr>
                            <m:t>+</m:t>
                          </m:r>
                          <m:r>
                            <a:rPr lang="en-US" sz="2400" b="0" i="1" smtClean="0">
                              <a:latin typeface="Cambria Math" panose="02040503050406030204" pitchFamily="18" charset="0"/>
                            </a:rPr>
                            <m:t>𝑗</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sup>
                      </m:sSup>
                      <m:r>
                        <a:rPr lang="en-US" sz="2400" b="0" i="1" smtClean="0">
                          <a:latin typeface="Cambria Math" panose="02040503050406030204" pitchFamily="18" charset="0"/>
                        </a:rPr>
                        <m:t>𝑑</m:t>
                      </m:r>
                      <m:r>
                        <a:rPr lang="en-US" sz="2400" b="0" i="1" smtClean="0">
                          <a:latin typeface="Cambria Math" panose="02040503050406030204" pitchFamily="18" charset="0"/>
                        </a:rPr>
                        <m:t>𝜙</m:t>
                      </m:r>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𝑦</m:t>
                          </m:r>
                          <m:r>
                            <a:rPr lang="en-US" sz="2400" b="0" i="1" smtClean="0">
                              <a:latin typeface="Cambria Math" panose="02040503050406030204" pitchFamily="18" charset="0"/>
                            </a:rPr>
                            <m:t>′</m:t>
                          </m:r>
                        </m:sub>
                      </m:sSub>
                    </m:oMath>
                  </m:oMathPara>
                </a14:m>
                <a:endParaRPr lang="en-US" sz="2400" dirty="0"/>
              </a:p>
              <a:p>
                <a:pPr marL="342900" lvl="1" indent="0">
                  <a:buNone/>
                </a:pPr>
                <a:endParaRPr lang="en-US" sz="2100" dirty="0"/>
              </a:p>
              <a:p>
                <a:r>
                  <a:rPr lang="en-US" sz="2400" dirty="0"/>
                  <a:t>Perform Fourier transform across </a:t>
                </a:r>
                <a:r>
                  <a:rPr lang="en-US" sz="2400" i="1" dirty="0"/>
                  <a:t>y’</a:t>
                </a:r>
                <a:r>
                  <a:rPr lang="en-US" sz="2400" dirty="0"/>
                  <a:t> on both sides and drop primes</a:t>
                </a:r>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𝑦</m:t>
                              </m:r>
                            </m:sub>
                          </m:sSub>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r>
                                    <a:rPr lang="en-US" sz="2400" b="0" i="1" smtClean="0">
                                      <a:latin typeface="Cambria Math" panose="02040503050406030204" pitchFamily="18" charset="0"/>
                                    </a:rPr>
                                    <m:t>−</m:t>
                                  </m:r>
                                  <m:r>
                                    <a:rPr lang="en-US" sz="2400" b="0" i="1" smtClean="0">
                                      <a:latin typeface="Cambria Math" panose="02040503050406030204" pitchFamily="18" charset="0"/>
                                    </a:rPr>
                                    <m:t>𝜙</m:t>
                                  </m:r>
                                </m:e>
                              </m:d>
                            </m:e>
                          </m:func>
                        </m:sup>
                      </m:sSup>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𝑦</m:t>
                              </m:r>
                            </m:sub>
                          </m:sSub>
                        </m:e>
                      </m:d>
                      <m:r>
                        <a:rPr lang="en-US" sz="2400" b="0" i="1" smtClean="0">
                          <a:latin typeface="Cambria Math" panose="02040503050406030204" pitchFamily="18" charset="0"/>
                        </a:rPr>
                        <m:t>𝑑</m:t>
                      </m:r>
                      <m:r>
                        <a:rPr lang="en-US" sz="2400" b="0" i="1" smtClean="0">
                          <a:latin typeface="Cambria Math" panose="02040503050406030204" pitchFamily="18" charset="0"/>
                        </a:rPr>
                        <m:t>𝜙</m:t>
                      </m:r>
                    </m:oMath>
                  </m:oMathPara>
                </a14:m>
                <a:endParaRPr lang="en-US" sz="2400" dirty="0"/>
              </a:p>
              <a:p>
                <a:pPr marL="0" indent="0">
                  <a:buNone/>
                </a:pPr>
                <a:endParaRPr lang="en-US" sz="2400" dirty="0"/>
              </a:p>
              <a:p>
                <a:pPr marL="0" indent="0">
                  <a:buNone/>
                </a:pPr>
                <a:r>
                  <a:rPr lang="en-US" sz="2400" dirty="0"/>
                  <a:t>         					      </a:t>
                </a:r>
                <a:r>
                  <a:rPr lang="en-US" sz="2400" b="0" dirty="0"/>
                  <a:t>Notice convolution in </a:t>
                </a:r>
                <a14:m>
                  <m:oMath xmlns:m="http://schemas.openxmlformats.org/officeDocument/2006/math">
                    <m:r>
                      <a:rPr lang="en-US" sz="2400" b="0" i="1" smtClean="0">
                        <a:latin typeface="Cambria Math" panose="02040503050406030204" pitchFamily="18" charset="0"/>
                      </a:rPr>
                      <m:t>𝜙</m:t>
                    </m:r>
                  </m:oMath>
                </a14:m>
                <a:r>
                  <a:rPr lang="en-US" sz="2400" b="0" dirty="0"/>
                  <a:t> domain</a:t>
                </a:r>
              </a:p>
              <a:p>
                <a:endParaRPr lang="en-US" sz="2400" b="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𝑗</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𝑘</m:t>
                              </m:r>
                            </m:e>
                            <m:sub>
                              <m:r>
                                <a:rPr lang="en-US" sz="2400" b="0" i="1" smtClean="0">
                                  <a:latin typeface="Cambria Math" panose="02040503050406030204" pitchFamily="18" charset="0"/>
                                  <a:ea typeface="Cambria Math" panose="02040503050406030204" pitchFamily="18" charset="0"/>
                                </a:rPr>
                                <m:t>𝑟</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0</m:t>
                              </m:r>
                            </m:sub>
                          </m:sSub>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r>
                                <a:rPr lang="en-US" sz="2400" b="0" i="1" smtClean="0">
                                  <a:latin typeface="Cambria Math" panose="02040503050406030204" pitchFamily="18" charset="0"/>
                                  <a:ea typeface="Cambria Math" panose="02040503050406030204" pitchFamily="18" charset="0"/>
                                </a:rPr>
                                <m:t>𝜃</m:t>
                              </m:r>
                            </m:e>
                          </m:func>
                        </m:sup>
                      </m:sSup>
                    </m:oMath>
                  </m:oMathPara>
                </a14:m>
                <a:endParaRPr lang="en-US" sz="2400" dirty="0"/>
              </a:p>
              <a:p>
                <a:endParaRPr lang="en-US" sz="2400" dirty="0"/>
              </a:p>
              <a:p>
                <a:endParaRPr lang="en-US" sz="2400" dirty="0"/>
              </a:p>
              <a:p>
                <a:endParaRPr lang="en-US" sz="2400" dirty="0"/>
              </a:p>
            </p:txBody>
          </p:sp>
        </mc:Choice>
        <mc:Fallback xmlns="">
          <p:sp>
            <p:nvSpPr>
              <p:cNvPr id="3" name="Content Placeholder 2">
                <a:extLst>
                  <a:ext uri="{FF2B5EF4-FFF2-40B4-BE49-F238E27FC236}">
                    <a16:creationId xmlns:a16="http://schemas.microsoft.com/office/drawing/2014/main" id="{FBBF6845-FB40-42CB-B683-70B10DACECA2}"/>
                  </a:ext>
                </a:extLst>
              </p:cNvPr>
              <p:cNvSpPr>
                <a:spLocks noGrp="1" noRot="1" noChangeAspect="1" noMove="1" noResize="1" noEditPoints="1" noAdjustHandles="1" noChangeArrowheads="1" noChangeShapeType="1" noTextEdit="1"/>
              </p:cNvSpPr>
              <p:nvPr>
                <p:ph idx="1"/>
              </p:nvPr>
            </p:nvSpPr>
            <p:spPr>
              <a:xfrm>
                <a:off x="838200" y="1442856"/>
                <a:ext cx="10515600" cy="5115885"/>
              </a:xfrm>
              <a:blipFill>
                <a:blip r:embed="rId5"/>
                <a:stretch>
                  <a:fillRect l="-812" t="-16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E4539ED-ABA6-4325-9891-99697039B0F4}"/>
                  </a:ext>
                </a:extLst>
              </p:cNvPr>
              <p:cNvSpPr txBox="1"/>
              <p:nvPr/>
            </p:nvSpPr>
            <p:spPr>
              <a:xfrm>
                <a:off x="5295206" y="1571106"/>
                <a:ext cx="7099069" cy="688009"/>
              </a:xfrm>
              <a:prstGeom prst="rect">
                <a:avLst/>
              </a:prstGeom>
              <a:noFill/>
            </p:spPr>
            <p:txBody>
              <a:bodyPr wrap="square" rtlCol="0">
                <a:spAutoFit/>
              </a:bodyPr>
              <a:lstStyle/>
              <a:p>
                <a:r>
                  <a:rPr lang="en-US" dirty="0"/>
                  <a:t>Fourier relation in cylindrical coordinates: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𝜙</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𝑦</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e>
                    </m:d>
                  </m:oMath>
                </a14:m>
                <a:endParaRPr lang="en-US" dirty="0"/>
              </a:p>
              <a:p>
                <a:endParaRPr lang="en-US" dirty="0"/>
              </a:p>
            </p:txBody>
          </p:sp>
        </mc:Choice>
        <mc:Fallback xmlns="">
          <p:sp>
            <p:nvSpPr>
              <p:cNvPr id="4" name="TextBox 3">
                <a:extLst>
                  <a:ext uri="{FF2B5EF4-FFF2-40B4-BE49-F238E27FC236}">
                    <a16:creationId xmlns:a16="http://schemas.microsoft.com/office/drawing/2014/main" id="{FE4539ED-ABA6-4325-9891-99697039B0F4}"/>
                  </a:ext>
                </a:extLst>
              </p:cNvPr>
              <p:cNvSpPr txBox="1">
                <a:spLocks noRot="1" noChangeAspect="1" noMove="1" noResize="1" noEditPoints="1" noAdjustHandles="1" noChangeArrowheads="1" noChangeShapeType="1" noTextEdit="1"/>
              </p:cNvSpPr>
              <p:nvPr/>
            </p:nvSpPr>
            <p:spPr>
              <a:xfrm>
                <a:off x="5295206" y="1571106"/>
                <a:ext cx="7099069" cy="688009"/>
              </a:xfrm>
              <a:prstGeom prst="rect">
                <a:avLst/>
              </a:prstGeom>
              <a:blipFill>
                <a:blip r:embed="rId6"/>
                <a:stretch>
                  <a:fillRect l="-773" t="-1770"/>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9B1F9A6D-3BFE-4A89-86DB-81A7ACD4CBF6}"/>
              </a:ext>
            </a:extLst>
          </p:cNvPr>
          <p:cNvCxnSpPr>
            <a:cxnSpLocks/>
          </p:cNvCxnSpPr>
          <p:nvPr/>
        </p:nvCxnSpPr>
        <p:spPr>
          <a:xfrm flipH="1">
            <a:off x="5486400" y="1911927"/>
            <a:ext cx="207818" cy="3471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Left Brace 10">
            <a:extLst>
              <a:ext uri="{FF2B5EF4-FFF2-40B4-BE49-F238E27FC236}">
                <a16:creationId xmlns:a16="http://schemas.microsoft.com/office/drawing/2014/main" id="{FABBFA47-5276-49F2-ADEE-DA412416D772}"/>
              </a:ext>
            </a:extLst>
          </p:cNvPr>
          <p:cNvSpPr/>
          <p:nvPr/>
        </p:nvSpPr>
        <p:spPr>
          <a:xfrm rot="16200000">
            <a:off x="6654314" y="2489635"/>
            <a:ext cx="532014" cy="4131477"/>
          </a:xfrm>
          <a:prstGeom prst="leftBrace">
            <a:avLst>
              <a:gd name="adj1" fmla="val 8333"/>
              <a:gd name="adj2" fmla="val 48390"/>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7364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5088-EDBF-4FDA-852D-1397B3CF4ECA}"/>
              </a:ext>
            </a:extLst>
          </p:cNvPr>
          <p:cNvSpPr>
            <a:spLocks noGrp="1"/>
          </p:cNvSpPr>
          <p:nvPr>
            <p:ph type="title"/>
          </p:nvPr>
        </p:nvSpPr>
        <p:spPr/>
        <p:txBody>
          <a:bodyPr/>
          <a:lstStyle/>
          <a:p>
            <a:r>
              <a:rPr lang="en-US" dirty="0"/>
              <a:t>Image Reconstruction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EE0C0D-A8EC-4643-AA49-979E1C88A3D7}"/>
                  </a:ext>
                </a:extLst>
              </p:cNvPr>
              <p:cNvSpPr>
                <a:spLocks noGrp="1"/>
              </p:cNvSpPr>
              <p:nvPr>
                <p:ph idx="1"/>
              </p:nvPr>
            </p:nvSpPr>
            <p:spPr>
              <a:xfrm>
                <a:off x="838200" y="1442857"/>
                <a:ext cx="10515600" cy="5174074"/>
              </a:xfrm>
            </p:spPr>
            <p:txBody>
              <a:bodyPr>
                <a:normAutofit/>
              </a:bodyPr>
              <a:lstStyle/>
              <a:p>
                <a:r>
                  <a:rPr lang="en-US" sz="2400" dirty="0"/>
                  <a:t>Convolution in </a:t>
                </a:r>
                <a14:m>
                  <m:oMath xmlns:m="http://schemas.openxmlformats.org/officeDocument/2006/math">
                    <m:r>
                      <a:rPr lang="en-US" sz="2400" b="0" i="1" smtClean="0">
                        <a:latin typeface="Cambria Math" panose="02040503050406030204" pitchFamily="18" charset="0"/>
                      </a:rPr>
                      <m:t>𝜙</m:t>
                    </m:r>
                  </m:oMath>
                </a14:m>
                <a:r>
                  <a:rPr lang="en-US" sz="2400" dirty="0"/>
                  <a:t> domain</a:t>
                </a:r>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𝜃</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𝑦</m:t>
                              </m:r>
                            </m:sub>
                          </m:sSub>
                        </m:e>
                      </m:d>
                      <m:r>
                        <a:rPr lang="en-US" sz="2400" i="1">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0" i="1" smtClean="0">
                              <a:latin typeface="Cambria Math" panose="02040503050406030204" pitchFamily="18" charset="0"/>
                            </a:rPr>
                            <m:t>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m:t>
                              </m:r>
                            </m:sub>
                          </m:sSub>
                        </m:e>
                      </m:d>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𝜙</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𝑟</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𝑦</m:t>
                              </m:r>
                            </m:sub>
                          </m:sSub>
                        </m:e>
                      </m:d>
                      <m:r>
                        <a:rPr lang="en-US" sz="2400" i="1">
                          <a:latin typeface="Cambria Math" panose="02040503050406030204" pitchFamily="18" charset="0"/>
                        </a:rPr>
                        <m:t>𝑑</m:t>
                      </m:r>
                      <m:r>
                        <a:rPr lang="en-US" sz="2400" i="1">
                          <a:latin typeface="Cambria Math" panose="02040503050406030204" pitchFamily="18" charset="0"/>
                        </a:rPr>
                        <m:t>𝜙</m:t>
                      </m:r>
                    </m:oMath>
                  </m:oMathPara>
                </a14:m>
                <a:endParaRPr lang="en-US" sz="2400" dirty="0"/>
              </a:p>
              <a:p>
                <a:pPr marL="0" indent="0">
                  <a:buNone/>
                </a:pPr>
                <a:endParaRPr lang="en-US" sz="2400" dirty="0"/>
              </a:p>
              <a:p>
                <a:r>
                  <a:rPr lang="en-US" sz="2400" dirty="0"/>
                  <a:t>Solve for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𝑦</m:t>
                        </m:r>
                      </m:sub>
                    </m:sSub>
                    <m:r>
                      <a:rPr lang="en-US" sz="2400" b="0" i="1" smtClean="0">
                        <a:latin typeface="Cambria Math" panose="02040503050406030204" pitchFamily="18" charset="0"/>
                      </a:rPr>
                      <m:t>)</m:t>
                    </m:r>
                  </m:oMath>
                </a14:m>
                <a:r>
                  <a:rPr lang="en-US" sz="2400" dirty="0"/>
                  <a:t> using Fourier-convolution relations</a:t>
                </a:r>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𝑦</m:t>
                              </m:r>
                            </m:sub>
                          </m:sSub>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IFT</m:t>
                          </m:r>
                        </m:e>
                        <m:sub>
                          <m:r>
                            <a:rPr lang="en-US" sz="2400" b="0" i="1" smtClean="0">
                              <a:latin typeface="Cambria Math" panose="02040503050406030204" pitchFamily="18" charset="0"/>
                            </a:rPr>
                            <m:t>1</m:t>
                          </m:r>
                          <m:r>
                            <m:rPr>
                              <m:sty m:val="p"/>
                            </m:rPr>
                            <a:rPr lang="en-US" sz="2400" b="0" i="0" smtClean="0">
                              <a:latin typeface="Cambria Math" panose="02040503050406030204" pitchFamily="18" charset="0"/>
                            </a:rPr>
                            <m:t>D</m:t>
                          </m:r>
                        </m:sub>
                        <m:sup>
                          <m:d>
                            <m:dPr>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Θ</m:t>
                              </m:r>
                            </m:e>
                          </m:d>
                        </m:sup>
                      </m:sSubSup>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𝐺</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Θ</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m:t>
                                  </m:r>
                                </m:sub>
                              </m:sSub>
                            </m:e>
                          </m:d>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Θ</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𝑦</m:t>
                                  </m:r>
                                </m:sub>
                              </m:sSub>
                            </m:e>
                          </m:d>
                        </m:e>
                      </m:d>
                    </m:oMath>
                  </m:oMathPara>
                </a14:m>
                <a:endParaRPr lang="en-US" sz="2400" dirty="0"/>
              </a:p>
              <a:p>
                <a:pPr marL="0" indent="0">
                  <a:buNone/>
                </a:pPr>
                <a:endParaRPr lang="en-US" sz="2400" dirty="0"/>
              </a:p>
              <a:p>
                <a:r>
                  <a:rPr lang="en-US" sz="2400" dirty="0"/>
                  <a:t>Stolt Interpolation: polar to rectangular spatial spectral domains</a:t>
                </a:r>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𝑦</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𝑧</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𝜃</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𝑟</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𝑦</m:t>
                                      </m:r>
                                    </m:sub>
                                  </m:sSub>
                                </m:e>
                              </m:d>
                            </m:e>
                          </m:d>
                        </m:e>
                        <m:sub>
                          <m:r>
                            <a:rPr lang="en-US" sz="2400" b="0" i="1" smtClean="0">
                              <a:latin typeface="Cambria Math" panose="02040503050406030204" pitchFamily="18" charset="0"/>
                            </a:rPr>
                            <m:t>𝜃</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tan</m:t>
                                  </m:r>
                                </m:e>
                                <m:sup>
                                  <m:r>
                                    <a:rPr lang="en-US" sz="2400" b="0" i="1" smtClean="0">
                                      <a:latin typeface="Cambria Math" panose="02040503050406030204" pitchFamily="18" charset="0"/>
                                    </a:rPr>
                                    <m:t>−1</m:t>
                                  </m:r>
                                </m:sup>
                              </m:sSup>
                            </m:fName>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𝑧</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𝑥</m:t>
                                          </m:r>
                                        </m:sub>
                                      </m:sSub>
                                    </m:den>
                                  </m:f>
                                </m:e>
                              </m:d>
                            </m:e>
                          </m:func>
                          <m:r>
                            <a:rPr lang="en-US" sz="2400" b="0" i="1" smtClean="0">
                              <a:latin typeface="Cambria Math" panose="02040503050406030204" pitchFamily="18" charset="0"/>
                            </a:rPr>
                            <m:t>,   </m:t>
                          </m:r>
                          <m:r>
                            <a:rPr lang="en-US" sz="2400" b="0" i="1" smtClean="0">
                              <a:latin typeface="Cambria Math" panose="02040503050406030204" pitchFamily="18" charset="0"/>
                            </a:rPr>
                            <m:t>𝑘</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ad>
                            <m:radPr>
                              <m:degHide m:val="on"/>
                              <m:ctrlPr>
                                <a:rPr lang="en-US" sz="2400" b="0" i="1" smtClean="0">
                                  <a:latin typeface="Cambria Math" panose="02040503050406030204" pitchFamily="18" charset="0"/>
                                </a:rPr>
                              </m:ctrlPr>
                            </m:radPr>
                            <m:deg/>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𝑘</m:t>
                                  </m:r>
                                </m:e>
                                <m:sub>
                                  <m:r>
                                    <a:rPr lang="en-US" sz="2400" b="0" i="1" smtClean="0">
                                      <a:latin typeface="Cambria Math" panose="02040503050406030204" pitchFamily="18" charset="0"/>
                                    </a:rPr>
                                    <m:t>𝑥</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𝑘</m:t>
                                  </m:r>
                                </m:e>
                                <m:sub>
                                  <m:r>
                                    <a:rPr lang="en-US" sz="2400" b="0" i="1" smtClean="0">
                                      <a:latin typeface="Cambria Math" panose="02040503050406030204" pitchFamily="18" charset="0"/>
                                    </a:rPr>
                                    <m:t>𝑦</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𝑘</m:t>
                                  </m:r>
                                </m:e>
                                <m:sub>
                                  <m:r>
                                    <a:rPr lang="en-US" sz="2400" b="0" i="1" smtClean="0">
                                      <a:latin typeface="Cambria Math" panose="02040503050406030204" pitchFamily="18" charset="0"/>
                                    </a:rPr>
                                    <m:t>𝑧</m:t>
                                  </m:r>
                                </m:sub>
                                <m:sup>
                                  <m:r>
                                    <a:rPr lang="en-US" sz="2400" b="0" i="1" smtClean="0">
                                      <a:latin typeface="Cambria Math" panose="02040503050406030204" pitchFamily="18" charset="0"/>
                                    </a:rPr>
                                    <m:t>2</m:t>
                                  </m:r>
                                </m:sup>
                              </m:sSubSup>
                            </m:e>
                          </m:rad>
                        </m:sub>
                      </m:sSub>
                    </m:oMath>
                  </m:oMathPara>
                </a14:m>
                <a:endParaRPr lang="en-US" sz="2400" dirty="0"/>
              </a:p>
            </p:txBody>
          </p:sp>
        </mc:Choice>
        <mc:Fallback xmlns="">
          <p:sp>
            <p:nvSpPr>
              <p:cNvPr id="3" name="Content Placeholder 2">
                <a:extLst>
                  <a:ext uri="{FF2B5EF4-FFF2-40B4-BE49-F238E27FC236}">
                    <a16:creationId xmlns:a16="http://schemas.microsoft.com/office/drawing/2014/main" id="{C1EE0C0D-A8EC-4643-AA49-979E1C88A3D7}"/>
                  </a:ext>
                </a:extLst>
              </p:cNvPr>
              <p:cNvSpPr>
                <a:spLocks noGrp="1" noRot="1" noChangeAspect="1" noMove="1" noResize="1" noEditPoints="1" noAdjustHandles="1" noChangeArrowheads="1" noChangeShapeType="1" noTextEdit="1"/>
              </p:cNvSpPr>
              <p:nvPr>
                <p:ph idx="1"/>
              </p:nvPr>
            </p:nvSpPr>
            <p:spPr>
              <a:xfrm>
                <a:off x="838200" y="1442857"/>
                <a:ext cx="10515600" cy="5174074"/>
              </a:xfrm>
              <a:blipFill>
                <a:blip r:embed="rId5"/>
                <a:stretch>
                  <a:fillRect l="-812" t="-1651"/>
                </a:stretch>
              </a:blipFill>
            </p:spPr>
            <p:txBody>
              <a:bodyPr/>
              <a:lstStyle/>
              <a:p>
                <a:r>
                  <a:rPr lang="en-US">
                    <a:noFill/>
                  </a:rPr>
                  <a:t> </a:t>
                </a:r>
              </a:p>
            </p:txBody>
          </p:sp>
        </mc:Fallback>
      </mc:AlternateContent>
    </p:spTree>
    <p:extLst>
      <p:ext uri="{BB962C8B-B14F-4D97-AF65-F5344CB8AC3E}">
        <p14:creationId xmlns:p14="http://schemas.microsoft.com/office/powerpoint/2010/main" val="1522354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49D2-E9F9-4341-9AB6-B6D5A56908CA}"/>
              </a:ext>
            </a:extLst>
          </p:cNvPr>
          <p:cNvSpPr>
            <a:spLocks noGrp="1"/>
          </p:cNvSpPr>
          <p:nvPr>
            <p:ph type="title"/>
          </p:nvPr>
        </p:nvSpPr>
        <p:spPr/>
        <p:txBody>
          <a:bodyPr/>
          <a:lstStyle/>
          <a:p>
            <a:r>
              <a:rPr lang="en-US" dirty="0"/>
              <a:t>Full Algorithm</a:t>
            </a:r>
          </a:p>
        </p:txBody>
      </p:sp>
      <p:grpSp>
        <p:nvGrpSpPr>
          <p:cNvPr id="40" name="Group 39">
            <a:extLst>
              <a:ext uri="{FF2B5EF4-FFF2-40B4-BE49-F238E27FC236}">
                <a16:creationId xmlns:a16="http://schemas.microsoft.com/office/drawing/2014/main" id="{32A7D17A-8524-4BEB-8FFF-BF71DB00ADB4}"/>
              </a:ext>
            </a:extLst>
          </p:cNvPr>
          <p:cNvGrpSpPr/>
          <p:nvPr/>
        </p:nvGrpSpPr>
        <p:grpSpPr>
          <a:xfrm>
            <a:off x="736715" y="1483114"/>
            <a:ext cx="10718569" cy="4019225"/>
            <a:chOff x="736715" y="1483114"/>
            <a:chExt cx="10718569" cy="4019225"/>
          </a:xfrm>
        </p:grpSpPr>
        <p:grpSp>
          <p:nvGrpSpPr>
            <p:cNvPr id="4" name="Group 3">
              <a:extLst>
                <a:ext uri="{FF2B5EF4-FFF2-40B4-BE49-F238E27FC236}">
                  <a16:creationId xmlns:a16="http://schemas.microsoft.com/office/drawing/2014/main" id="{B206EE3A-3EF1-4C85-B4F9-8958DBCFC46D}"/>
                </a:ext>
              </a:extLst>
            </p:cNvPr>
            <p:cNvGrpSpPr/>
            <p:nvPr/>
          </p:nvGrpSpPr>
          <p:grpSpPr>
            <a:xfrm>
              <a:off x="736715" y="1483114"/>
              <a:ext cx="10718569" cy="4019225"/>
              <a:chOff x="561109" y="3512689"/>
              <a:chExt cx="10187247" cy="2684871"/>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86D901F-ECE0-485C-B60E-8A8FDE81B90B}"/>
                      </a:ext>
                    </a:extLst>
                  </p:cNvPr>
                  <p:cNvSpPr txBox="1"/>
                  <p:nvPr/>
                </p:nvSpPr>
                <p:spPr>
                  <a:xfrm>
                    <a:off x="817160" y="3512689"/>
                    <a:ext cx="2048220" cy="30839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2400" b="1" i="1" smtClean="0">
                              <a:latin typeface="Cambria Math" panose="02040503050406030204" pitchFamily="18" charset="0"/>
                            </a:rPr>
                            <m:t>𝒔</m:t>
                          </m:r>
                          <m:d>
                            <m:dPr>
                              <m:ctrlPr>
                                <a:rPr lang="en-US" sz="2400" b="1" i="1">
                                  <a:latin typeface="Cambria Math" panose="02040503050406030204" pitchFamily="18" charset="0"/>
                                </a:rPr>
                              </m:ctrlPr>
                            </m:dPr>
                            <m:e>
                              <m:r>
                                <a:rPr lang="en-US" sz="2400" b="1" i="1" smtClean="0">
                                  <a:latin typeface="Cambria Math" panose="02040503050406030204" pitchFamily="18" charset="0"/>
                                </a:rPr>
                                <m:t>𝜽</m:t>
                              </m:r>
                              <m:r>
                                <a:rPr lang="en-US" sz="2400" b="1" smtClean="0">
                                  <a:latin typeface="Cambria Math" panose="02040503050406030204" pitchFamily="18" charset="0"/>
                                </a:rPr>
                                <m:t>,</m:t>
                              </m:r>
                              <m:r>
                                <a:rPr lang="en-US" sz="2400" b="1" i="1" smtClean="0">
                                  <a:latin typeface="Cambria Math" panose="02040503050406030204" pitchFamily="18" charset="0"/>
                                </a:rPr>
                                <m:t>𝒌</m:t>
                              </m:r>
                              <m:r>
                                <a:rPr lang="en-US" sz="2400" b="1" i="1" smtClean="0">
                                  <a:latin typeface="Cambria Math" panose="02040503050406030204" pitchFamily="18" charset="0"/>
                                </a:rPr>
                                <m:t>,</m:t>
                              </m:r>
                              <m:sSubSup>
                                <m:sSubSupPr>
                                  <m:ctrlPr>
                                    <a:rPr lang="en-US" sz="2400" b="1" i="1" smtClean="0">
                                      <a:latin typeface="Cambria Math" panose="02040503050406030204" pitchFamily="18" charset="0"/>
                                    </a:rPr>
                                  </m:ctrlPr>
                                </m:sSubSupPr>
                                <m:e>
                                  <m:r>
                                    <a:rPr lang="en-US" sz="2400" b="1" i="1" smtClean="0">
                                      <a:latin typeface="Cambria Math" panose="02040503050406030204" pitchFamily="18" charset="0"/>
                                    </a:rPr>
                                    <m:t>𝒚</m:t>
                                  </m:r>
                                </m:e>
                                <m:sub>
                                  <m:r>
                                    <a:rPr lang="en-US" sz="2400" b="1" i="1" smtClean="0">
                                      <a:latin typeface="Cambria Math" panose="02040503050406030204" pitchFamily="18" charset="0"/>
                                    </a:rPr>
                                    <m:t>𝑻</m:t>
                                  </m:r>
                                </m:sub>
                                <m:sup>
                                  <m:r>
                                    <a:rPr lang="en-US" sz="2400" b="1" i="1" smtClean="0">
                                      <a:latin typeface="Cambria Math" panose="02040503050406030204" pitchFamily="18" charset="0"/>
                                    </a:rPr>
                                    <m:t>′</m:t>
                                  </m:r>
                                </m:sup>
                              </m:sSubSup>
                              <m:r>
                                <a:rPr lang="en-US" sz="2400" b="1" i="1" smtClean="0">
                                  <a:latin typeface="Cambria Math" panose="02040503050406030204" pitchFamily="18" charset="0"/>
                                </a:rPr>
                                <m:t>,</m:t>
                              </m:r>
                              <m:sSubSup>
                                <m:sSubSupPr>
                                  <m:ctrlPr>
                                    <a:rPr lang="en-US" sz="2400" b="1" i="1" smtClean="0">
                                      <a:latin typeface="Cambria Math" panose="02040503050406030204" pitchFamily="18" charset="0"/>
                                    </a:rPr>
                                  </m:ctrlPr>
                                </m:sSubSupPr>
                                <m:e>
                                  <m:r>
                                    <a:rPr lang="en-US" sz="2400" b="1" i="1" smtClean="0">
                                      <a:latin typeface="Cambria Math" panose="02040503050406030204" pitchFamily="18" charset="0"/>
                                    </a:rPr>
                                    <m:t>𝒚</m:t>
                                  </m:r>
                                </m:e>
                                <m:sub>
                                  <m:r>
                                    <a:rPr lang="en-US" sz="2400" b="1" i="1" smtClean="0">
                                      <a:latin typeface="Cambria Math" panose="02040503050406030204" pitchFamily="18" charset="0"/>
                                    </a:rPr>
                                    <m:t>𝑹</m:t>
                                  </m:r>
                                </m:sub>
                                <m:sup>
                                  <m:r>
                                    <a:rPr lang="en-US" sz="2400" b="1" i="1" smtClean="0">
                                      <a:latin typeface="Cambria Math" panose="02040503050406030204" pitchFamily="18" charset="0"/>
                                    </a:rPr>
                                    <m:t>′</m:t>
                                  </m:r>
                                </m:sup>
                              </m:sSubSup>
                            </m:e>
                          </m:d>
                        </m:oMath>
                      </m:oMathPara>
                    </a14:m>
                    <a:endParaRPr lang="en-US" sz="2400" b="1" dirty="0"/>
                  </a:p>
                </p:txBody>
              </p:sp>
            </mc:Choice>
            <mc:Fallback xmlns="">
              <p:sp>
                <p:nvSpPr>
                  <p:cNvPr id="5" name="TextBox 4">
                    <a:extLst>
                      <a:ext uri="{FF2B5EF4-FFF2-40B4-BE49-F238E27FC236}">
                        <a16:creationId xmlns:a16="http://schemas.microsoft.com/office/drawing/2014/main" id="{E86D901F-ECE0-485C-B60E-8A8FDE81B90B}"/>
                      </a:ext>
                    </a:extLst>
                  </p:cNvPr>
                  <p:cNvSpPr txBox="1">
                    <a:spLocks noRot="1" noChangeAspect="1" noMove="1" noResize="1" noEditPoints="1" noAdjustHandles="1" noChangeArrowheads="1" noChangeShapeType="1" noTextEdit="1"/>
                  </p:cNvSpPr>
                  <p:nvPr/>
                </p:nvSpPr>
                <p:spPr>
                  <a:xfrm>
                    <a:off x="817160" y="3512689"/>
                    <a:ext cx="2048220" cy="308395"/>
                  </a:xfrm>
                  <a:prstGeom prst="rect">
                    <a:avLst/>
                  </a:prstGeom>
                  <a:blipFill>
                    <a:blip r:embed="rId5"/>
                    <a:stretch>
                      <a:fillRect b="-10526"/>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82E76433-3D48-48A7-AFCF-EA8172E66ED5}"/>
                  </a:ext>
                </a:extLst>
              </p:cNvPr>
              <p:cNvSpPr/>
              <p:nvPr/>
            </p:nvSpPr>
            <p:spPr>
              <a:xfrm>
                <a:off x="561109" y="4447309"/>
                <a:ext cx="2560320" cy="592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Multistatic-to-Monostatic Conversion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973556E-ADB5-4B0F-9F72-4E61C9B8DB85}"/>
                      </a:ext>
                    </a:extLst>
                  </p:cNvPr>
                  <p:cNvSpPr txBox="1"/>
                  <p:nvPr/>
                </p:nvSpPr>
                <p:spPr>
                  <a:xfrm>
                    <a:off x="1667045" y="5109660"/>
                    <a:ext cx="1372985" cy="3781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𝜃</m:t>
                              </m:r>
                              <m:r>
                                <a:rPr lang="en-US">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oMath>
                      </m:oMathPara>
                    </a14:m>
                    <a:endParaRPr lang="en-US" dirty="0"/>
                  </a:p>
                </p:txBody>
              </p:sp>
            </mc:Choice>
            <mc:Fallback xmlns="">
              <p:sp>
                <p:nvSpPr>
                  <p:cNvPr id="7" name="TextBox 6">
                    <a:extLst>
                      <a:ext uri="{FF2B5EF4-FFF2-40B4-BE49-F238E27FC236}">
                        <a16:creationId xmlns:a16="http://schemas.microsoft.com/office/drawing/2014/main" id="{0973556E-ADB5-4B0F-9F72-4E61C9B8DB85}"/>
                      </a:ext>
                    </a:extLst>
                  </p:cNvPr>
                  <p:cNvSpPr txBox="1">
                    <a:spLocks noRot="1" noChangeAspect="1" noMove="1" noResize="1" noEditPoints="1" noAdjustHandles="1" noChangeArrowheads="1" noChangeShapeType="1" noTextEdit="1"/>
                  </p:cNvSpPr>
                  <p:nvPr/>
                </p:nvSpPr>
                <p:spPr>
                  <a:xfrm>
                    <a:off x="1667045" y="5109660"/>
                    <a:ext cx="1372985" cy="37818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6483D59-B699-440C-9844-1C51A9865762}"/>
                      </a:ext>
                    </a:extLst>
                  </p:cNvPr>
                  <p:cNvSpPr/>
                  <p:nvPr/>
                </p:nvSpPr>
                <p:spPr>
                  <a:xfrm>
                    <a:off x="1120139" y="5483125"/>
                    <a:ext cx="1442258" cy="592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FT</m:t>
                              </m:r>
                            </m:e>
                            <m:sub>
                              <m:r>
                                <a:rPr lang="en-US" b="0" i="1" smtClean="0">
                                  <a:latin typeface="Cambria Math" panose="02040503050406030204" pitchFamily="18" charset="0"/>
                                </a:rPr>
                                <m:t>2</m:t>
                              </m:r>
                              <m:r>
                                <m:rPr>
                                  <m:sty m:val="p"/>
                                </m:rPr>
                                <a:rPr lang="en-US" b="0" i="0" smtClean="0">
                                  <a:latin typeface="Cambria Math" panose="02040503050406030204" pitchFamily="18" charset="0"/>
                                </a:rPr>
                                <m:t>D</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sup>
                          </m:sSub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oMath>
                      </m:oMathPara>
                    </a14:m>
                    <a:endParaRPr lang="en-US" dirty="0"/>
                  </a:p>
                </p:txBody>
              </p:sp>
            </mc:Choice>
            <mc:Fallback xmlns="">
              <p:sp>
                <p:nvSpPr>
                  <p:cNvPr id="8" name="Rectangle 7">
                    <a:extLst>
                      <a:ext uri="{FF2B5EF4-FFF2-40B4-BE49-F238E27FC236}">
                        <a16:creationId xmlns:a16="http://schemas.microsoft.com/office/drawing/2014/main" id="{26483D59-B699-440C-9844-1C51A9865762}"/>
                      </a:ext>
                    </a:extLst>
                  </p:cNvPr>
                  <p:cNvSpPr>
                    <a:spLocks noRot="1" noChangeAspect="1" noMove="1" noResize="1" noEditPoints="1" noAdjustHandles="1" noChangeArrowheads="1" noChangeShapeType="1" noTextEdit="1"/>
                  </p:cNvSpPr>
                  <p:nvPr/>
                </p:nvSpPr>
                <p:spPr>
                  <a:xfrm>
                    <a:off x="1120139" y="5483125"/>
                    <a:ext cx="1442258" cy="592885"/>
                  </a:xfrm>
                  <a:prstGeom prst="rect">
                    <a:avLst/>
                  </a:prstGeom>
                  <a:blipFill>
                    <a:blip r:embed="rId7"/>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9A05482E-7BF7-4642-ADAA-CF985AF83755}"/>
                  </a:ext>
                </a:extLst>
              </p:cNvPr>
              <p:cNvCxnSpPr>
                <a:cxnSpLocks/>
                <a:stCxn id="6" idx="2"/>
                <a:endCxn id="8" idx="0"/>
              </p:cNvCxnSpPr>
              <p:nvPr/>
            </p:nvCxnSpPr>
            <p:spPr>
              <a:xfrm flipH="1">
                <a:off x="1841268" y="5040194"/>
                <a:ext cx="1" cy="4429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EF5CA60F-7734-4AF4-971A-33EE22E34FD0}"/>
                  </a:ext>
                </a:extLst>
              </p:cNvPr>
              <p:cNvCxnSpPr>
                <a:cxnSpLocks/>
                <a:stCxn id="8" idx="3"/>
                <a:endCxn id="13" idx="2"/>
              </p:cNvCxnSpPr>
              <p:nvPr/>
            </p:nvCxnSpPr>
            <p:spPr>
              <a:xfrm flipV="1">
                <a:off x="2562398" y="5774903"/>
                <a:ext cx="1571796" cy="4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376D72F2-B7BA-4EFD-80BC-F72D44D58CA3}"/>
                  </a:ext>
                </a:extLst>
              </p:cNvPr>
              <p:cNvCxnSpPr>
                <a:cxnSpLocks/>
                <a:stCxn id="14" idx="2"/>
                <a:endCxn id="13" idx="0"/>
              </p:cNvCxnSpPr>
              <p:nvPr/>
            </p:nvCxnSpPr>
            <p:spPr>
              <a:xfrm flipH="1">
                <a:off x="4289366" y="5040794"/>
                <a:ext cx="1" cy="6173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252215C-043F-4981-B982-75C9236787BB}"/>
                      </a:ext>
                    </a:extLst>
                  </p:cNvPr>
                  <p:cNvSpPr txBox="1"/>
                  <p:nvPr/>
                </p:nvSpPr>
                <p:spPr>
                  <a:xfrm>
                    <a:off x="2609329" y="5774303"/>
                    <a:ext cx="1372985" cy="4232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sub>
                              </m:sSub>
                            </m:e>
                          </m:d>
                        </m:oMath>
                      </m:oMathPara>
                    </a14:m>
                    <a:endParaRPr lang="en-US" dirty="0"/>
                  </a:p>
                </p:txBody>
              </p:sp>
            </mc:Choice>
            <mc:Fallback xmlns="">
              <p:sp>
                <p:nvSpPr>
                  <p:cNvPr id="12" name="TextBox 11">
                    <a:extLst>
                      <a:ext uri="{FF2B5EF4-FFF2-40B4-BE49-F238E27FC236}">
                        <a16:creationId xmlns:a16="http://schemas.microsoft.com/office/drawing/2014/main" id="{C252215C-043F-4981-B982-75C9236787BB}"/>
                      </a:ext>
                    </a:extLst>
                  </p:cNvPr>
                  <p:cNvSpPr txBox="1">
                    <a:spLocks noRot="1" noChangeAspect="1" noMove="1" noResize="1" noEditPoints="1" noAdjustHandles="1" noChangeArrowheads="1" noChangeShapeType="1" noTextEdit="1"/>
                  </p:cNvSpPr>
                  <p:nvPr/>
                </p:nvSpPr>
                <p:spPr>
                  <a:xfrm>
                    <a:off x="2609329" y="5774303"/>
                    <a:ext cx="1372985" cy="423257"/>
                  </a:xfrm>
                  <a:prstGeom prst="rect">
                    <a:avLst/>
                  </a:prstGeom>
                  <a:blipFill>
                    <a:blip r:embed="rId8"/>
                    <a:stretch>
                      <a:fillRect/>
                    </a:stretch>
                  </a:blipFill>
                </p:spPr>
                <p:txBody>
                  <a:bodyPr/>
                  <a:lstStyle/>
                  <a:p>
                    <a:r>
                      <a:rPr lang="en-US">
                        <a:noFill/>
                      </a:rPr>
                      <a:t> </a:t>
                    </a:r>
                  </a:p>
                </p:txBody>
              </p:sp>
            </mc:Fallback>
          </mc:AlternateContent>
          <p:sp>
            <p:nvSpPr>
              <p:cNvPr id="13" name="Flowchart: Summing Junction 12">
                <a:extLst>
                  <a:ext uri="{FF2B5EF4-FFF2-40B4-BE49-F238E27FC236}">
                    <a16:creationId xmlns:a16="http://schemas.microsoft.com/office/drawing/2014/main" id="{63CE9F06-A3B1-4A39-90AB-B1E5EC38C3CC}"/>
                  </a:ext>
                </a:extLst>
              </p:cNvPr>
              <p:cNvSpPr/>
              <p:nvPr/>
            </p:nvSpPr>
            <p:spPr>
              <a:xfrm>
                <a:off x="4134194" y="5658188"/>
                <a:ext cx="310343" cy="233429"/>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0ABE297-B848-469A-91F0-8AE28F39E5CC}"/>
                      </a:ext>
                    </a:extLst>
                  </p:cNvPr>
                  <p:cNvSpPr/>
                  <p:nvPr/>
                </p:nvSpPr>
                <p:spPr>
                  <a:xfrm>
                    <a:off x="3602873" y="4447909"/>
                    <a:ext cx="1372986" cy="592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FT</m:t>
                                      </m:r>
                                    </m:e>
                                    <m:sub>
                                      <m:r>
                                        <a:rPr lang="en-US" b="0" i="1" smtClean="0">
                                          <a:latin typeface="Cambria Math" panose="02040503050406030204" pitchFamily="18" charset="0"/>
                                        </a:rPr>
                                        <m:t>1</m:t>
                                      </m:r>
                                      <m:r>
                                        <m:rPr>
                                          <m:sty m:val="p"/>
                                        </m:rPr>
                                        <a:rPr lang="en-US" b="0" i="0" smtClean="0">
                                          <a:latin typeface="Cambria Math" panose="02040503050406030204" pitchFamily="18" charset="0"/>
                                        </a:rPr>
                                        <m:t>D</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 </m:t>
                                          </m:r>
                                        </m:e>
                                      </m:d>
                                    </m:sup>
                                  </m:sSub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e>
                              </m:d>
                            </m:e>
                            <m:sup>
                              <m:r>
                                <a:rPr lang="en-US" b="0" i="1" smtClean="0">
                                  <a:latin typeface="Cambria Math" panose="02040503050406030204" pitchFamily="18" charset="0"/>
                                  <a:ea typeface="Cambria Math" panose="02040503050406030204" pitchFamily="18" charset="0"/>
                                </a:rPr>
                                <m:t>∗</m:t>
                              </m:r>
                            </m:sup>
                          </m:sSup>
                        </m:oMath>
                      </m:oMathPara>
                    </a14:m>
                    <a:endParaRPr lang="en-US" dirty="0"/>
                  </a:p>
                </p:txBody>
              </p:sp>
            </mc:Choice>
            <mc:Fallback xmlns="">
              <p:sp>
                <p:nvSpPr>
                  <p:cNvPr id="14" name="Rectangle 13">
                    <a:extLst>
                      <a:ext uri="{FF2B5EF4-FFF2-40B4-BE49-F238E27FC236}">
                        <a16:creationId xmlns:a16="http://schemas.microsoft.com/office/drawing/2014/main" id="{40ABE297-B848-469A-91F0-8AE28F39E5CC}"/>
                      </a:ext>
                    </a:extLst>
                  </p:cNvPr>
                  <p:cNvSpPr>
                    <a:spLocks noRot="1" noChangeAspect="1" noMove="1" noResize="1" noEditPoints="1" noAdjustHandles="1" noChangeArrowheads="1" noChangeShapeType="1" noTextEdit="1"/>
                  </p:cNvSpPr>
                  <p:nvPr/>
                </p:nvSpPr>
                <p:spPr>
                  <a:xfrm>
                    <a:off x="3602873" y="4447909"/>
                    <a:ext cx="1372986" cy="592885"/>
                  </a:xfrm>
                  <a:prstGeom prst="rect">
                    <a:avLst/>
                  </a:prstGeom>
                  <a:blipFill>
                    <a:blip r:embed="rId9"/>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CED1F0E-4AA8-4F7B-B562-9A050A70200A}"/>
                  </a:ext>
                </a:extLst>
              </p:cNvPr>
              <p:cNvCxnSpPr>
                <a:cxnSpLocks/>
                <a:stCxn id="17" idx="2"/>
                <a:endCxn id="14" idx="0"/>
              </p:cNvCxnSpPr>
              <p:nvPr/>
            </p:nvCxnSpPr>
            <p:spPr>
              <a:xfrm>
                <a:off x="4289365" y="4202815"/>
                <a:ext cx="2" cy="2450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69C0485D-F90E-4BCE-95F0-F5C45D07485D}"/>
                  </a:ext>
                </a:extLst>
              </p:cNvPr>
              <p:cNvCxnSpPr>
                <a:cxnSpLocks/>
                <a:stCxn id="5" idx="2"/>
                <a:endCxn id="6" idx="0"/>
              </p:cNvCxnSpPr>
              <p:nvPr/>
            </p:nvCxnSpPr>
            <p:spPr>
              <a:xfrm>
                <a:off x="1841269" y="3821084"/>
                <a:ext cx="0" cy="626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85024E3-9D51-4204-8C9C-8F5F85882922}"/>
                      </a:ext>
                    </a:extLst>
                  </p:cNvPr>
                  <p:cNvSpPr txBox="1"/>
                  <p:nvPr/>
                </p:nvSpPr>
                <p:spPr>
                  <a:xfrm>
                    <a:off x="2696264" y="3789050"/>
                    <a:ext cx="3186201" cy="413764"/>
                  </a:xfrm>
                  <a:prstGeom prst="rect">
                    <a:avLst/>
                  </a:prstGeom>
                  <a:noFill/>
                </p:spPr>
                <p:txBody>
                  <a:bodyPr wrap="square" rtlCol="0">
                    <a:spAutoFit/>
                  </a:bodyPr>
                  <a:lstStyle/>
                  <a:p>
                    <a:pPr algn="ctr"/>
                    <a14:m>
                      <m:oMath xmlns:m="http://schemas.openxmlformats.org/officeDocument/2006/math">
                        <m:r>
                          <a:rPr lang="en-US"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𝑦</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e>
                            </m:rad>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sup>
                        </m:sSup>
                      </m:oMath>
                    </a14:m>
                    <a:r>
                      <a:rPr lang="en-US" dirty="0"/>
                      <a:t> </a:t>
                    </a:r>
                  </a:p>
                </p:txBody>
              </p:sp>
            </mc:Choice>
            <mc:Fallback xmlns="">
              <p:sp>
                <p:nvSpPr>
                  <p:cNvPr id="17" name="TextBox 16">
                    <a:extLst>
                      <a:ext uri="{FF2B5EF4-FFF2-40B4-BE49-F238E27FC236}">
                        <a16:creationId xmlns:a16="http://schemas.microsoft.com/office/drawing/2014/main" id="{885024E3-9D51-4204-8C9C-8F5F85882922}"/>
                      </a:ext>
                    </a:extLst>
                  </p:cNvPr>
                  <p:cNvSpPr txBox="1">
                    <a:spLocks noRot="1" noChangeAspect="1" noMove="1" noResize="1" noEditPoints="1" noAdjustHandles="1" noChangeArrowheads="1" noChangeShapeType="1" noTextEdit="1"/>
                  </p:cNvSpPr>
                  <p:nvPr/>
                </p:nvSpPr>
                <p:spPr>
                  <a:xfrm>
                    <a:off x="2696264" y="3789050"/>
                    <a:ext cx="3186201" cy="41376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5A1FF70-345B-4979-80B4-0390D15036A6}"/>
                      </a:ext>
                    </a:extLst>
                  </p:cNvPr>
                  <p:cNvSpPr txBox="1"/>
                  <p:nvPr/>
                </p:nvSpPr>
                <p:spPr>
                  <a:xfrm>
                    <a:off x="4212122" y="5130576"/>
                    <a:ext cx="1372985" cy="4110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Θ</m:t>
                              </m:r>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𝑦</m:t>
                                  </m:r>
                                </m:sub>
                              </m:sSub>
                            </m:e>
                          </m:d>
                        </m:oMath>
                      </m:oMathPara>
                    </a14:m>
                    <a:endParaRPr lang="en-US" dirty="0"/>
                  </a:p>
                </p:txBody>
              </p:sp>
            </mc:Choice>
            <mc:Fallback xmlns="">
              <p:sp>
                <p:nvSpPr>
                  <p:cNvPr id="18" name="TextBox 17">
                    <a:extLst>
                      <a:ext uri="{FF2B5EF4-FFF2-40B4-BE49-F238E27FC236}">
                        <a16:creationId xmlns:a16="http://schemas.microsoft.com/office/drawing/2014/main" id="{75A1FF70-345B-4979-80B4-0390D15036A6}"/>
                      </a:ext>
                    </a:extLst>
                  </p:cNvPr>
                  <p:cNvSpPr txBox="1">
                    <a:spLocks noRot="1" noChangeAspect="1" noMove="1" noResize="1" noEditPoints="1" noAdjustHandles="1" noChangeArrowheads="1" noChangeShapeType="1" noTextEdit="1"/>
                  </p:cNvSpPr>
                  <p:nvPr/>
                </p:nvSpPr>
                <p:spPr>
                  <a:xfrm>
                    <a:off x="4212122" y="5130576"/>
                    <a:ext cx="1372985" cy="411010"/>
                  </a:xfrm>
                  <a:prstGeom prst="rect">
                    <a:avLst/>
                  </a:prstGeom>
                  <a:blipFill>
                    <a:blip r:embed="rId11"/>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35310949-66E5-428F-925A-4C00DD691B3D}"/>
                  </a:ext>
                </a:extLst>
              </p:cNvPr>
              <p:cNvCxnSpPr>
                <a:cxnSpLocks/>
                <a:stCxn id="13" idx="6"/>
                <a:endCxn id="20" idx="1"/>
              </p:cNvCxnSpPr>
              <p:nvPr/>
            </p:nvCxnSpPr>
            <p:spPr>
              <a:xfrm>
                <a:off x="4444537" y="5774903"/>
                <a:ext cx="14443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CEBEE91E-BF37-4D5C-BB3B-6858567146A6}"/>
                      </a:ext>
                    </a:extLst>
                  </p:cNvPr>
                  <p:cNvSpPr/>
                  <p:nvPr/>
                </p:nvSpPr>
                <p:spPr>
                  <a:xfrm>
                    <a:off x="5888868" y="5478460"/>
                    <a:ext cx="1170875" cy="592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IFT</m:t>
                              </m:r>
                            </m:e>
                            <m:sub>
                              <m:r>
                                <a:rPr lang="en-US" b="0" i="1" smtClean="0">
                                  <a:latin typeface="Cambria Math" panose="02040503050406030204" pitchFamily="18" charset="0"/>
                                </a:rPr>
                                <m:t>1</m:t>
                              </m:r>
                              <m:r>
                                <m:rPr>
                                  <m:sty m:val="p"/>
                                </m:rPr>
                                <a:rPr lang="en-US" b="0" i="0" smtClean="0">
                                  <a:latin typeface="Cambria Math" panose="02040503050406030204" pitchFamily="18" charset="0"/>
                                </a:rPr>
                                <m:t>D</m:t>
                              </m:r>
                            </m:sub>
                            <m: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Θ</m:t>
                                  </m:r>
                                </m:e>
                              </m:d>
                            </m:sup>
                          </m:sSub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oMath>
                      </m:oMathPara>
                    </a14:m>
                    <a:endParaRPr lang="en-US" dirty="0"/>
                  </a:p>
                </p:txBody>
              </p:sp>
            </mc:Choice>
            <mc:Fallback xmlns="">
              <p:sp>
                <p:nvSpPr>
                  <p:cNvPr id="20" name="Rectangle 19">
                    <a:extLst>
                      <a:ext uri="{FF2B5EF4-FFF2-40B4-BE49-F238E27FC236}">
                        <a16:creationId xmlns:a16="http://schemas.microsoft.com/office/drawing/2014/main" id="{CEBEE91E-BF37-4D5C-BB3B-6858567146A6}"/>
                      </a:ext>
                    </a:extLst>
                  </p:cNvPr>
                  <p:cNvSpPr>
                    <a:spLocks noRot="1" noChangeAspect="1" noMove="1" noResize="1" noEditPoints="1" noAdjustHandles="1" noChangeArrowheads="1" noChangeShapeType="1" noTextEdit="1"/>
                  </p:cNvSpPr>
                  <p:nvPr/>
                </p:nvSpPr>
                <p:spPr>
                  <a:xfrm>
                    <a:off x="5888868" y="5478460"/>
                    <a:ext cx="1170875" cy="59288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788AD66-76FD-423B-BAA7-16050E247AF1}"/>
                      </a:ext>
                    </a:extLst>
                  </p:cNvPr>
                  <p:cNvSpPr txBox="1"/>
                  <p:nvPr/>
                </p:nvSpPr>
                <p:spPr>
                  <a:xfrm>
                    <a:off x="4380804" y="5786081"/>
                    <a:ext cx="1571798" cy="4110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𝑟</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𝑦</m:t>
                                  </m:r>
                                </m:sub>
                              </m:sSub>
                            </m:e>
                          </m:d>
                        </m:oMath>
                      </m:oMathPara>
                    </a14:m>
                    <a:endParaRPr lang="en-US" dirty="0"/>
                  </a:p>
                </p:txBody>
              </p:sp>
            </mc:Choice>
            <mc:Fallback xmlns="">
              <p:sp>
                <p:nvSpPr>
                  <p:cNvPr id="21" name="TextBox 20">
                    <a:extLst>
                      <a:ext uri="{FF2B5EF4-FFF2-40B4-BE49-F238E27FC236}">
                        <a16:creationId xmlns:a16="http://schemas.microsoft.com/office/drawing/2014/main" id="{4788AD66-76FD-423B-BAA7-16050E247AF1}"/>
                      </a:ext>
                    </a:extLst>
                  </p:cNvPr>
                  <p:cNvSpPr txBox="1">
                    <a:spLocks noRot="1" noChangeAspect="1" noMove="1" noResize="1" noEditPoints="1" noAdjustHandles="1" noChangeArrowheads="1" noChangeShapeType="1" noTextEdit="1"/>
                  </p:cNvSpPr>
                  <p:nvPr/>
                </p:nvSpPr>
                <p:spPr>
                  <a:xfrm>
                    <a:off x="4380804" y="5786081"/>
                    <a:ext cx="1571798" cy="411010"/>
                  </a:xfrm>
                  <a:prstGeom prst="rect">
                    <a:avLst/>
                  </a:prstGeom>
                  <a:blipFill>
                    <a:blip r:embed="rId13"/>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4BA2D7CE-FE9B-439B-9C0C-47169750995A}"/>
                  </a:ext>
                </a:extLst>
              </p:cNvPr>
              <p:cNvCxnSpPr>
                <a:cxnSpLocks/>
                <a:stCxn id="25" idx="3"/>
                <a:endCxn id="26" idx="1"/>
              </p:cNvCxnSpPr>
              <p:nvPr/>
            </p:nvCxnSpPr>
            <p:spPr>
              <a:xfrm>
                <a:off x="7059743" y="4743752"/>
                <a:ext cx="188682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098BE5F3-AF77-4906-A54E-22A29BF7DDA9}"/>
                  </a:ext>
                </a:extLst>
              </p:cNvPr>
              <p:cNvCxnSpPr>
                <a:cxnSpLocks/>
                <a:stCxn id="26" idx="2"/>
                <a:endCxn id="37" idx="0"/>
              </p:cNvCxnSpPr>
              <p:nvPr/>
            </p:nvCxnSpPr>
            <p:spPr>
              <a:xfrm flipH="1">
                <a:off x="9847457" y="5040194"/>
                <a:ext cx="5" cy="4246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0F10B6F7-9C44-4DF9-AFB7-26132ECA4A1E}"/>
                  </a:ext>
                </a:extLst>
              </p:cNvPr>
              <p:cNvCxnSpPr>
                <a:cxnSpLocks/>
                <a:stCxn id="20" idx="0"/>
                <a:endCxn id="25" idx="2"/>
              </p:cNvCxnSpPr>
              <p:nvPr/>
            </p:nvCxnSpPr>
            <p:spPr>
              <a:xfrm flipV="1">
                <a:off x="6474306" y="5040194"/>
                <a:ext cx="0" cy="4382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9F27670D-ED97-4C90-B6E6-125DF428AFCD}"/>
                      </a:ext>
                    </a:extLst>
                  </p:cNvPr>
                  <p:cNvSpPr/>
                  <p:nvPr/>
                </p:nvSpPr>
                <p:spPr>
                  <a:xfrm>
                    <a:off x="5888868" y="4447309"/>
                    <a:ext cx="1170875" cy="592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𝑆𝑡𝑜𝑙𝑡</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oMath>
                      </m:oMathPara>
                    </a14:m>
                    <a:endParaRPr lang="en-US" dirty="0"/>
                  </a:p>
                </p:txBody>
              </p:sp>
            </mc:Choice>
            <mc:Fallback xmlns="">
              <p:sp>
                <p:nvSpPr>
                  <p:cNvPr id="25" name="Rectangle 24">
                    <a:extLst>
                      <a:ext uri="{FF2B5EF4-FFF2-40B4-BE49-F238E27FC236}">
                        <a16:creationId xmlns:a16="http://schemas.microsoft.com/office/drawing/2014/main" id="{9F27670D-ED97-4C90-B6E6-125DF428AFCD}"/>
                      </a:ext>
                    </a:extLst>
                  </p:cNvPr>
                  <p:cNvSpPr>
                    <a:spLocks noRot="1" noChangeAspect="1" noMove="1" noResize="1" noEditPoints="1" noAdjustHandles="1" noChangeArrowheads="1" noChangeShapeType="1" noTextEdit="1"/>
                  </p:cNvSpPr>
                  <p:nvPr/>
                </p:nvSpPr>
                <p:spPr>
                  <a:xfrm>
                    <a:off x="5888868" y="4447309"/>
                    <a:ext cx="1170875" cy="59288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A022AE14-D783-432A-AE1F-4034747A09C2}"/>
                      </a:ext>
                    </a:extLst>
                  </p:cNvPr>
                  <p:cNvSpPr/>
                  <p:nvPr/>
                </p:nvSpPr>
                <p:spPr>
                  <a:xfrm>
                    <a:off x="8946566" y="4447309"/>
                    <a:ext cx="1801790" cy="592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IFT</m:t>
                              </m:r>
                            </m:e>
                            <m:sub>
                              <m:r>
                                <a:rPr lang="en-US" b="0" i="1" smtClean="0">
                                  <a:latin typeface="Cambria Math" panose="02040503050406030204" pitchFamily="18" charset="0"/>
                                </a:rPr>
                                <m:t>3</m:t>
                              </m:r>
                              <m:r>
                                <m:rPr>
                                  <m:sty m:val="p"/>
                                </m:rPr>
                                <a:rPr lang="en-US" b="0" i="0" smtClean="0">
                                  <a:latin typeface="Cambria Math" panose="02040503050406030204" pitchFamily="18" charset="0"/>
                                </a:rPr>
                                <m:t>D</m:t>
                              </m:r>
                            </m:sub>
                            <m: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𝑧</m:t>
                                      </m:r>
                                    </m:sub>
                                  </m:sSub>
                                </m:e>
                              </m:d>
                            </m:sup>
                          </m:sSub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oMath>
                      </m:oMathPara>
                    </a14:m>
                    <a:endParaRPr lang="en-US" dirty="0"/>
                  </a:p>
                </p:txBody>
              </p:sp>
            </mc:Choice>
            <mc:Fallback xmlns="">
              <p:sp>
                <p:nvSpPr>
                  <p:cNvPr id="26" name="Rectangle 25">
                    <a:extLst>
                      <a:ext uri="{FF2B5EF4-FFF2-40B4-BE49-F238E27FC236}">
                        <a16:creationId xmlns:a16="http://schemas.microsoft.com/office/drawing/2014/main" id="{A022AE14-D783-432A-AE1F-4034747A09C2}"/>
                      </a:ext>
                    </a:extLst>
                  </p:cNvPr>
                  <p:cNvSpPr>
                    <a:spLocks noRot="1" noChangeAspect="1" noMove="1" noResize="1" noEditPoints="1" noAdjustHandles="1" noChangeArrowheads="1" noChangeShapeType="1" noTextEdit="1"/>
                  </p:cNvSpPr>
                  <p:nvPr/>
                </p:nvSpPr>
                <p:spPr>
                  <a:xfrm>
                    <a:off x="8946566" y="4447309"/>
                    <a:ext cx="1801790" cy="59288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D218870-1242-4F22-8683-922E28F1C840}"/>
                      </a:ext>
                    </a:extLst>
                  </p:cNvPr>
                  <p:cNvSpPr txBox="1"/>
                  <p:nvPr/>
                </p:nvSpPr>
                <p:spPr>
                  <a:xfrm>
                    <a:off x="6339835" y="5053822"/>
                    <a:ext cx="1571798" cy="4110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𝑟</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𝑦</m:t>
                                  </m:r>
                                </m:sub>
                              </m:sSub>
                            </m:e>
                          </m:d>
                        </m:oMath>
                      </m:oMathPara>
                    </a14:m>
                    <a:endParaRPr lang="en-US" dirty="0"/>
                  </a:p>
                </p:txBody>
              </p:sp>
            </mc:Choice>
            <mc:Fallback xmlns="">
              <p:sp>
                <p:nvSpPr>
                  <p:cNvPr id="27" name="TextBox 26">
                    <a:extLst>
                      <a:ext uri="{FF2B5EF4-FFF2-40B4-BE49-F238E27FC236}">
                        <a16:creationId xmlns:a16="http://schemas.microsoft.com/office/drawing/2014/main" id="{BD218870-1242-4F22-8683-922E28F1C840}"/>
                      </a:ext>
                    </a:extLst>
                  </p:cNvPr>
                  <p:cNvSpPr txBox="1">
                    <a:spLocks noRot="1" noChangeAspect="1" noMove="1" noResize="1" noEditPoints="1" noAdjustHandles="1" noChangeArrowheads="1" noChangeShapeType="1" noTextEdit="1"/>
                  </p:cNvSpPr>
                  <p:nvPr/>
                </p:nvSpPr>
                <p:spPr>
                  <a:xfrm>
                    <a:off x="6339835" y="5053822"/>
                    <a:ext cx="1571798" cy="4110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9EE351A-4E92-43FA-9244-4E3DA18510EC}"/>
                      </a:ext>
                    </a:extLst>
                  </p:cNvPr>
                  <p:cNvSpPr txBox="1"/>
                  <p:nvPr/>
                </p:nvSpPr>
                <p:spPr>
                  <a:xfrm>
                    <a:off x="7219029" y="4447309"/>
                    <a:ext cx="1571798" cy="4110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𝑧</m:t>
                                  </m:r>
                                </m:sub>
                              </m:sSub>
                            </m:e>
                          </m:d>
                        </m:oMath>
                      </m:oMathPara>
                    </a14:m>
                    <a:endParaRPr lang="en-US" dirty="0"/>
                  </a:p>
                </p:txBody>
              </p:sp>
            </mc:Choice>
            <mc:Fallback xmlns="">
              <p:sp>
                <p:nvSpPr>
                  <p:cNvPr id="28" name="TextBox 27">
                    <a:extLst>
                      <a:ext uri="{FF2B5EF4-FFF2-40B4-BE49-F238E27FC236}">
                        <a16:creationId xmlns:a16="http://schemas.microsoft.com/office/drawing/2014/main" id="{29EE351A-4E92-43FA-9244-4E3DA18510EC}"/>
                      </a:ext>
                    </a:extLst>
                  </p:cNvPr>
                  <p:cNvSpPr txBox="1">
                    <a:spLocks noRot="1" noChangeAspect="1" noMove="1" noResize="1" noEditPoints="1" noAdjustHandles="1" noChangeArrowheads="1" noChangeShapeType="1" noTextEdit="1"/>
                  </p:cNvSpPr>
                  <p:nvPr/>
                </p:nvSpPr>
                <p:spPr>
                  <a:xfrm>
                    <a:off x="7219029" y="4447309"/>
                    <a:ext cx="1571798" cy="411010"/>
                  </a:xfrm>
                  <a:prstGeom prst="rect">
                    <a:avLst/>
                  </a:prstGeom>
                  <a:blipFill>
                    <a:blip r:embed="rId1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7" name="Rectangle: Rounded Corners 36">
                  <a:extLst>
                    <a:ext uri="{FF2B5EF4-FFF2-40B4-BE49-F238E27FC236}">
                      <a16:creationId xmlns:a16="http://schemas.microsoft.com/office/drawing/2014/main" id="{C3AECE0B-A1AF-459E-9B7C-FC384A1F10D2}"/>
                    </a:ext>
                  </a:extLst>
                </p:cNvPr>
                <p:cNvSpPr/>
                <p:nvPr/>
              </p:nvSpPr>
              <p:spPr>
                <a:xfrm>
                  <a:off x="9559520" y="4405454"/>
                  <a:ext cx="1895756" cy="781683"/>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𝒑</m:t>
                        </m:r>
                        <m:d>
                          <m:dPr>
                            <m:ctrlPr>
                              <a:rPr lang="en-US" sz="2400" b="1" i="1">
                                <a:latin typeface="Cambria Math" panose="02040503050406030204" pitchFamily="18" charset="0"/>
                              </a:rPr>
                            </m:ctrlPr>
                          </m:dPr>
                          <m:e>
                            <m:r>
                              <a:rPr lang="en-US" sz="2400" b="1" i="1">
                                <a:latin typeface="Cambria Math" panose="02040503050406030204" pitchFamily="18" charset="0"/>
                              </a:rPr>
                              <m:t>𝒙</m:t>
                            </m:r>
                            <m:r>
                              <a:rPr lang="en-US" sz="2400" b="1" i="1">
                                <a:latin typeface="Cambria Math" panose="02040503050406030204" pitchFamily="18" charset="0"/>
                              </a:rPr>
                              <m:t>,</m:t>
                            </m:r>
                            <m:r>
                              <a:rPr lang="en-US" sz="2400" b="1" i="1">
                                <a:latin typeface="Cambria Math" panose="02040503050406030204" pitchFamily="18" charset="0"/>
                              </a:rPr>
                              <m:t>𝒚</m:t>
                            </m:r>
                            <m:r>
                              <a:rPr lang="en-US" sz="2400" b="1" i="1">
                                <a:latin typeface="Cambria Math" panose="02040503050406030204" pitchFamily="18" charset="0"/>
                              </a:rPr>
                              <m:t>,</m:t>
                            </m:r>
                            <m:r>
                              <a:rPr lang="en-US" sz="2400" b="1" i="1">
                                <a:latin typeface="Cambria Math" panose="02040503050406030204" pitchFamily="18" charset="0"/>
                              </a:rPr>
                              <m:t>𝒛</m:t>
                            </m:r>
                          </m:e>
                        </m:d>
                      </m:oMath>
                    </m:oMathPara>
                  </a14:m>
                  <a:endParaRPr lang="en-US" sz="2400" b="1" dirty="0"/>
                </a:p>
              </p:txBody>
            </p:sp>
          </mc:Choice>
          <mc:Fallback xmlns="">
            <p:sp>
              <p:nvSpPr>
                <p:cNvPr id="37" name="Rectangle: Rounded Corners 36">
                  <a:extLst>
                    <a:ext uri="{FF2B5EF4-FFF2-40B4-BE49-F238E27FC236}">
                      <a16:creationId xmlns:a16="http://schemas.microsoft.com/office/drawing/2014/main" id="{C3AECE0B-A1AF-459E-9B7C-FC384A1F10D2}"/>
                    </a:ext>
                  </a:extLst>
                </p:cNvPr>
                <p:cNvSpPr>
                  <a:spLocks noRot="1" noChangeAspect="1" noMove="1" noResize="1" noEditPoints="1" noAdjustHandles="1" noChangeArrowheads="1" noChangeShapeType="1" noTextEdit="1"/>
                </p:cNvSpPr>
                <p:nvPr/>
              </p:nvSpPr>
              <p:spPr>
                <a:xfrm>
                  <a:off x="9559520" y="4405454"/>
                  <a:ext cx="1895756" cy="781683"/>
                </a:xfrm>
                <a:prstGeom prst="roundRect">
                  <a:avLst/>
                </a:prstGeom>
                <a:blipFill>
                  <a:blip r:embed="rId18"/>
                  <a:stretch>
                    <a:fillRect/>
                  </a:stretch>
                </a:blipFill>
                <a:ln>
                  <a:solidFill>
                    <a:srgbClr val="FF0000"/>
                  </a:solidFill>
                </a:ln>
              </p:spPr>
              <p:txBody>
                <a:bodyPr/>
                <a:lstStyle/>
                <a:p>
                  <a:r>
                    <a:rPr lang="en-US">
                      <a:noFill/>
                    </a:rPr>
                    <a:t> </a:t>
                  </a:r>
                </a:p>
              </p:txBody>
            </p:sp>
          </mc:Fallback>
        </mc:AlternateContent>
      </p:grpSp>
    </p:spTree>
    <p:extLst>
      <p:ext uri="{BB962C8B-B14F-4D97-AF65-F5344CB8AC3E}">
        <p14:creationId xmlns:p14="http://schemas.microsoft.com/office/powerpoint/2010/main" val="409244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858A-5201-4D7E-A5ED-564CAE29FAD0}"/>
              </a:ext>
            </a:extLst>
          </p:cNvPr>
          <p:cNvSpPr>
            <a:spLocks noGrp="1"/>
          </p:cNvSpPr>
          <p:nvPr>
            <p:ph type="title"/>
          </p:nvPr>
        </p:nvSpPr>
        <p:spPr/>
        <p:txBody>
          <a:bodyPr/>
          <a:lstStyle/>
          <a:p>
            <a:r>
              <a:rPr lang="en-US" dirty="0"/>
              <a:t>Simulations – 2-D PSF vs. BPA</a:t>
            </a:r>
          </a:p>
        </p:txBody>
      </p:sp>
      <p:sp>
        <p:nvSpPr>
          <p:cNvPr id="3" name="Text Placeholder 2">
            <a:extLst>
              <a:ext uri="{FF2B5EF4-FFF2-40B4-BE49-F238E27FC236}">
                <a16:creationId xmlns:a16="http://schemas.microsoft.com/office/drawing/2014/main" id="{9969D98B-B6C0-4F75-8D68-309910A179E5}"/>
              </a:ext>
            </a:extLst>
          </p:cNvPr>
          <p:cNvSpPr>
            <a:spLocks noGrp="1"/>
          </p:cNvSpPr>
          <p:nvPr>
            <p:ph type="body" idx="1"/>
          </p:nvPr>
        </p:nvSpPr>
        <p:spPr/>
        <p:txBody>
          <a:bodyPr/>
          <a:lstStyle/>
          <a:p>
            <a:r>
              <a:rPr lang="en-US" dirty="0"/>
              <a:t>Back Projection Algorithm </a:t>
            </a:r>
            <a:r>
              <a:rPr lang="en-US" dirty="0">
                <a:solidFill>
                  <a:srgbClr val="FF0000"/>
                </a:solidFill>
              </a:rPr>
              <a:t>(114s)</a:t>
            </a:r>
          </a:p>
        </p:txBody>
      </p:sp>
      <p:sp>
        <p:nvSpPr>
          <p:cNvPr id="5" name="Text Placeholder 4">
            <a:extLst>
              <a:ext uri="{FF2B5EF4-FFF2-40B4-BE49-F238E27FC236}">
                <a16:creationId xmlns:a16="http://schemas.microsoft.com/office/drawing/2014/main" id="{683B7EB2-D81E-4DD3-ADC6-63696ED20EF7}"/>
              </a:ext>
            </a:extLst>
          </p:cNvPr>
          <p:cNvSpPr>
            <a:spLocks noGrp="1"/>
          </p:cNvSpPr>
          <p:nvPr>
            <p:ph type="body" sz="quarter" idx="3"/>
          </p:nvPr>
        </p:nvSpPr>
        <p:spPr/>
        <p:txBody>
          <a:bodyPr/>
          <a:lstStyle/>
          <a:p>
            <a:r>
              <a:rPr lang="en-US" dirty="0"/>
              <a:t>Proposed </a:t>
            </a:r>
            <a:r>
              <a:rPr lang="en-US" dirty="0">
                <a:solidFill>
                  <a:srgbClr val="FF0000"/>
                </a:solidFill>
              </a:rPr>
              <a:t>(500ms)</a:t>
            </a:r>
          </a:p>
        </p:txBody>
      </p:sp>
      <p:pic>
        <p:nvPicPr>
          <p:cNvPr id="15" name="Content Placeholder 14">
            <a:extLst>
              <a:ext uri="{FF2B5EF4-FFF2-40B4-BE49-F238E27FC236}">
                <a16:creationId xmlns:a16="http://schemas.microsoft.com/office/drawing/2014/main" id="{787E8CBA-5F85-410E-96A1-C16CCD05BE2F}"/>
              </a:ext>
            </a:extLst>
          </p:cNvPr>
          <p:cNvPicPr>
            <a:picLocks noGrp="1" noChangeAspect="1"/>
          </p:cNvPicPr>
          <p:nvPr>
            <p:ph sz="half" idx="2"/>
          </p:nvPr>
        </p:nvPicPr>
        <p:blipFill>
          <a:blip r:embed="rId2"/>
          <a:stretch>
            <a:fillRect/>
          </a:stretch>
        </p:blipFill>
        <p:spPr>
          <a:xfrm>
            <a:off x="1106576" y="1812925"/>
            <a:ext cx="4624211" cy="4376738"/>
          </a:xfrm>
          <a:prstGeom prst="rect">
            <a:avLst/>
          </a:prstGeom>
        </p:spPr>
      </p:pic>
      <p:pic>
        <p:nvPicPr>
          <p:cNvPr id="14" name="Content Placeholder 13">
            <a:extLst>
              <a:ext uri="{FF2B5EF4-FFF2-40B4-BE49-F238E27FC236}">
                <a16:creationId xmlns:a16="http://schemas.microsoft.com/office/drawing/2014/main" id="{ED7FB7E3-B11A-40C3-BFD5-7DF46CDEC8EA}"/>
              </a:ext>
            </a:extLst>
          </p:cNvPr>
          <p:cNvPicPr>
            <a:picLocks noGrp="1" noChangeAspect="1"/>
          </p:cNvPicPr>
          <p:nvPr>
            <p:ph sz="quarter" idx="4"/>
          </p:nvPr>
        </p:nvPicPr>
        <p:blipFill>
          <a:blip r:embed="rId3"/>
          <a:stretch>
            <a:fillRect/>
          </a:stretch>
        </p:blipFill>
        <p:spPr>
          <a:xfrm>
            <a:off x="6451688" y="1812925"/>
            <a:ext cx="4624211" cy="4376738"/>
          </a:xfrm>
          <a:prstGeom prst="rect">
            <a:avLst/>
          </a:prstGeom>
        </p:spPr>
      </p:pic>
    </p:spTree>
    <p:extLst>
      <p:ext uri="{BB962C8B-B14F-4D97-AF65-F5344CB8AC3E}">
        <p14:creationId xmlns:p14="http://schemas.microsoft.com/office/powerpoint/2010/main" val="539583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B894-4155-4572-B513-86E4669E757C}"/>
              </a:ext>
            </a:extLst>
          </p:cNvPr>
          <p:cNvSpPr>
            <a:spLocks noGrp="1"/>
          </p:cNvSpPr>
          <p:nvPr>
            <p:ph type="title"/>
          </p:nvPr>
        </p:nvSpPr>
        <p:spPr/>
        <p:txBody>
          <a:bodyPr/>
          <a:lstStyle/>
          <a:p>
            <a:r>
              <a:rPr lang="en-US" dirty="0"/>
              <a:t>Simulation Results – 3-D PSF</a:t>
            </a:r>
          </a:p>
        </p:txBody>
      </p:sp>
      <p:pic>
        <p:nvPicPr>
          <p:cNvPr id="11" name="Picture 10" descr="A close up of text on a white background&#10;&#10;Description automatically generated">
            <a:extLst>
              <a:ext uri="{FF2B5EF4-FFF2-40B4-BE49-F238E27FC236}">
                <a16:creationId xmlns:a16="http://schemas.microsoft.com/office/drawing/2014/main" id="{481EDF2D-E83D-4925-96D9-6433611E7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095" y="1465149"/>
            <a:ext cx="4603770" cy="4356014"/>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60517810-09DE-492A-A58F-A76DB80A8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612" y="1465149"/>
            <a:ext cx="2235601" cy="2115289"/>
          </a:xfrm>
          <a:prstGeom prst="rect">
            <a:avLst/>
          </a:prstGeom>
        </p:spPr>
      </p:pic>
      <p:pic>
        <p:nvPicPr>
          <p:cNvPr id="19" name="Picture 18" descr="A picture containing clock&#10;&#10;Description automatically generated">
            <a:extLst>
              <a:ext uri="{FF2B5EF4-FFF2-40B4-BE49-F238E27FC236}">
                <a16:creationId xmlns:a16="http://schemas.microsoft.com/office/drawing/2014/main" id="{14FC57DB-2167-406D-B028-15F8BCEAB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0441" y="1465149"/>
            <a:ext cx="2235601" cy="2115289"/>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9ACFE334-589A-462F-98E0-FFFD8CEA1D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9535" y="3981311"/>
            <a:ext cx="2235601" cy="2115290"/>
          </a:xfrm>
          <a:prstGeom prst="rect">
            <a:avLst/>
          </a:prstGeom>
        </p:spPr>
      </p:pic>
      <p:sp>
        <p:nvSpPr>
          <p:cNvPr id="22" name="TextBox 21">
            <a:extLst>
              <a:ext uri="{FF2B5EF4-FFF2-40B4-BE49-F238E27FC236}">
                <a16:creationId xmlns:a16="http://schemas.microsoft.com/office/drawing/2014/main" id="{9D705646-86F4-4C45-B110-806C3119FC6E}"/>
              </a:ext>
            </a:extLst>
          </p:cNvPr>
          <p:cNvSpPr txBox="1"/>
          <p:nvPr/>
        </p:nvSpPr>
        <p:spPr>
          <a:xfrm>
            <a:off x="6941759" y="1256612"/>
            <a:ext cx="1392964" cy="369332"/>
          </a:xfrm>
          <a:prstGeom prst="rect">
            <a:avLst/>
          </a:prstGeom>
          <a:noFill/>
        </p:spPr>
        <p:txBody>
          <a:bodyPr wrap="square" rtlCol="0">
            <a:spAutoFit/>
          </a:bodyPr>
          <a:lstStyle/>
          <a:p>
            <a:pPr algn="ctr"/>
            <a:r>
              <a:rPr lang="en-US" b="1" dirty="0">
                <a:latin typeface="Cambria Math" panose="02040503050406030204" pitchFamily="18" charset="0"/>
                <a:ea typeface="Cambria Math" panose="02040503050406030204" pitchFamily="18" charset="0"/>
              </a:rPr>
              <a:t>(x-y) PSF</a:t>
            </a:r>
          </a:p>
        </p:txBody>
      </p:sp>
      <p:sp>
        <p:nvSpPr>
          <p:cNvPr id="23" name="TextBox 22">
            <a:extLst>
              <a:ext uri="{FF2B5EF4-FFF2-40B4-BE49-F238E27FC236}">
                <a16:creationId xmlns:a16="http://schemas.microsoft.com/office/drawing/2014/main" id="{CB4FD0C4-C3F8-405A-B85A-DC5BDEB0B80F}"/>
              </a:ext>
            </a:extLst>
          </p:cNvPr>
          <p:cNvSpPr txBox="1"/>
          <p:nvPr/>
        </p:nvSpPr>
        <p:spPr>
          <a:xfrm>
            <a:off x="8580853" y="3745216"/>
            <a:ext cx="1392964" cy="369332"/>
          </a:xfrm>
          <a:prstGeom prst="rect">
            <a:avLst/>
          </a:prstGeom>
          <a:noFill/>
        </p:spPr>
        <p:txBody>
          <a:bodyPr wrap="square" rtlCol="0">
            <a:spAutoFit/>
          </a:bodyPr>
          <a:lstStyle/>
          <a:p>
            <a:pPr algn="ctr"/>
            <a:r>
              <a:rPr lang="en-US" b="1" dirty="0">
                <a:latin typeface="Cambria Math" panose="02040503050406030204" pitchFamily="18" charset="0"/>
                <a:ea typeface="Cambria Math" panose="02040503050406030204" pitchFamily="18" charset="0"/>
              </a:rPr>
              <a:t>(x-z) PSF</a:t>
            </a:r>
          </a:p>
        </p:txBody>
      </p:sp>
      <p:sp>
        <p:nvSpPr>
          <p:cNvPr id="24" name="TextBox 23">
            <a:extLst>
              <a:ext uri="{FF2B5EF4-FFF2-40B4-BE49-F238E27FC236}">
                <a16:creationId xmlns:a16="http://schemas.microsoft.com/office/drawing/2014/main" id="{A2E8556E-F32F-45A4-B693-E2A138C62824}"/>
              </a:ext>
            </a:extLst>
          </p:cNvPr>
          <p:cNvSpPr txBox="1"/>
          <p:nvPr/>
        </p:nvSpPr>
        <p:spPr>
          <a:xfrm>
            <a:off x="9917941" y="1253816"/>
            <a:ext cx="1392964" cy="369332"/>
          </a:xfrm>
          <a:prstGeom prst="rect">
            <a:avLst/>
          </a:prstGeom>
          <a:noFill/>
        </p:spPr>
        <p:txBody>
          <a:bodyPr wrap="square" rtlCol="0">
            <a:spAutoFit/>
          </a:bodyPr>
          <a:lstStyle/>
          <a:p>
            <a:pPr algn="ctr"/>
            <a:r>
              <a:rPr lang="en-US" b="1" dirty="0">
                <a:latin typeface="Cambria Math" panose="02040503050406030204" pitchFamily="18" charset="0"/>
                <a:ea typeface="Cambria Math" panose="02040503050406030204" pitchFamily="18" charset="0"/>
              </a:rPr>
              <a:t>(y-z) PSF</a:t>
            </a:r>
          </a:p>
        </p:txBody>
      </p:sp>
      <p:sp>
        <p:nvSpPr>
          <p:cNvPr id="25" name="Text Placeholder 2">
            <a:extLst>
              <a:ext uri="{FF2B5EF4-FFF2-40B4-BE49-F238E27FC236}">
                <a16:creationId xmlns:a16="http://schemas.microsoft.com/office/drawing/2014/main" id="{1434FA6D-BC78-41C9-8C50-25987450439E}"/>
              </a:ext>
            </a:extLst>
          </p:cNvPr>
          <p:cNvSpPr txBox="1">
            <a:spLocks/>
          </p:cNvSpPr>
          <p:nvPr/>
        </p:nvSpPr>
        <p:spPr>
          <a:xfrm>
            <a:off x="604086" y="1487922"/>
            <a:ext cx="5157787" cy="346274"/>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b="1" dirty="0"/>
              <a:t>Reconstructed PSF</a:t>
            </a:r>
          </a:p>
        </p:txBody>
      </p:sp>
    </p:spTree>
    <p:extLst>
      <p:ext uri="{BB962C8B-B14F-4D97-AF65-F5344CB8AC3E}">
        <p14:creationId xmlns:p14="http://schemas.microsoft.com/office/powerpoint/2010/main" val="1757402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25CA-42D9-4332-8DF0-B0B8566D5B99}"/>
              </a:ext>
            </a:extLst>
          </p:cNvPr>
          <p:cNvSpPr>
            <a:spLocks noGrp="1"/>
          </p:cNvSpPr>
          <p:nvPr>
            <p:ph type="title"/>
          </p:nvPr>
        </p:nvSpPr>
        <p:spPr/>
        <p:txBody>
          <a:bodyPr/>
          <a:lstStyle/>
          <a:p>
            <a:r>
              <a:rPr lang="en-US" dirty="0"/>
              <a:t>Simulation Results – 3-D Points</a:t>
            </a:r>
          </a:p>
        </p:txBody>
      </p:sp>
      <p:sp>
        <p:nvSpPr>
          <p:cNvPr id="3" name="Text Placeholder 2">
            <a:extLst>
              <a:ext uri="{FF2B5EF4-FFF2-40B4-BE49-F238E27FC236}">
                <a16:creationId xmlns:a16="http://schemas.microsoft.com/office/drawing/2014/main" id="{BF5F830C-59E2-4189-B535-4D6D63C18F25}"/>
              </a:ext>
            </a:extLst>
          </p:cNvPr>
          <p:cNvSpPr>
            <a:spLocks noGrp="1"/>
          </p:cNvSpPr>
          <p:nvPr>
            <p:ph type="body" idx="1"/>
          </p:nvPr>
        </p:nvSpPr>
        <p:spPr/>
        <p:txBody>
          <a:bodyPr/>
          <a:lstStyle/>
          <a:p>
            <a:r>
              <a:rPr lang="en-US" dirty="0"/>
              <a:t>Input Reflectivity Function</a:t>
            </a:r>
          </a:p>
        </p:txBody>
      </p:sp>
      <p:pic>
        <p:nvPicPr>
          <p:cNvPr id="8" name="Content Placeholder 7" descr="A close up of text on a white background&#10;&#10;Description automatically generated">
            <a:extLst>
              <a:ext uri="{FF2B5EF4-FFF2-40B4-BE49-F238E27FC236}">
                <a16:creationId xmlns:a16="http://schemas.microsoft.com/office/drawing/2014/main" id="{1224D5B7-5813-45E5-8F59-FF0F2D0D6BC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5845" y="1812925"/>
            <a:ext cx="4625673" cy="4376738"/>
          </a:xfrm>
        </p:spPr>
      </p:pic>
      <p:sp>
        <p:nvSpPr>
          <p:cNvPr id="5" name="Text Placeholder 4">
            <a:extLst>
              <a:ext uri="{FF2B5EF4-FFF2-40B4-BE49-F238E27FC236}">
                <a16:creationId xmlns:a16="http://schemas.microsoft.com/office/drawing/2014/main" id="{8F598C0F-0998-4124-B95C-A5EB50C9C491}"/>
              </a:ext>
            </a:extLst>
          </p:cNvPr>
          <p:cNvSpPr>
            <a:spLocks noGrp="1"/>
          </p:cNvSpPr>
          <p:nvPr>
            <p:ph type="body" sz="quarter" idx="3"/>
          </p:nvPr>
        </p:nvSpPr>
        <p:spPr/>
        <p:txBody>
          <a:bodyPr/>
          <a:lstStyle/>
          <a:p>
            <a:r>
              <a:rPr lang="en-US" dirty="0"/>
              <a:t>Reconstructed Image</a:t>
            </a:r>
          </a:p>
        </p:txBody>
      </p:sp>
      <p:pic>
        <p:nvPicPr>
          <p:cNvPr id="10" name="Content Placeholder 9" descr="A close up of text on a white background&#10;&#10;Description automatically generated">
            <a:extLst>
              <a:ext uri="{FF2B5EF4-FFF2-40B4-BE49-F238E27FC236}">
                <a16:creationId xmlns:a16="http://schemas.microsoft.com/office/drawing/2014/main" id="{61EDF7D2-2842-43D2-9AD6-41A8A979D9E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50957" y="1812925"/>
            <a:ext cx="4625673" cy="4376738"/>
          </a:xfrm>
        </p:spPr>
      </p:pic>
    </p:spTree>
    <p:extLst>
      <p:ext uri="{BB962C8B-B14F-4D97-AF65-F5344CB8AC3E}">
        <p14:creationId xmlns:p14="http://schemas.microsoft.com/office/powerpoint/2010/main" val="2864738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indoor, appliance, table, sitting&#10;&#10;Description automatically generated">
            <a:extLst>
              <a:ext uri="{FF2B5EF4-FFF2-40B4-BE49-F238E27FC236}">
                <a16:creationId xmlns:a16="http://schemas.microsoft.com/office/drawing/2014/main" id="{9A3620FD-6DD0-48CD-8A4C-70B7EB40D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5305" y="1315472"/>
            <a:ext cx="3220644" cy="4832744"/>
          </a:xfrm>
          <a:prstGeom prst="rect">
            <a:avLst/>
          </a:prstGeom>
        </p:spPr>
      </p:pic>
      <p:sp>
        <p:nvSpPr>
          <p:cNvPr id="2" name="Title 1">
            <a:extLst>
              <a:ext uri="{FF2B5EF4-FFF2-40B4-BE49-F238E27FC236}">
                <a16:creationId xmlns:a16="http://schemas.microsoft.com/office/drawing/2014/main" id="{DDDBDC69-F307-4E7C-911F-BDED4A890E80}"/>
              </a:ext>
            </a:extLst>
          </p:cNvPr>
          <p:cNvSpPr>
            <a:spLocks noGrp="1"/>
          </p:cNvSpPr>
          <p:nvPr>
            <p:ph type="title"/>
          </p:nvPr>
        </p:nvSpPr>
        <p:spPr>
          <a:xfrm>
            <a:off x="838200" y="365126"/>
            <a:ext cx="10515600" cy="915746"/>
          </a:xfrm>
        </p:spPr>
        <p:txBody>
          <a:bodyPr anchor="ctr">
            <a:normAutofit/>
          </a:bodyPr>
          <a:lstStyle/>
          <a:p>
            <a:r>
              <a:rPr lang="en-US" dirty="0"/>
              <a:t>System Setup</a:t>
            </a:r>
          </a:p>
        </p:txBody>
      </p:sp>
      <p:sp>
        <p:nvSpPr>
          <p:cNvPr id="16" name="TextBox 15">
            <a:extLst>
              <a:ext uri="{FF2B5EF4-FFF2-40B4-BE49-F238E27FC236}">
                <a16:creationId xmlns:a16="http://schemas.microsoft.com/office/drawing/2014/main" id="{F3439FF8-FE92-4B99-81DE-B0298B987B5C}"/>
              </a:ext>
            </a:extLst>
          </p:cNvPr>
          <p:cNvSpPr txBox="1"/>
          <p:nvPr/>
        </p:nvSpPr>
        <p:spPr>
          <a:xfrm>
            <a:off x="10668448" y="5564367"/>
            <a:ext cx="1443644" cy="369332"/>
          </a:xfrm>
          <a:prstGeom prst="rect">
            <a:avLst/>
          </a:prstGeom>
          <a:noFill/>
        </p:spPr>
        <p:txBody>
          <a:bodyPr wrap="square" rtlCol="0">
            <a:spAutoFit/>
          </a:bodyPr>
          <a:lstStyle/>
          <a:p>
            <a:pPr algn="ctr"/>
            <a:r>
              <a:rPr lang="en-US" dirty="0"/>
              <a:t>Rotator</a:t>
            </a:r>
          </a:p>
        </p:txBody>
      </p:sp>
      <p:sp>
        <p:nvSpPr>
          <p:cNvPr id="17" name="TextBox 16">
            <a:extLst>
              <a:ext uri="{FF2B5EF4-FFF2-40B4-BE49-F238E27FC236}">
                <a16:creationId xmlns:a16="http://schemas.microsoft.com/office/drawing/2014/main" id="{45BEF2D1-2283-4DF9-9521-22F22DDE0C92}"/>
              </a:ext>
            </a:extLst>
          </p:cNvPr>
          <p:cNvSpPr txBox="1"/>
          <p:nvPr/>
        </p:nvSpPr>
        <p:spPr>
          <a:xfrm>
            <a:off x="10649425" y="3670978"/>
            <a:ext cx="1542575" cy="646331"/>
          </a:xfrm>
          <a:prstGeom prst="rect">
            <a:avLst/>
          </a:prstGeom>
          <a:noFill/>
        </p:spPr>
        <p:txBody>
          <a:bodyPr wrap="square" rtlCol="0">
            <a:spAutoFit/>
          </a:bodyPr>
          <a:lstStyle/>
          <a:p>
            <a:pPr algn="ctr"/>
            <a:r>
              <a:rPr lang="en-US" dirty="0"/>
              <a:t>Horizontal Scanner</a:t>
            </a:r>
          </a:p>
        </p:txBody>
      </p:sp>
      <p:sp>
        <p:nvSpPr>
          <p:cNvPr id="19" name="TextBox 18">
            <a:extLst>
              <a:ext uri="{FF2B5EF4-FFF2-40B4-BE49-F238E27FC236}">
                <a16:creationId xmlns:a16="http://schemas.microsoft.com/office/drawing/2014/main" id="{3A715C2B-7F57-40CC-BF3D-AE1EF429AE21}"/>
              </a:ext>
            </a:extLst>
          </p:cNvPr>
          <p:cNvSpPr txBox="1"/>
          <p:nvPr/>
        </p:nvSpPr>
        <p:spPr>
          <a:xfrm>
            <a:off x="10618983" y="1408257"/>
            <a:ext cx="1542575" cy="646331"/>
          </a:xfrm>
          <a:prstGeom prst="rect">
            <a:avLst/>
          </a:prstGeom>
          <a:noFill/>
        </p:spPr>
        <p:txBody>
          <a:bodyPr wrap="square" rtlCol="0">
            <a:spAutoFit/>
          </a:bodyPr>
          <a:lstStyle/>
          <a:p>
            <a:pPr algn="ctr"/>
            <a:r>
              <a:rPr lang="en-US" dirty="0"/>
              <a:t>Vertical Scanner </a:t>
            </a:r>
          </a:p>
        </p:txBody>
      </p:sp>
      <p:sp>
        <p:nvSpPr>
          <p:cNvPr id="20" name="TextBox 19">
            <a:extLst>
              <a:ext uri="{FF2B5EF4-FFF2-40B4-BE49-F238E27FC236}">
                <a16:creationId xmlns:a16="http://schemas.microsoft.com/office/drawing/2014/main" id="{78401069-E87F-44EC-90F9-8680806DE807}"/>
              </a:ext>
            </a:extLst>
          </p:cNvPr>
          <p:cNvSpPr txBox="1"/>
          <p:nvPr/>
        </p:nvSpPr>
        <p:spPr>
          <a:xfrm>
            <a:off x="1416655" y="3331308"/>
            <a:ext cx="1443644" cy="369332"/>
          </a:xfrm>
          <a:prstGeom prst="rect">
            <a:avLst/>
          </a:prstGeom>
          <a:noFill/>
        </p:spPr>
        <p:txBody>
          <a:bodyPr wrap="square" rtlCol="0">
            <a:spAutoFit/>
          </a:bodyPr>
          <a:lstStyle/>
          <a:p>
            <a:pPr algn="ctr"/>
            <a:r>
              <a:rPr lang="en-US" dirty="0"/>
              <a:t>Setup Radar</a:t>
            </a:r>
          </a:p>
        </p:txBody>
      </p:sp>
      <p:sp>
        <p:nvSpPr>
          <p:cNvPr id="21" name="TextBox 20">
            <a:extLst>
              <a:ext uri="{FF2B5EF4-FFF2-40B4-BE49-F238E27FC236}">
                <a16:creationId xmlns:a16="http://schemas.microsoft.com/office/drawing/2014/main" id="{79818104-B1BA-41D7-8002-A1BEFBCD69D4}"/>
              </a:ext>
            </a:extLst>
          </p:cNvPr>
          <p:cNvSpPr txBox="1"/>
          <p:nvPr/>
        </p:nvSpPr>
        <p:spPr>
          <a:xfrm>
            <a:off x="10698890" y="2834137"/>
            <a:ext cx="1443644" cy="369332"/>
          </a:xfrm>
          <a:prstGeom prst="rect">
            <a:avLst/>
          </a:prstGeom>
          <a:noFill/>
        </p:spPr>
        <p:txBody>
          <a:bodyPr wrap="square" rtlCol="0">
            <a:spAutoFit/>
          </a:bodyPr>
          <a:lstStyle/>
          <a:p>
            <a:pPr algn="ctr"/>
            <a:r>
              <a:rPr lang="en-US" dirty="0"/>
              <a:t>TI Radar</a:t>
            </a:r>
          </a:p>
        </p:txBody>
      </p:sp>
      <p:sp>
        <p:nvSpPr>
          <p:cNvPr id="22" name="TextBox 21">
            <a:extLst>
              <a:ext uri="{FF2B5EF4-FFF2-40B4-BE49-F238E27FC236}">
                <a16:creationId xmlns:a16="http://schemas.microsoft.com/office/drawing/2014/main" id="{6CC029E0-52CF-4CB0-9FAF-02DA9615ED1A}"/>
              </a:ext>
            </a:extLst>
          </p:cNvPr>
          <p:cNvSpPr txBox="1"/>
          <p:nvPr/>
        </p:nvSpPr>
        <p:spPr>
          <a:xfrm>
            <a:off x="4605745" y="3331308"/>
            <a:ext cx="1443644" cy="369332"/>
          </a:xfrm>
          <a:prstGeom prst="rect">
            <a:avLst/>
          </a:prstGeom>
          <a:noFill/>
        </p:spPr>
        <p:txBody>
          <a:bodyPr wrap="square" rtlCol="0">
            <a:spAutoFit/>
          </a:bodyPr>
          <a:lstStyle/>
          <a:p>
            <a:pPr algn="ctr"/>
            <a:r>
              <a:rPr lang="en-US" dirty="0"/>
              <a:t>Control Scan</a:t>
            </a:r>
          </a:p>
        </p:txBody>
      </p:sp>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0E5D4212-6D6D-4F8C-994C-1297DD123146}"/>
                  </a:ext>
                </a:extLst>
              </p:cNvPr>
              <p:cNvSpPr>
                <a:spLocks noGrp="1"/>
              </p:cNvSpPr>
              <p:nvPr>
                <p:ph idx="1"/>
              </p:nvPr>
            </p:nvSpPr>
            <p:spPr>
              <a:xfrm>
                <a:off x="838200" y="1442857"/>
                <a:ext cx="6494164" cy="4705359"/>
              </a:xfrm>
            </p:spPr>
            <p:txBody>
              <a:bodyPr>
                <a:normAutofit/>
              </a:bodyPr>
              <a:lstStyle/>
              <a:p>
                <a:r>
                  <a:rPr lang="en-US" sz="2400" i="1" dirty="0"/>
                  <a:t>x</a:t>
                </a:r>
                <a:r>
                  <a:rPr lang="en-US" sz="2400" dirty="0"/>
                  <a:t>-</a:t>
                </a:r>
                <a:r>
                  <a:rPr lang="en-US" sz="2400" i="1" dirty="0"/>
                  <a:t>y</a:t>
                </a:r>
                <a:r>
                  <a:rPr lang="en-US" sz="2400" dirty="0"/>
                  <a:t>-</a:t>
                </a:r>
                <a14:m>
                  <m:oMath xmlns:m="http://schemas.openxmlformats.org/officeDocument/2006/math">
                    <m:r>
                      <a:rPr lang="en-US" sz="2400" b="0" i="1" smtClean="0">
                        <a:latin typeface="Cambria Math" panose="02040503050406030204" pitchFamily="18" charset="0"/>
                      </a:rPr>
                      <m:t>𝜃</m:t>
                    </m:r>
                  </m:oMath>
                </a14:m>
                <a:r>
                  <a:rPr lang="en-US" sz="2400" dirty="0"/>
                  <a:t> mechanical scanner capable of synthesizing rectangular and cylindrical apertures.</a:t>
                </a:r>
              </a:p>
              <a:p>
                <a:pPr lvl="1"/>
                <a:r>
                  <a:rPr lang="en-US" dirty="0"/>
                  <a:t>Compare rectangular SAR and rotational ISAR</a:t>
                </a:r>
              </a:p>
              <a:p>
                <a:pPr lvl="1"/>
                <a:endParaRPr lang="en-US" dirty="0"/>
              </a:p>
              <a:p>
                <a:r>
                  <a:rPr lang="en-US" sz="2400" dirty="0"/>
                  <a:t>Microcontroller and radar controlled by MATLAB</a:t>
                </a:r>
              </a:p>
            </p:txBody>
          </p:sp>
        </mc:Choice>
        <mc:Fallback xmlns="">
          <p:sp>
            <p:nvSpPr>
              <p:cNvPr id="23" name="Content Placeholder 2">
                <a:extLst>
                  <a:ext uri="{FF2B5EF4-FFF2-40B4-BE49-F238E27FC236}">
                    <a16:creationId xmlns:a16="http://schemas.microsoft.com/office/drawing/2014/main" id="{0E5D4212-6D6D-4F8C-994C-1297DD123146}"/>
                  </a:ext>
                </a:extLst>
              </p:cNvPr>
              <p:cNvSpPr>
                <a:spLocks noGrp="1" noRot="1" noChangeAspect="1" noMove="1" noResize="1" noEditPoints="1" noAdjustHandles="1" noChangeArrowheads="1" noChangeShapeType="1" noTextEdit="1"/>
              </p:cNvSpPr>
              <p:nvPr>
                <p:ph idx="1"/>
              </p:nvPr>
            </p:nvSpPr>
            <p:spPr>
              <a:xfrm>
                <a:off x="838200" y="1442857"/>
                <a:ext cx="6494164" cy="4705359"/>
              </a:xfrm>
              <a:blipFill>
                <a:blip r:embed="rId6"/>
                <a:stretch>
                  <a:fillRect l="-1315" t="-1813" r="-1502"/>
                </a:stretch>
              </a:blipFill>
            </p:spPr>
            <p:txBody>
              <a:bodyPr/>
              <a:lstStyle/>
              <a:p>
                <a:r>
                  <a:rPr lang="en-US">
                    <a:noFill/>
                  </a:rPr>
                  <a:t> </a:t>
                </a:r>
              </a:p>
            </p:txBody>
          </p:sp>
        </mc:Fallback>
      </mc:AlternateContent>
      <p:pic>
        <p:nvPicPr>
          <p:cNvPr id="24" name="Picture 23" descr="A screenshot of a cell phone&#10;&#10;Description automatically generated">
            <a:extLst>
              <a:ext uri="{FF2B5EF4-FFF2-40B4-BE49-F238E27FC236}">
                <a16:creationId xmlns:a16="http://schemas.microsoft.com/office/drawing/2014/main" id="{8F8E66BF-1121-4AF1-8CC8-97C5208045DC}"/>
              </a:ext>
            </a:extLst>
          </p:cNvPr>
          <p:cNvPicPr>
            <a:picLocks noChangeAspect="1"/>
          </p:cNvPicPr>
          <p:nvPr/>
        </p:nvPicPr>
        <p:blipFill rotWithShape="1">
          <a:blip r:embed="rId7">
            <a:extLst>
              <a:ext uri="{28A0092B-C50C-407E-A947-70E740481C1C}">
                <a14:useLocalDpi xmlns:a14="http://schemas.microsoft.com/office/drawing/2010/main" val="0"/>
              </a:ext>
            </a:extLst>
          </a:blip>
          <a:srcRect b="50303"/>
          <a:stretch/>
        </p:blipFill>
        <p:spPr>
          <a:xfrm>
            <a:off x="606779" y="3915817"/>
            <a:ext cx="3063399" cy="2238568"/>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5E536259-E87E-44AB-B76F-CD5C201D1DCF}"/>
              </a:ext>
            </a:extLst>
          </p:cNvPr>
          <p:cNvPicPr>
            <a:picLocks noChangeAspect="1"/>
          </p:cNvPicPr>
          <p:nvPr/>
        </p:nvPicPr>
        <p:blipFill rotWithShape="1">
          <a:blip r:embed="rId7">
            <a:extLst>
              <a:ext uri="{28A0092B-C50C-407E-A947-70E740481C1C}">
                <a14:useLocalDpi xmlns:a14="http://schemas.microsoft.com/office/drawing/2010/main" val="0"/>
              </a:ext>
            </a:extLst>
          </a:blip>
          <a:srcRect t="50909"/>
          <a:stretch/>
        </p:blipFill>
        <p:spPr>
          <a:xfrm>
            <a:off x="3776961" y="3915817"/>
            <a:ext cx="3101218" cy="2238568"/>
          </a:xfrm>
          <a:prstGeom prst="rect">
            <a:avLst/>
          </a:prstGeom>
        </p:spPr>
      </p:pic>
      <p:sp>
        <p:nvSpPr>
          <p:cNvPr id="27" name="Left Brace 26">
            <a:extLst>
              <a:ext uri="{FF2B5EF4-FFF2-40B4-BE49-F238E27FC236}">
                <a16:creationId xmlns:a16="http://schemas.microsoft.com/office/drawing/2014/main" id="{89EFD907-8709-4A74-BE96-070F6D3E7148}"/>
              </a:ext>
            </a:extLst>
          </p:cNvPr>
          <p:cNvSpPr/>
          <p:nvPr/>
        </p:nvSpPr>
        <p:spPr>
          <a:xfrm rot="5400000">
            <a:off x="2017977" y="2259780"/>
            <a:ext cx="241001" cy="3063399"/>
          </a:xfrm>
          <a:prstGeom prst="leftBrace">
            <a:avLst/>
          </a:prstGeom>
          <a:noFill/>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AB69E157-BC35-47AF-8B48-C95BEFBE3779}"/>
              </a:ext>
            </a:extLst>
          </p:cNvPr>
          <p:cNvSpPr/>
          <p:nvPr/>
        </p:nvSpPr>
        <p:spPr>
          <a:xfrm rot="5400000">
            <a:off x="5207067" y="2240872"/>
            <a:ext cx="241001" cy="3101217"/>
          </a:xfrm>
          <a:prstGeom prst="leftBrace">
            <a:avLst/>
          </a:prstGeom>
          <a:noFill/>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9ECB358A-7F37-43A6-B334-BF4E10E230D4}"/>
              </a:ext>
            </a:extLst>
          </p:cNvPr>
          <p:cNvCxnSpPr>
            <a:cxnSpLocks/>
          </p:cNvCxnSpPr>
          <p:nvPr/>
        </p:nvCxnSpPr>
        <p:spPr>
          <a:xfrm flipH="1" flipV="1">
            <a:off x="9892145" y="1690056"/>
            <a:ext cx="1032985" cy="41366"/>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E86D6032-AA1C-4FD5-8E75-32314F724778}"/>
              </a:ext>
            </a:extLst>
          </p:cNvPr>
          <p:cNvCxnSpPr>
            <a:cxnSpLocks/>
          </p:cNvCxnSpPr>
          <p:nvPr/>
        </p:nvCxnSpPr>
        <p:spPr>
          <a:xfrm flipH="1">
            <a:off x="9102436" y="3006869"/>
            <a:ext cx="1831829" cy="66410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EDD654FA-0825-4CA8-BAA0-91022663840E}"/>
              </a:ext>
            </a:extLst>
          </p:cNvPr>
          <p:cNvCxnSpPr>
            <a:cxnSpLocks/>
          </p:cNvCxnSpPr>
          <p:nvPr/>
        </p:nvCxnSpPr>
        <p:spPr>
          <a:xfrm flipH="1" flipV="1">
            <a:off x="10408637" y="3911981"/>
            <a:ext cx="468625" cy="10915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3E4D61D0-1A80-46F4-8BCF-AB13720F4B41}"/>
              </a:ext>
            </a:extLst>
          </p:cNvPr>
          <p:cNvCxnSpPr>
            <a:cxnSpLocks/>
          </p:cNvCxnSpPr>
          <p:nvPr/>
        </p:nvCxnSpPr>
        <p:spPr>
          <a:xfrm flipH="1">
            <a:off x="8927869" y="5749033"/>
            <a:ext cx="2010027" cy="61563"/>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25" name="Rectangle: Rounded Corners 24">
            <a:extLst>
              <a:ext uri="{FF2B5EF4-FFF2-40B4-BE49-F238E27FC236}">
                <a16:creationId xmlns:a16="http://schemas.microsoft.com/office/drawing/2014/main" id="{1E1F6AD4-0866-4EDC-AF15-B901FD7E1143}"/>
              </a:ext>
            </a:extLst>
          </p:cNvPr>
          <p:cNvSpPr/>
          <p:nvPr/>
        </p:nvSpPr>
        <p:spPr>
          <a:xfrm rot="16200000">
            <a:off x="7246097" y="2843027"/>
            <a:ext cx="2172791" cy="1171945"/>
          </a:xfrm>
          <a:prstGeom prst="round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p:txBody>
      </p:sp>
      <p:sp>
        <p:nvSpPr>
          <p:cNvPr id="30" name="TextBox 29">
            <a:extLst>
              <a:ext uri="{FF2B5EF4-FFF2-40B4-BE49-F238E27FC236}">
                <a16:creationId xmlns:a16="http://schemas.microsoft.com/office/drawing/2014/main" id="{99F10773-5D38-41B5-BDF8-0AAA338D61F5}"/>
              </a:ext>
            </a:extLst>
          </p:cNvPr>
          <p:cNvSpPr txBox="1"/>
          <p:nvPr/>
        </p:nvSpPr>
        <p:spPr>
          <a:xfrm>
            <a:off x="6883029" y="6308208"/>
            <a:ext cx="1726981" cy="369332"/>
          </a:xfrm>
          <a:prstGeom prst="rect">
            <a:avLst/>
          </a:prstGeom>
          <a:noFill/>
        </p:spPr>
        <p:txBody>
          <a:bodyPr wrap="square" rtlCol="0">
            <a:spAutoFit/>
          </a:bodyPr>
          <a:lstStyle/>
          <a:p>
            <a:pPr algn="ctr"/>
            <a:r>
              <a:rPr lang="en-US" dirty="0"/>
              <a:t>Serrated edge</a:t>
            </a:r>
          </a:p>
        </p:txBody>
      </p:sp>
      <p:sp>
        <p:nvSpPr>
          <p:cNvPr id="32" name="TextBox 31">
            <a:extLst>
              <a:ext uri="{FF2B5EF4-FFF2-40B4-BE49-F238E27FC236}">
                <a16:creationId xmlns:a16="http://schemas.microsoft.com/office/drawing/2014/main" id="{9C330713-36D4-457A-9247-E3BBBBE947CE}"/>
              </a:ext>
            </a:extLst>
          </p:cNvPr>
          <p:cNvSpPr txBox="1"/>
          <p:nvPr/>
        </p:nvSpPr>
        <p:spPr>
          <a:xfrm>
            <a:off x="7474821" y="1546756"/>
            <a:ext cx="1443644" cy="369332"/>
          </a:xfrm>
          <a:prstGeom prst="rect">
            <a:avLst/>
          </a:prstGeom>
          <a:noFill/>
        </p:spPr>
        <p:txBody>
          <a:bodyPr wrap="square" rtlCol="0">
            <a:spAutoFit/>
          </a:bodyPr>
          <a:lstStyle/>
          <a:p>
            <a:pPr algn="ctr"/>
            <a:r>
              <a:rPr lang="en-US" dirty="0"/>
              <a:t>Notch</a:t>
            </a:r>
          </a:p>
        </p:txBody>
      </p:sp>
      <p:cxnSp>
        <p:nvCxnSpPr>
          <p:cNvPr id="34" name="Straight Arrow Connector 33">
            <a:extLst>
              <a:ext uri="{FF2B5EF4-FFF2-40B4-BE49-F238E27FC236}">
                <a16:creationId xmlns:a16="http://schemas.microsoft.com/office/drawing/2014/main" id="{0B00875D-95F3-4A6D-8BD1-76BCF33A2CD6}"/>
              </a:ext>
            </a:extLst>
          </p:cNvPr>
          <p:cNvCxnSpPr>
            <a:cxnSpLocks/>
            <a:stCxn id="30" idx="0"/>
          </p:cNvCxnSpPr>
          <p:nvPr/>
        </p:nvCxnSpPr>
        <p:spPr>
          <a:xfrm flipV="1">
            <a:off x="7746520" y="3502479"/>
            <a:ext cx="532066" cy="280572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DBBCFEC4-CD67-42B7-88FC-7952F5263506}"/>
              </a:ext>
            </a:extLst>
          </p:cNvPr>
          <p:cNvCxnSpPr>
            <a:cxnSpLocks/>
            <a:stCxn id="32" idx="2"/>
          </p:cNvCxnSpPr>
          <p:nvPr/>
        </p:nvCxnSpPr>
        <p:spPr>
          <a:xfrm>
            <a:off x="8196643" y="1916088"/>
            <a:ext cx="0" cy="1090781"/>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831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E018-7491-438B-8D30-132268F35A3B}"/>
              </a:ext>
            </a:extLst>
          </p:cNvPr>
          <p:cNvSpPr>
            <a:spLocks noGrp="1"/>
          </p:cNvSpPr>
          <p:nvPr>
            <p:ph type="title"/>
          </p:nvPr>
        </p:nvSpPr>
        <p:spPr/>
        <p:txBody>
          <a:bodyPr/>
          <a:lstStyle/>
          <a:p>
            <a:r>
              <a:rPr lang="en-US" dirty="0"/>
              <a:t>Rotational ISAR – Imaging Results</a:t>
            </a:r>
          </a:p>
        </p:txBody>
      </p:sp>
      <p:grpSp>
        <p:nvGrpSpPr>
          <p:cNvPr id="17" name="Group 16">
            <a:extLst>
              <a:ext uri="{FF2B5EF4-FFF2-40B4-BE49-F238E27FC236}">
                <a16:creationId xmlns:a16="http://schemas.microsoft.com/office/drawing/2014/main" id="{4293C4AE-99CB-47A7-8B28-8E8A0FC7DA48}"/>
              </a:ext>
            </a:extLst>
          </p:cNvPr>
          <p:cNvGrpSpPr/>
          <p:nvPr/>
        </p:nvGrpSpPr>
        <p:grpSpPr>
          <a:xfrm>
            <a:off x="1715343" y="1389969"/>
            <a:ext cx="8761313" cy="3762150"/>
            <a:chOff x="1506753" y="1389969"/>
            <a:chExt cx="8761313" cy="3762150"/>
          </a:xfrm>
        </p:grpSpPr>
        <p:pic>
          <p:nvPicPr>
            <p:cNvPr id="12" name="Content Placeholder 4">
              <a:extLst>
                <a:ext uri="{FF2B5EF4-FFF2-40B4-BE49-F238E27FC236}">
                  <a16:creationId xmlns:a16="http://schemas.microsoft.com/office/drawing/2014/main" id="{CF467B75-B261-44AB-B9D2-3A0FB3F0C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753" y="1389969"/>
              <a:ext cx="3810622" cy="3762150"/>
            </a:xfrm>
            <a:prstGeom prst="rect">
              <a:avLst/>
            </a:prstGeom>
          </p:spPr>
        </p:pic>
        <p:pic>
          <p:nvPicPr>
            <p:cNvPr id="16" name="Content Placeholder 8" descr="A body of water&#10;&#10;Description automatically generated">
              <a:extLst>
                <a:ext uri="{FF2B5EF4-FFF2-40B4-BE49-F238E27FC236}">
                  <a16:creationId xmlns:a16="http://schemas.microsoft.com/office/drawing/2014/main" id="{235F39FF-F8F9-4AC7-9271-3CCE5F74A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444" y="1389969"/>
              <a:ext cx="3810622" cy="3762150"/>
            </a:xfrm>
            <a:prstGeom prst="rect">
              <a:avLst/>
            </a:prstGeom>
          </p:spPr>
        </p:pic>
      </p:grpSp>
      <p:sp>
        <p:nvSpPr>
          <p:cNvPr id="18" name="TextBox 17">
            <a:extLst>
              <a:ext uri="{FF2B5EF4-FFF2-40B4-BE49-F238E27FC236}">
                <a16:creationId xmlns:a16="http://schemas.microsoft.com/office/drawing/2014/main" id="{FF3FEABF-8F04-4A3E-A5C5-C2246CC45A27}"/>
              </a:ext>
            </a:extLst>
          </p:cNvPr>
          <p:cNvSpPr txBox="1"/>
          <p:nvPr/>
        </p:nvSpPr>
        <p:spPr>
          <a:xfrm>
            <a:off x="1276771" y="5235313"/>
            <a:ext cx="4687765" cy="1077218"/>
          </a:xfrm>
          <a:prstGeom prst="rect">
            <a:avLst/>
          </a:prstGeom>
          <a:noFill/>
        </p:spPr>
        <p:txBody>
          <a:bodyPr wrap="square" rtlCol="0">
            <a:spAutoFit/>
          </a:bodyPr>
          <a:lstStyle/>
          <a:p>
            <a:pPr algn="ctr"/>
            <a:r>
              <a:rPr lang="en-US" sz="2400" dirty="0"/>
              <a:t>Cylindrical SISO Array</a:t>
            </a:r>
          </a:p>
          <a:p>
            <a:pPr marL="342900" indent="-342900">
              <a:buFont typeface="Arial" panose="020B0604020202020204" pitchFamily="34" charset="0"/>
              <a:buChar char="•"/>
            </a:pPr>
            <a:r>
              <a:rPr lang="en-US" sz="2000" dirty="0"/>
              <a:t>512 quasi-monostatic vertical elements</a:t>
            </a:r>
            <a:endParaRPr lang="en-US" sz="2400" dirty="0"/>
          </a:p>
          <a:p>
            <a:pPr marL="342900" indent="-342900">
              <a:buFont typeface="Arial" panose="020B0604020202020204" pitchFamily="34" charset="0"/>
              <a:buChar char="•"/>
            </a:pPr>
            <a:r>
              <a:rPr lang="en-US" sz="2000" dirty="0"/>
              <a:t>137 min per scan</a:t>
            </a:r>
          </a:p>
        </p:txBody>
      </p:sp>
      <p:sp>
        <p:nvSpPr>
          <p:cNvPr id="19" name="TextBox 18">
            <a:extLst>
              <a:ext uri="{FF2B5EF4-FFF2-40B4-BE49-F238E27FC236}">
                <a16:creationId xmlns:a16="http://schemas.microsoft.com/office/drawing/2014/main" id="{8567E2E0-2C69-4413-8C13-9FE4A0AB3AF3}"/>
              </a:ext>
            </a:extLst>
          </p:cNvPr>
          <p:cNvSpPr txBox="1"/>
          <p:nvPr/>
        </p:nvSpPr>
        <p:spPr>
          <a:xfrm>
            <a:off x="6227462" y="5235313"/>
            <a:ext cx="4687765" cy="1077218"/>
          </a:xfrm>
          <a:prstGeom prst="rect">
            <a:avLst/>
          </a:prstGeom>
          <a:noFill/>
        </p:spPr>
        <p:txBody>
          <a:bodyPr wrap="square" rtlCol="0">
            <a:spAutoFit/>
          </a:bodyPr>
          <a:lstStyle/>
          <a:p>
            <a:pPr algn="ctr"/>
            <a:r>
              <a:rPr lang="en-US" sz="2400" dirty="0"/>
              <a:t>Cylindrical MIMO Array</a:t>
            </a:r>
          </a:p>
          <a:p>
            <a:pPr marL="342900" indent="-342900">
              <a:buFont typeface="Arial" panose="020B0604020202020204" pitchFamily="34" charset="0"/>
              <a:buChar char="•"/>
            </a:pPr>
            <a:r>
              <a:rPr lang="en-US" sz="2000" dirty="0"/>
              <a:t>512 multistatic virtual vertical elements</a:t>
            </a:r>
          </a:p>
          <a:p>
            <a:pPr marL="342900" indent="-342900">
              <a:buFont typeface="Arial" panose="020B0604020202020204" pitchFamily="34" charset="0"/>
              <a:buChar char="•"/>
            </a:pPr>
            <a:r>
              <a:rPr lang="en-US" sz="2000" dirty="0"/>
              <a:t>17 min per scan</a:t>
            </a:r>
          </a:p>
        </p:txBody>
      </p:sp>
    </p:spTree>
    <p:extLst>
      <p:ext uri="{BB962C8B-B14F-4D97-AF65-F5344CB8AC3E}">
        <p14:creationId xmlns:p14="http://schemas.microsoft.com/office/powerpoint/2010/main" val="672886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E018-7491-438B-8D30-132268F35A3B}"/>
              </a:ext>
            </a:extLst>
          </p:cNvPr>
          <p:cNvSpPr>
            <a:spLocks noGrp="1"/>
          </p:cNvSpPr>
          <p:nvPr>
            <p:ph type="title"/>
          </p:nvPr>
        </p:nvSpPr>
        <p:spPr/>
        <p:txBody>
          <a:bodyPr/>
          <a:lstStyle/>
          <a:p>
            <a:r>
              <a:rPr lang="en-US" dirty="0"/>
              <a:t>Rectangular SAR – Imaging Results</a:t>
            </a:r>
          </a:p>
        </p:txBody>
      </p:sp>
      <p:sp>
        <p:nvSpPr>
          <p:cNvPr id="18" name="TextBox 17">
            <a:extLst>
              <a:ext uri="{FF2B5EF4-FFF2-40B4-BE49-F238E27FC236}">
                <a16:creationId xmlns:a16="http://schemas.microsoft.com/office/drawing/2014/main" id="{FF3FEABF-8F04-4A3E-A5C5-C2246CC45A27}"/>
              </a:ext>
            </a:extLst>
          </p:cNvPr>
          <p:cNvSpPr txBox="1"/>
          <p:nvPr/>
        </p:nvSpPr>
        <p:spPr>
          <a:xfrm>
            <a:off x="6583910" y="3346064"/>
            <a:ext cx="3810622" cy="461665"/>
          </a:xfrm>
          <a:prstGeom prst="rect">
            <a:avLst/>
          </a:prstGeom>
          <a:noFill/>
        </p:spPr>
        <p:txBody>
          <a:bodyPr wrap="square" rtlCol="0">
            <a:spAutoFit/>
          </a:bodyPr>
          <a:lstStyle/>
          <a:p>
            <a:pPr algn="ctr"/>
            <a:r>
              <a:rPr lang="en-US" sz="2400" dirty="0"/>
              <a:t>Parallel</a:t>
            </a:r>
          </a:p>
        </p:txBody>
      </p:sp>
      <p:pic>
        <p:nvPicPr>
          <p:cNvPr id="8" name="Picture 7" descr="A close up of a map&#10;&#10;Description automatically generated">
            <a:extLst>
              <a:ext uri="{FF2B5EF4-FFF2-40B4-BE49-F238E27FC236}">
                <a16:creationId xmlns:a16="http://schemas.microsoft.com/office/drawing/2014/main" id="{152EEAE9-4265-40C2-8644-B34C4FF8B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43" y="4201700"/>
            <a:ext cx="4659529" cy="1937166"/>
          </a:xfrm>
          <a:prstGeom prst="rect">
            <a:avLst/>
          </a:prstGeom>
        </p:spPr>
      </p:pic>
      <p:pic>
        <p:nvPicPr>
          <p:cNvPr id="10" name="Picture 9" descr="A picture containing bicycle, sitting, table, computer&#10;&#10;Description automatically generated">
            <a:extLst>
              <a:ext uri="{FF2B5EF4-FFF2-40B4-BE49-F238E27FC236}">
                <a16:creationId xmlns:a16="http://schemas.microsoft.com/office/drawing/2014/main" id="{980BED72-55CC-4EC3-8AD6-55DF16F40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4444" y="4023469"/>
            <a:ext cx="2491782" cy="1867796"/>
          </a:xfrm>
          <a:prstGeom prst="rect">
            <a:avLst/>
          </a:prstGeom>
        </p:spPr>
      </p:pic>
      <p:pic>
        <p:nvPicPr>
          <p:cNvPr id="13" name="Picture 12" descr="A picture containing indoor, bicycle, sitting, table&#10;&#10;Description automatically generated">
            <a:extLst>
              <a:ext uri="{FF2B5EF4-FFF2-40B4-BE49-F238E27FC236}">
                <a16:creationId xmlns:a16="http://schemas.microsoft.com/office/drawing/2014/main" id="{F304B485-8AFA-43CB-A3CE-19AA20C888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330" y="1476733"/>
            <a:ext cx="2491782" cy="1869331"/>
          </a:xfrm>
          <a:prstGeom prst="rect">
            <a:avLst/>
          </a:prstGeom>
        </p:spPr>
      </p:pic>
      <p:sp>
        <p:nvSpPr>
          <p:cNvPr id="20" name="TextBox 19">
            <a:extLst>
              <a:ext uri="{FF2B5EF4-FFF2-40B4-BE49-F238E27FC236}">
                <a16:creationId xmlns:a16="http://schemas.microsoft.com/office/drawing/2014/main" id="{E41AB63E-32E9-49FA-B164-91FE655D3321}"/>
              </a:ext>
            </a:extLst>
          </p:cNvPr>
          <p:cNvSpPr txBox="1"/>
          <p:nvPr/>
        </p:nvSpPr>
        <p:spPr>
          <a:xfrm>
            <a:off x="6615024" y="5891265"/>
            <a:ext cx="3810622" cy="461665"/>
          </a:xfrm>
          <a:prstGeom prst="rect">
            <a:avLst/>
          </a:prstGeom>
          <a:noFill/>
        </p:spPr>
        <p:txBody>
          <a:bodyPr wrap="square" rtlCol="0">
            <a:spAutoFit/>
          </a:bodyPr>
          <a:lstStyle/>
          <a:p>
            <a:pPr algn="ctr"/>
            <a:r>
              <a:rPr lang="en-US" sz="2400" dirty="0"/>
              <a:t>Perpendicular</a:t>
            </a:r>
          </a:p>
        </p:txBody>
      </p:sp>
      <p:sp>
        <p:nvSpPr>
          <p:cNvPr id="22" name="Content Placeholder 10">
            <a:extLst>
              <a:ext uri="{FF2B5EF4-FFF2-40B4-BE49-F238E27FC236}">
                <a16:creationId xmlns:a16="http://schemas.microsoft.com/office/drawing/2014/main" id="{808DB0CA-0C92-4775-A984-555556D7A195}"/>
              </a:ext>
            </a:extLst>
          </p:cNvPr>
          <p:cNvSpPr>
            <a:spLocks noGrp="1"/>
          </p:cNvSpPr>
          <p:nvPr>
            <p:ph idx="1"/>
          </p:nvPr>
        </p:nvSpPr>
        <p:spPr>
          <a:xfrm>
            <a:off x="838200" y="1442857"/>
            <a:ext cx="4311158" cy="2758843"/>
          </a:xfrm>
        </p:spPr>
        <p:txBody>
          <a:bodyPr>
            <a:normAutofit lnSpcReduction="10000"/>
          </a:bodyPr>
          <a:lstStyle/>
          <a:p>
            <a:pPr marL="342900" indent="-342900"/>
            <a:r>
              <a:rPr lang="en-US" sz="2400" dirty="0"/>
              <a:t>2-D scan over </a:t>
            </a:r>
            <a:r>
              <a:rPr lang="en-US" sz="2400" i="1" dirty="0"/>
              <a:t>x</a:t>
            </a:r>
            <a:r>
              <a:rPr lang="en-US" sz="2400" dirty="0"/>
              <a:t>-</a:t>
            </a:r>
            <a:r>
              <a:rPr lang="en-US" sz="2400" i="1" dirty="0"/>
              <a:t>y</a:t>
            </a:r>
            <a:r>
              <a:rPr lang="en-US" sz="2400" dirty="0"/>
              <a:t> plane </a:t>
            </a:r>
          </a:p>
          <a:p>
            <a:pPr marL="342900" indent="-342900"/>
            <a:r>
              <a:rPr lang="en-US" sz="2400" dirty="0"/>
              <a:t>29 min per scan</a:t>
            </a:r>
          </a:p>
          <a:p>
            <a:pPr marL="342900" indent="-342900"/>
            <a:r>
              <a:rPr lang="en-US" sz="2400" dirty="0"/>
              <a:t>Reconstruct 3-D image</a:t>
            </a:r>
          </a:p>
          <a:p>
            <a:pPr marL="342900" indent="-342900"/>
            <a:endParaRPr lang="en-US" sz="2400" dirty="0"/>
          </a:p>
          <a:p>
            <a:pPr marL="342900" indent="-342900"/>
            <a:r>
              <a:rPr lang="en-US" sz="2400" dirty="0"/>
              <a:t>Performs well when target is parallel to aperture plane</a:t>
            </a:r>
          </a:p>
          <a:p>
            <a:pPr marL="342900" indent="-342900"/>
            <a:r>
              <a:rPr lang="en-US" sz="2400" dirty="0"/>
              <a:t>Suffers in nonideal conditions</a:t>
            </a:r>
          </a:p>
          <a:p>
            <a:pPr marL="342900" indent="-342900"/>
            <a:endParaRPr lang="en-US" sz="2400" dirty="0"/>
          </a:p>
          <a:p>
            <a:endParaRPr lang="en-US" sz="2400" dirty="0"/>
          </a:p>
        </p:txBody>
      </p:sp>
    </p:spTree>
    <p:extLst>
      <p:ext uri="{BB962C8B-B14F-4D97-AF65-F5344CB8AC3E}">
        <p14:creationId xmlns:p14="http://schemas.microsoft.com/office/powerpoint/2010/main" val="230155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0A92-3735-4764-9802-5718B9638861}"/>
              </a:ext>
            </a:extLst>
          </p:cNvPr>
          <p:cNvSpPr>
            <a:spLocks noGrp="1"/>
          </p:cNvSpPr>
          <p:nvPr>
            <p:ph type="title"/>
          </p:nvPr>
        </p:nvSpPr>
        <p:spPr/>
        <p:txBody>
          <a:bodyPr/>
          <a:lstStyle/>
          <a:p>
            <a:r>
              <a:rPr lang="en-US" dirty="0"/>
              <a:t>Motivation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BE0DCC-7163-47FB-84A7-1EFD0BBC7E7B}"/>
                  </a:ext>
                </a:extLst>
              </p:cNvPr>
              <p:cNvSpPr>
                <a:spLocks noGrp="1"/>
              </p:cNvSpPr>
              <p:nvPr>
                <p:ph idx="1"/>
              </p:nvPr>
            </p:nvSpPr>
            <p:spPr/>
            <p:txBody>
              <a:bodyPr>
                <a:normAutofit fontScale="92500" lnSpcReduction="10000"/>
              </a:bodyPr>
              <a:lstStyle/>
              <a:p>
                <a:r>
                  <a:rPr lang="en-US" sz="2400" dirty="0"/>
                  <a:t>Millimeter-wave imaging sensors have a large application space including security sensing, automotive radar, high-resolution imaging, and many more!</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b="1" dirty="0"/>
                  <a:t>Goal</a:t>
                </a:r>
                <a:r>
                  <a:rPr lang="en-US" sz="2400" dirty="0"/>
                  <a:t>: Construct a high resolution mmWave imaging system for holographic 3-D image reconstruction using ISAR techniques and commercially available mmWave radar sensors</a:t>
                </a:r>
              </a:p>
              <a:p>
                <a:r>
                  <a:rPr lang="en-US" sz="2400" b="1" dirty="0"/>
                  <a:t>Approach: </a:t>
                </a:r>
                <a:r>
                  <a:rPr lang="en-US" sz="2400" dirty="0"/>
                  <a:t>Develop an efficient Fourier-based algorithm for MIMO-ISAR image reconstruction and build an </a:t>
                </a:r>
                <a:r>
                  <a:rPr lang="en-US" sz="2400" i="1" dirty="0"/>
                  <a:t>x</a:t>
                </a:r>
                <a:r>
                  <a:rPr lang="en-US" sz="2400" dirty="0"/>
                  <a:t>-</a:t>
                </a:r>
                <a:r>
                  <a:rPr lang="en-US" sz="2400" i="1" dirty="0"/>
                  <a:t>y</a:t>
                </a:r>
                <a:r>
                  <a:rPr lang="en-US" sz="2400" dirty="0"/>
                  <a:t>-</a:t>
                </a:r>
                <a14:m>
                  <m:oMath xmlns:m="http://schemas.openxmlformats.org/officeDocument/2006/math">
                    <m:r>
                      <a:rPr lang="en-US" sz="2400" b="0" i="1" smtClean="0">
                        <a:latin typeface="Cambria Math" panose="02040503050406030204" pitchFamily="18" charset="0"/>
                      </a:rPr>
                      <m:t>𝜃</m:t>
                    </m:r>
                  </m:oMath>
                </a14:m>
                <a:r>
                  <a:rPr lang="en-US" sz="2400" dirty="0"/>
                  <a:t> mechanical scanner to synthesize both rectangular and cylindrical apertures.</a:t>
                </a:r>
                <a:endParaRPr lang="en-US" sz="2400" b="1" dirty="0"/>
              </a:p>
            </p:txBody>
          </p:sp>
        </mc:Choice>
        <mc:Fallback xmlns="">
          <p:sp>
            <p:nvSpPr>
              <p:cNvPr id="3" name="Content Placeholder 2">
                <a:extLst>
                  <a:ext uri="{FF2B5EF4-FFF2-40B4-BE49-F238E27FC236}">
                    <a16:creationId xmlns:a16="http://schemas.microsoft.com/office/drawing/2014/main" id="{F5BE0DCC-7163-47FB-84A7-1EFD0BBC7E7B}"/>
                  </a:ext>
                </a:extLst>
              </p:cNvPr>
              <p:cNvSpPr>
                <a:spLocks noGrp="1" noRot="1" noChangeAspect="1" noMove="1" noResize="1" noEditPoints="1" noAdjustHandles="1" noChangeArrowheads="1" noChangeShapeType="1" noTextEdit="1"/>
              </p:cNvSpPr>
              <p:nvPr>
                <p:ph idx="1"/>
              </p:nvPr>
            </p:nvSpPr>
            <p:spPr>
              <a:blipFill>
                <a:blip r:embed="rId5"/>
                <a:stretch>
                  <a:fillRect l="-696" t="-2191" r="-5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E50B9D5-A64A-4B95-93C8-3C8033753269}"/>
              </a:ext>
            </a:extLst>
          </p:cNvPr>
          <p:cNvPicPr>
            <a:picLocks noChangeAspect="1"/>
          </p:cNvPicPr>
          <p:nvPr/>
        </p:nvPicPr>
        <p:blipFill>
          <a:blip r:embed="rId6"/>
          <a:stretch>
            <a:fillRect/>
          </a:stretch>
        </p:blipFill>
        <p:spPr>
          <a:xfrm>
            <a:off x="1941630" y="2032810"/>
            <a:ext cx="8308740" cy="2217467"/>
          </a:xfrm>
          <a:prstGeom prst="rect">
            <a:avLst/>
          </a:prstGeom>
        </p:spPr>
      </p:pic>
    </p:spTree>
    <p:extLst>
      <p:ext uri="{BB962C8B-B14F-4D97-AF65-F5344CB8AC3E}">
        <p14:creationId xmlns:p14="http://schemas.microsoft.com/office/powerpoint/2010/main" val="456256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600D-C660-48F5-A10C-4D6588A92B36}"/>
              </a:ext>
            </a:extLst>
          </p:cNvPr>
          <p:cNvSpPr>
            <a:spLocks noGrp="1"/>
          </p:cNvSpPr>
          <p:nvPr>
            <p:ph type="title"/>
          </p:nvPr>
        </p:nvSpPr>
        <p:spPr/>
        <p:txBody>
          <a:bodyPr/>
          <a:lstStyle/>
          <a:p>
            <a:r>
              <a:rPr lang="en-US" dirty="0"/>
              <a:t>Rectangular SAR – Parallel </a:t>
            </a:r>
          </a:p>
        </p:txBody>
      </p:sp>
      <p:pic>
        <p:nvPicPr>
          <p:cNvPr id="5" name="Content Placeholder 4" descr="A body of water&#10;&#10;Description automatically generated">
            <a:extLst>
              <a:ext uri="{FF2B5EF4-FFF2-40B4-BE49-F238E27FC236}">
                <a16:creationId xmlns:a16="http://schemas.microsoft.com/office/drawing/2014/main" id="{22F6EFD7-631A-455A-A2D8-F45F7FBBDF7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8757" y="1449388"/>
            <a:ext cx="4788485" cy="4727575"/>
          </a:xfrm>
          <a:prstGeom prst="rect">
            <a:avLst/>
          </a:prstGeom>
        </p:spPr>
      </p:pic>
      <p:pic>
        <p:nvPicPr>
          <p:cNvPr id="6" name="Content Placeholder 5" descr="A picture containing indoor, bicycle, sitting, table&#10;&#10;Description automatically generated">
            <a:extLst>
              <a:ext uri="{FF2B5EF4-FFF2-40B4-BE49-F238E27FC236}">
                <a16:creationId xmlns:a16="http://schemas.microsoft.com/office/drawing/2014/main" id="{1E85DFD5-9405-4694-872A-90EC07B5ED1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875118"/>
            <a:ext cx="5181600" cy="3887227"/>
          </a:xfrm>
          <a:prstGeom prst="rect">
            <a:avLst/>
          </a:prstGeom>
        </p:spPr>
      </p:pic>
      <p:sp>
        <p:nvSpPr>
          <p:cNvPr id="7" name="Arrow: Right 6">
            <a:extLst>
              <a:ext uri="{FF2B5EF4-FFF2-40B4-BE49-F238E27FC236}">
                <a16:creationId xmlns:a16="http://schemas.microsoft.com/office/drawing/2014/main" id="{923D3299-4BE3-44C4-B1C3-A839B2B6D583}"/>
              </a:ext>
            </a:extLst>
          </p:cNvPr>
          <p:cNvSpPr/>
          <p:nvPr/>
        </p:nvSpPr>
        <p:spPr>
          <a:xfrm>
            <a:off x="5983506" y="3540472"/>
            <a:ext cx="525766" cy="369702"/>
          </a:xfrm>
          <a:prstGeom prst="righ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2799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600D-C660-48F5-A10C-4D6588A92B36}"/>
              </a:ext>
            </a:extLst>
          </p:cNvPr>
          <p:cNvSpPr>
            <a:spLocks noGrp="1"/>
          </p:cNvSpPr>
          <p:nvPr>
            <p:ph type="title"/>
          </p:nvPr>
        </p:nvSpPr>
        <p:spPr/>
        <p:txBody>
          <a:bodyPr/>
          <a:lstStyle/>
          <a:p>
            <a:r>
              <a:rPr lang="en-US" dirty="0"/>
              <a:t>Rectangular SAR – Perpendicular </a:t>
            </a:r>
          </a:p>
        </p:txBody>
      </p:sp>
      <p:pic>
        <p:nvPicPr>
          <p:cNvPr id="10" name="Content Placeholder 9" descr="A picture containing bicycle, sitting, table, computer&#10;&#10;Description automatically generated">
            <a:extLst>
              <a:ext uri="{FF2B5EF4-FFF2-40B4-BE49-F238E27FC236}">
                <a16:creationId xmlns:a16="http://schemas.microsoft.com/office/drawing/2014/main" id="{79131731-6C47-4CF0-A06B-DCE46A0560D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76713"/>
            <a:ext cx="5181600" cy="3884037"/>
          </a:xfrm>
          <a:prstGeom prst="rect">
            <a:avLst/>
          </a:prstGeom>
        </p:spPr>
      </p:pic>
      <p:pic>
        <p:nvPicPr>
          <p:cNvPr id="11" name="Content Placeholder 10" descr="A picture containing brush, water&#10;&#10;Description automatically generated">
            <a:extLst>
              <a:ext uri="{FF2B5EF4-FFF2-40B4-BE49-F238E27FC236}">
                <a16:creationId xmlns:a16="http://schemas.microsoft.com/office/drawing/2014/main" id="{0FEF885E-B3BE-423A-B073-F92C4CA4F4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8757" y="1449388"/>
            <a:ext cx="4788485" cy="4727575"/>
          </a:xfrm>
          <a:prstGeom prst="rect">
            <a:avLst/>
          </a:prstGeom>
        </p:spPr>
      </p:pic>
      <p:sp>
        <p:nvSpPr>
          <p:cNvPr id="7" name="Arrow: Right 6">
            <a:extLst>
              <a:ext uri="{FF2B5EF4-FFF2-40B4-BE49-F238E27FC236}">
                <a16:creationId xmlns:a16="http://schemas.microsoft.com/office/drawing/2014/main" id="{923D3299-4BE3-44C4-B1C3-A839B2B6D583}"/>
              </a:ext>
            </a:extLst>
          </p:cNvPr>
          <p:cNvSpPr/>
          <p:nvPr/>
        </p:nvSpPr>
        <p:spPr>
          <a:xfrm>
            <a:off x="5983506" y="3540472"/>
            <a:ext cx="525766" cy="369702"/>
          </a:xfrm>
          <a:prstGeom prst="righ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6951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A0FA-23AE-441F-B457-7BCDB9CC8D5A}"/>
              </a:ext>
            </a:extLst>
          </p:cNvPr>
          <p:cNvSpPr>
            <a:spLocks noGrp="1"/>
          </p:cNvSpPr>
          <p:nvPr>
            <p:ph type="title"/>
          </p:nvPr>
        </p:nvSpPr>
        <p:spPr/>
        <p:txBody>
          <a:bodyPr/>
          <a:lstStyle/>
          <a:p>
            <a:r>
              <a:rPr lang="en-US" dirty="0"/>
              <a:t>Rotational ISAR vs. Rectangular SAR</a:t>
            </a:r>
          </a:p>
        </p:txBody>
      </p:sp>
      <p:sp>
        <p:nvSpPr>
          <p:cNvPr id="3" name="Content Placeholder 2">
            <a:extLst>
              <a:ext uri="{FF2B5EF4-FFF2-40B4-BE49-F238E27FC236}">
                <a16:creationId xmlns:a16="http://schemas.microsoft.com/office/drawing/2014/main" id="{83266D3E-C6A7-4DBC-99C3-27A76D0E1B47}"/>
              </a:ext>
            </a:extLst>
          </p:cNvPr>
          <p:cNvSpPr>
            <a:spLocks noGrp="1"/>
          </p:cNvSpPr>
          <p:nvPr>
            <p:ph sz="half" idx="1"/>
          </p:nvPr>
        </p:nvSpPr>
        <p:spPr>
          <a:xfrm>
            <a:off x="838200" y="4763192"/>
            <a:ext cx="5181600" cy="1413769"/>
          </a:xfrm>
        </p:spPr>
        <p:txBody>
          <a:bodyPr>
            <a:normAutofit/>
          </a:bodyPr>
          <a:lstStyle/>
          <a:p>
            <a:pPr marL="0" indent="0">
              <a:buNone/>
            </a:pPr>
            <a:r>
              <a:rPr lang="en-US" sz="2400" b="1" dirty="0"/>
              <a:t>Rectangular MIMO-SAR</a:t>
            </a:r>
          </a:p>
          <a:p>
            <a:r>
              <a:rPr lang="en-US" sz="2400" dirty="0"/>
              <a:t>Requires specific target rotation with respect to aperture plane</a:t>
            </a:r>
          </a:p>
        </p:txBody>
      </p:sp>
      <p:sp>
        <p:nvSpPr>
          <p:cNvPr id="4" name="Content Placeholder 3">
            <a:extLst>
              <a:ext uri="{FF2B5EF4-FFF2-40B4-BE49-F238E27FC236}">
                <a16:creationId xmlns:a16="http://schemas.microsoft.com/office/drawing/2014/main" id="{FFED10EB-1CFF-4C36-A30D-6ABDAF48988F}"/>
              </a:ext>
            </a:extLst>
          </p:cNvPr>
          <p:cNvSpPr>
            <a:spLocks noGrp="1"/>
          </p:cNvSpPr>
          <p:nvPr>
            <p:ph sz="half" idx="2"/>
          </p:nvPr>
        </p:nvSpPr>
        <p:spPr>
          <a:xfrm>
            <a:off x="7514704" y="4716133"/>
            <a:ext cx="3839095" cy="1460829"/>
          </a:xfrm>
        </p:spPr>
        <p:txBody>
          <a:bodyPr>
            <a:normAutofit/>
          </a:bodyPr>
          <a:lstStyle/>
          <a:p>
            <a:pPr marL="0" indent="0">
              <a:buNone/>
            </a:pPr>
            <a:r>
              <a:rPr lang="en-US" sz="2400" b="1" dirty="0"/>
              <a:t>Rotational MIMO-ISAR</a:t>
            </a:r>
          </a:p>
          <a:p>
            <a:r>
              <a:rPr lang="en-US" sz="2400" dirty="0"/>
              <a:t>Rotation-invariant</a:t>
            </a:r>
          </a:p>
          <a:p>
            <a:r>
              <a:rPr lang="en-US" sz="2400" dirty="0"/>
              <a:t>Improved spatial resolution</a:t>
            </a:r>
          </a:p>
          <a:p>
            <a:endParaRPr lang="en-US" sz="2400" dirty="0"/>
          </a:p>
        </p:txBody>
      </p:sp>
      <p:pic>
        <p:nvPicPr>
          <p:cNvPr id="5" name="Picture 4" descr="A picture containing brush, water&#10;&#10;Description automatically generated">
            <a:extLst>
              <a:ext uri="{FF2B5EF4-FFF2-40B4-BE49-F238E27FC236}">
                <a16:creationId xmlns:a16="http://schemas.microsoft.com/office/drawing/2014/main" id="{255AAF50-19DC-45AB-A614-1D58C441FB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085" y="1298058"/>
            <a:ext cx="3402026" cy="3358752"/>
          </a:xfrm>
          <a:prstGeom prst="rect">
            <a:avLst/>
          </a:prstGeom>
        </p:spPr>
      </p:pic>
      <p:pic>
        <p:nvPicPr>
          <p:cNvPr id="6" name="Content Placeholder 8" descr="A body of water&#10;&#10;Description automatically generated">
            <a:extLst>
              <a:ext uri="{FF2B5EF4-FFF2-40B4-BE49-F238E27FC236}">
                <a16:creationId xmlns:a16="http://schemas.microsoft.com/office/drawing/2014/main" id="{3BB297D4-0277-489F-9738-CDD734BF03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8942" y="1404441"/>
            <a:ext cx="3402026" cy="3358751"/>
          </a:xfrm>
          <a:prstGeom prst="rect">
            <a:avLst/>
          </a:prstGeom>
        </p:spPr>
      </p:pic>
      <p:pic>
        <p:nvPicPr>
          <p:cNvPr id="7" name="Picture 6" descr="A body of water&#10;&#10;Description automatically generated">
            <a:extLst>
              <a:ext uri="{FF2B5EF4-FFF2-40B4-BE49-F238E27FC236}">
                <a16:creationId xmlns:a16="http://schemas.microsoft.com/office/drawing/2014/main" id="{A13A5A3D-2030-42EE-8255-98216CED9A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723" y="1421627"/>
            <a:ext cx="3319545" cy="3277320"/>
          </a:xfrm>
          <a:prstGeom prst="rect">
            <a:avLst/>
          </a:prstGeom>
        </p:spPr>
      </p:pic>
    </p:spTree>
    <p:extLst>
      <p:ext uri="{BB962C8B-B14F-4D97-AF65-F5344CB8AC3E}">
        <p14:creationId xmlns:p14="http://schemas.microsoft.com/office/powerpoint/2010/main" val="3940420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DE1A-BE01-4EAF-84FF-EDA80FFAA02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6DBE5A2-D4F2-480A-BD21-95A13C931B9A}"/>
              </a:ext>
            </a:extLst>
          </p:cNvPr>
          <p:cNvSpPr>
            <a:spLocks noGrp="1"/>
          </p:cNvSpPr>
          <p:nvPr>
            <p:ph idx="1"/>
          </p:nvPr>
        </p:nvSpPr>
        <p:spPr>
          <a:xfrm>
            <a:off x="838200" y="1442857"/>
            <a:ext cx="10999124" cy="4734106"/>
          </a:xfrm>
        </p:spPr>
        <p:txBody>
          <a:bodyPr>
            <a:normAutofit/>
          </a:bodyPr>
          <a:lstStyle/>
          <a:p>
            <a:r>
              <a:rPr lang="en-US" sz="3200" dirty="0"/>
              <a:t>High resolution 3-D near-field imaging system based on:</a:t>
            </a:r>
          </a:p>
          <a:p>
            <a:pPr lvl="1"/>
            <a:r>
              <a:rPr lang="en-US" sz="2800" dirty="0"/>
              <a:t>Low-cost system-on-chip mmWave FMCW radars</a:t>
            </a:r>
          </a:p>
          <a:p>
            <a:pPr lvl="1"/>
            <a:r>
              <a:rPr lang="en-US" sz="2800" dirty="0"/>
              <a:t>Multistatic-to-monostatic conversion</a:t>
            </a:r>
          </a:p>
          <a:p>
            <a:pPr lvl="1"/>
            <a:r>
              <a:rPr lang="en-US" sz="2800" dirty="0"/>
              <a:t>Fourier-based rotational ISAR imaging algorithm</a:t>
            </a:r>
          </a:p>
          <a:p>
            <a:pPr lvl="1"/>
            <a:endParaRPr lang="en-US" sz="2800" dirty="0"/>
          </a:p>
          <a:p>
            <a:r>
              <a:rPr lang="en-US" sz="3400" dirty="0"/>
              <a:t>Experimental results:</a:t>
            </a:r>
          </a:p>
          <a:p>
            <a:pPr lvl="1"/>
            <a:r>
              <a:rPr lang="en-US" sz="2800" dirty="0"/>
              <a:t>Validate MIMO-ISAR 3-D holographic image reconstruction algorithm</a:t>
            </a:r>
          </a:p>
          <a:p>
            <a:pPr lvl="1"/>
            <a:r>
              <a:rPr lang="en-US" sz="2800" dirty="0"/>
              <a:t>Demonstrate improved scanning efficiency over SISO systems</a:t>
            </a:r>
          </a:p>
          <a:p>
            <a:pPr lvl="1"/>
            <a:r>
              <a:rPr lang="en-US" sz="2800" dirty="0"/>
              <a:t>Establish rotation-invariance advantage of rotational ISAR over rectangular SAR</a:t>
            </a:r>
          </a:p>
          <a:p>
            <a:pPr lvl="1"/>
            <a:endParaRPr lang="en-US" sz="2800" dirty="0"/>
          </a:p>
        </p:txBody>
      </p:sp>
    </p:spTree>
    <p:extLst>
      <p:ext uri="{BB962C8B-B14F-4D97-AF65-F5344CB8AC3E}">
        <p14:creationId xmlns:p14="http://schemas.microsoft.com/office/powerpoint/2010/main" val="2946625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0E1D64C-EF48-4577-B5C2-F7A88AC4EFFB}"/>
              </a:ext>
            </a:extLst>
          </p:cNvPr>
          <p:cNvGrpSpPr/>
          <p:nvPr/>
        </p:nvGrpSpPr>
        <p:grpSpPr>
          <a:xfrm>
            <a:off x="3352800" y="2038496"/>
            <a:ext cx="5715000" cy="2837338"/>
            <a:chOff x="3352800" y="2038496"/>
            <a:chExt cx="5715000" cy="2837338"/>
          </a:xfrm>
        </p:grpSpPr>
        <p:pic>
          <p:nvPicPr>
            <p:cNvPr id="5" name="Picture 2" descr="Image result for thank you">
              <a:extLst>
                <a:ext uri="{FF2B5EF4-FFF2-40B4-BE49-F238E27FC236}">
                  <a16:creationId xmlns:a16="http://schemas.microsoft.com/office/drawing/2014/main" id="{D99CA9F0-C9E7-48C0-A22E-1B72E7273D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2129422"/>
              <a:ext cx="4343400" cy="2746412"/>
            </a:xfrm>
            <a:prstGeom prst="rect">
              <a:avLst/>
            </a:prstGeom>
            <a:noFill/>
            <a:extLst>
              <a:ext uri="{909E8E84-426E-40DD-AFC4-6F175D3DCCD1}">
                <a14:hiddenFill xmlns:a14="http://schemas.microsoft.com/office/drawing/2010/main">
                  <a:solidFill>
                    <a:srgbClr val="FFFFFF"/>
                  </a:solidFill>
                </a14:hiddenFill>
              </a:ext>
            </a:extLst>
          </p:spPr>
        </p:pic>
        <p:sp>
          <p:nvSpPr>
            <p:cNvPr id="6" name="Thought Bubble: Cloud 5">
              <a:extLst>
                <a:ext uri="{FF2B5EF4-FFF2-40B4-BE49-F238E27FC236}">
                  <a16:creationId xmlns:a16="http://schemas.microsoft.com/office/drawing/2014/main" id="{EFDC95B9-AE99-4320-94F4-E4D4184CEB50}"/>
                </a:ext>
              </a:extLst>
            </p:cNvPr>
            <p:cNvSpPr/>
            <p:nvPr/>
          </p:nvSpPr>
          <p:spPr>
            <a:xfrm>
              <a:off x="3352800" y="2038496"/>
              <a:ext cx="2438400" cy="1101990"/>
            </a:xfrm>
            <a:prstGeom prst="cloudCallout">
              <a:avLst>
                <a:gd name="adj1" fmla="val 42699"/>
                <a:gd name="adj2" fmla="val 67656"/>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Questions?</a:t>
              </a:r>
              <a:endParaRPr lang="en-IN" b="1" dirty="0"/>
            </a:p>
          </p:txBody>
        </p:sp>
      </p:grpSp>
    </p:spTree>
    <p:extLst>
      <p:ext uri="{BB962C8B-B14F-4D97-AF65-F5344CB8AC3E}">
        <p14:creationId xmlns:p14="http://schemas.microsoft.com/office/powerpoint/2010/main" val="36999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333B-A868-4329-83C8-49AF564CCE3F}"/>
              </a:ext>
            </a:extLst>
          </p:cNvPr>
          <p:cNvSpPr>
            <a:spLocks noGrp="1"/>
          </p:cNvSpPr>
          <p:nvPr>
            <p:ph type="title"/>
          </p:nvPr>
        </p:nvSpPr>
        <p:spPr/>
        <p:txBody>
          <a:bodyPr/>
          <a:lstStyle/>
          <a:p>
            <a:r>
              <a:rPr lang="en-US" dirty="0"/>
              <a:t>Background: FMCW Signal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3D7EF4-9F22-48BA-91CA-970E7C7BF66E}"/>
                  </a:ext>
                </a:extLst>
              </p:cNvPr>
              <p:cNvSpPr>
                <a:spLocks noGrp="1"/>
              </p:cNvSpPr>
              <p:nvPr>
                <p:ph idx="1"/>
              </p:nvPr>
            </p:nvSpPr>
            <p:spPr>
              <a:xfrm>
                <a:off x="838199" y="1442857"/>
                <a:ext cx="5632895" cy="4734106"/>
              </a:xfrm>
            </p:spPr>
            <p:txBody>
              <a:bodyPr>
                <a:normAutofit/>
              </a:bodyPr>
              <a:lstStyle/>
              <a:p>
                <a:r>
                  <a:rPr lang="en-US" sz="2400" dirty="0"/>
                  <a:t>An FMCW radar transmits a signal called a “</a:t>
                </a:r>
                <a:r>
                  <a:rPr lang="en-US" sz="2400" b="1" dirty="0"/>
                  <a:t>chirp</a:t>
                </a:r>
                <a:r>
                  <a:rPr lang="en-US" sz="2400" dirty="0"/>
                  <a:t>”</a:t>
                </a:r>
              </a:p>
              <a:p>
                <a:r>
                  <a:rPr lang="en-US" sz="2400" dirty="0"/>
                  <a:t>Frequency increases with time </a:t>
                </a:r>
              </a:p>
              <a:p>
                <a:pPr marL="342900" lvl="1" indent="0">
                  <a:buNone/>
                </a:pPr>
                <a:r>
                  <a:rPr lang="en-US" sz="2000" b="0" dirty="0"/>
                  <a:t>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𝑆𝑡</m:t>
                    </m:r>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rPr>
                      <m:t>𝑡</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𝑐</m:t>
                        </m:r>
                      </m:sub>
                    </m:sSub>
                  </m:oMath>
                </a14:m>
                <a:endParaRPr lang="en-US" sz="2000" b="0" dirty="0"/>
              </a:p>
              <a:p>
                <a:r>
                  <a:rPr lang="en-US" sz="2400" b="0" dirty="0"/>
                  <a:t>Chirp parameters</a:t>
                </a:r>
              </a:p>
              <a:p>
                <a:pPr lvl="1"/>
                <a:r>
                  <a:rPr lang="en-US" sz="2000" b="0" dirty="0"/>
                  <a:t>Starting frequency </a:t>
                </a:r>
                <a14:m>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0</m:t>
                            </m:r>
                          </m:sub>
                        </m:sSub>
                      </m:e>
                    </m:d>
                  </m:oMath>
                </a14:m>
                <a:endParaRPr lang="en-US" sz="2000" b="0" dirty="0"/>
              </a:p>
              <a:p>
                <a:pPr lvl="1"/>
                <a:r>
                  <a:rPr lang="en-US" sz="2000" dirty="0"/>
                  <a:t>Bandwidth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oMath>
                </a14:m>
                <a:endParaRPr lang="en-US" sz="2000" b="0" dirty="0"/>
              </a:p>
              <a:p>
                <a:pPr lvl="1"/>
                <a:r>
                  <a:rPr lang="en-US" sz="2000" dirty="0"/>
                  <a:t>Chirp duration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𝑐</m:t>
                        </m:r>
                      </m:sub>
                    </m:sSub>
                    <m:r>
                      <a:rPr lang="en-US" sz="2000" b="0" i="1" smtClean="0">
                        <a:latin typeface="Cambria Math" panose="02040503050406030204" pitchFamily="18" charset="0"/>
                      </a:rPr>
                      <m:t>)</m:t>
                    </m:r>
                  </m:oMath>
                </a14:m>
                <a:endParaRPr lang="en-US" sz="2000" dirty="0"/>
              </a:p>
              <a:p>
                <a:pPr lvl="1"/>
                <a:r>
                  <a:rPr lang="en-US" sz="2000" dirty="0"/>
                  <a:t>Chirp slope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oMath>
                </a14:m>
                <a:endParaRPr lang="en-US" sz="2000" dirty="0"/>
              </a:p>
              <a:p>
                <a:r>
                  <a:rPr lang="en-US" sz="2400" b="0" dirty="0"/>
                  <a:t>Transmitted signal</a:t>
                </a:r>
              </a:p>
              <a:p>
                <a:pPr marL="0" indent="0">
                  <a:buNone/>
                </a:pPr>
                <a:r>
                  <a:rPr lang="en-US" sz="2400" dirty="0"/>
                  <a:t>	</a:t>
                </a:r>
                <a14:m>
                  <m:oMath xmlns:m="http://schemas.openxmlformats.org/officeDocument/2006/math">
                    <m:r>
                      <a:rPr lang="en-US" sz="2400" b="0" i="1" smtClean="0">
                        <a:latin typeface="Cambria Math" panose="02040503050406030204" pitchFamily="18" charset="0"/>
                      </a:rPr>
                      <m:t>𝑚</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m:t>
                        </m:r>
                        <m:r>
                          <a:rPr lang="en-US" sz="2400" b="0" i="1" smtClean="0">
                            <a:latin typeface="Cambria Math" panose="02040503050406030204" pitchFamily="18" charset="0"/>
                          </a:rPr>
                          <m:t>2</m:t>
                        </m:r>
                        <m:r>
                          <a:rPr lang="en-US" sz="2400" b="0" i="1" smtClean="0">
                            <a:latin typeface="Cambria Math" panose="02040503050406030204" pitchFamily="18" charset="0"/>
                          </a:rPr>
                          <m:t>𝜋</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𝑡</m:t>
                            </m:r>
                            <m:r>
                              <a:rPr lang="en-US" sz="2400" b="0" i="1" smtClean="0">
                                <a:latin typeface="Cambria Math" panose="02040503050406030204" pitchFamily="18" charset="0"/>
                              </a:rPr>
                              <m:t>+0.5</m:t>
                            </m:r>
                            <m:r>
                              <a:rPr lang="en-US" sz="2400" b="0" i="1" smtClean="0">
                                <a:latin typeface="Cambria Math" panose="02040503050406030204" pitchFamily="18" charset="0"/>
                              </a:rPr>
                              <m:t>𝑆</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e>
                        </m:d>
                      </m:sup>
                    </m:sSup>
                  </m:oMath>
                </a14:m>
                <a:endParaRPr lang="en-US" sz="2400" b="0" dirty="0"/>
              </a:p>
            </p:txBody>
          </p:sp>
        </mc:Choice>
        <mc:Fallback xmlns="">
          <p:sp>
            <p:nvSpPr>
              <p:cNvPr id="3" name="Content Placeholder 2">
                <a:extLst>
                  <a:ext uri="{FF2B5EF4-FFF2-40B4-BE49-F238E27FC236}">
                    <a16:creationId xmlns:a16="http://schemas.microsoft.com/office/drawing/2014/main" id="{9D3D7EF4-9F22-48BA-91CA-970E7C7BF66E}"/>
                  </a:ext>
                </a:extLst>
              </p:cNvPr>
              <p:cNvSpPr>
                <a:spLocks noGrp="1" noRot="1" noChangeAspect="1" noMove="1" noResize="1" noEditPoints="1" noAdjustHandles="1" noChangeArrowheads="1" noChangeShapeType="1" noTextEdit="1"/>
              </p:cNvSpPr>
              <p:nvPr>
                <p:ph idx="1"/>
              </p:nvPr>
            </p:nvSpPr>
            <p:spPr>
              <a:xfrm>
                <a:off x="838199" y="1442857"/>
                <a:ext cx="5632895" cy="4734106"/>
              </a:xfrm>
              <a:blipFill>
                <a:blip r:embed="rId5"/>
                <a:stretch>
                  <a:fillRect l="-1405" t="-1804" r="-1297"/>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E2AF9BA9-0194-4D77-BC8C-92C756D0C015}"/>
              </a:ext>
            </a:extLst>
          </p:cNvPr>
          <p:cNvGrpSpPr/>
          <p:nvPr/>
        </p:nvGrpSpPr>
        <p:grpSpPr>
          <a:xfrm>
            <a:off x="6881831" y="1376356"/>
            <a:ext cx="4186658" cy="2421004"/>
            <a:chOff x="7167142" y="1393922"/>
            <a:chExt cx="4186658" cy="2421004"/>
          </a:xfrm>
        </p:grpSpPr>
        <p:pic>
          <p:nvPicPr>
            <p:cNvPr id="4" name="Picture 3">
              <a:extLst>
                <a:ext uri="{FF2B5EF4-FFF2-40B4-BE49-F238E27FC236}">
                  <a16:creationId xmlns:a16="http://schemas.microsoft.com/office/drawing/2014/main" id="{255F2E45-C2C0-4DFA-AFFC-EF58A5191ADF}"/>
                </a:ext>
              </a:extLst>
            </p:cNvPr>
            <p:cNvPicPr>
              <a:picLocks noChangeAspect="1"/>
            </p:cNvPicPr>
            <p:nvPr/>
          </p:nvPicPr>
          <p:blipFill>
            <a:blip r:embed="rId6"/>
            <a:stretch>
              <a:fillRect/>
            </a:stretch>
          </p:blipFill>
          <p:spPr>
            <a:xfrm>
              <a:off x="7167142" y="1565959"/>
              <a:ext cx="4186658" cy="2248967"/>
            </a:xfrm>
            <a:prstGeom prst="rect">
              <a:avLst/>
            </a:prstGeom>
          </p:spPr>
        </p:pic>
        <p:sp>
          <p:nvSpPr>
            <p:cNvPr id="6" name="TextBox 5">
              <a:extLst>
                <a:ext uri="{FF2B5EF4-FFF2-40B4-BE49-F238E27FC236}">
                  <a16:creationId xmlns:a16="http://schemas.microsoft.com/office/drawing/2014/main" id="{96B235D0-AEF5-4E8D-AAFB-7943CDD6186B}"/>
                </a:ext>
              </a:extLst>
            </p:cNvPr>
            <p:cNvSpPr txBox="1"/>
            <p:nvPr/>
          </p:nvSpPr>
          <p:spPr>
            <a:xfrm>
              <a:off x="7477391" y="1393922"/>
              <a:ext cx="3566160" cy="369332"/>
            </a:xfrm>
            <a:prstGeom prst="rect">
              <a:avLst/>
            </a:prstGeom>
            <a:noFill/>
          </p:spPr>
          <p:txBody>
            <a:bodyPr wrap="square" rtlCol="0">
              <a:spAutoFit/>
            </a:bodyPr>
            <a:lstStyle/>
            <a:p>
              <a:pPr algn="ctr"/>
              <a:r>
                <a:rPr lang="en-US" dirty="0"/>
                <a:t>Amplitude vs. Time</a:t>
              </a:r>
            </a:p>
          </p:txBody>
        </p:sp>
      </p:grpSp>
      <p:grpSp>
        <p:nvGrpSpPr>
          <p:cNvPr id="9" name="Group 8">
            <a:extLst>
              <a:ext uri="{FF2B5EF4-FFF2-40B4-BE49-F238E27FC236}">
                <a16:creationId xmlns:a16="http://schemas.microsoft.com/office/drawing/2014/main" id="{F05E9546-441C-45B5-AF2A-4232E2B96847}"/>
              </a:ext>
            </a:extLst>
          </p:cNvPr>
          <p:cNvGrpSpPr/>
          <p:nvPr/>
        </p:nvGrpSpPr>
        <p:grpSpPr>
          <a:xfrm>
            <a:off x="6781343" y="3956609"/>
            <a:ext cx="4387634" cy="2439992"/>
            <a:chOff x="5669422" y="3982891"/>
            <a:chExt cx="4387634" cy="2439992"/>
          </a:xfrm>
        </p:grpSpPr>
        <p:pic>
          <p:nvPicPr>
            <p:cNvPr id="5" name="Picture 4">
              <a:extLst>
                <a:ext uri="{FF2B5EF4-FFF2-40B4-BE49-F238E27FC236}">
                  <a16:creationId xmlns:a16="http://schemas.microsoft.com/office/drawing/2014/main" id="{6660ACC8-4541-4F70-9E71-52B7E339A0D9}"/>
                </a:ext>
              </a:extLst>
            </p:cNvPr>
            <p:cNvPicPr>
              <a:picLocks noChangeAspect="1"/>
            </p:cNvPicPr>
            <p:nvPr/>
          </p:nvPicPr>
          <p:blipFill>
            <a:blip r:embed="rId7"/>
            <a:stretch>
              <a:fillRect/>
            </a:stretch>
          </p:blipFill>
          <p:spPr>
            <a:xfrm>
              <a:off x="5669422" y="4167557"/>
              <a:ext cx="4387634" cy="2255326"/>
            </a:xfrm>
            <a:prstGeom prst="rect">
              <a:avLst/>
            </a:prstGeom>
          </p:spPr>
        </p:pic>
        <p:sp>
          <p:nvSpPr>
            <p:cNvPr id="7" name="TextBox 6">
              <a:extLst>
                <a:ext uri="{FF2B5EF4-FFF2-40B4-BE49-F238E27FC236}">
                  <a16:creationId xmlns:a16="http://schemas.microsoft.com/office/drawing/2014/main" id="{09B606D0-67FB-432E-A64C-650C519D8B28}"/>
                </a:ext>
              </a:extLst>
            </p:cNvPr>
            <p:cNvSpPr txBox="1"/>
            <p:nvPr/>
          </p:nvSpPr>
          <p:spPr>
            <a:xfrm>
              <a:off x="6080159" y="3982891"/>
              <a:ext cx="3566160" cy="369332"/>
            </a:xfrm>
            <a:prstGeom prst="rect">
              <a:avLst/>
            </a:prstGeom>
            <a:noFill/>
          </p:spPr>
          <p:txBody>
            <a:bodyPr wrap="square" rtlCol="0">
              <a:spAutoFit/>
            </a:bodyPr>
            <a:lstStyle/>
            <a:p>
              <a:pPr algn="ctr"/>
              <a:r>
                <a:rPr lang="en-US" dirty="0"/>
                <a:t>Frequency vs. Time</a:t>
              </a:r>
            </a:p>
          </p:txBody>
        </p:sp>
      </p:grpSp>
    </p:spTree>
    <p:extLst>
      <p:ext uri="{BB962C8B-B14F-4D97-AF65-F5344CB8AC3E}">
        <p14:creationId xmlns:p14="http://schemas.microsoft.com/office/powerpoint/2010/main" val="172153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7C7B1-3EC1-4A1E-960E-B7B11DF5A1AD}"/>
              </a:ext>
            </a:extLst>
          </p:cNvPr>
          <p:cNvPicPr>
            <a:picLocks noChangeAspect="1"/>
          </p:cNvPicPr>
          <p:nvPr/>
        </p:nvPicPr>
        <p:blipFill>
          <a:blip r:embed="rId3"/>
          <a:stretch>
            <a:fillRect/>
          </a:stretch>
        </p:blipFill>
        <p:spPr>
          <a:xfrm>
            <a:off x="324762" y="3500179"/>
            <a:ext cx="3556778" cy="2144724"/>
          </a:xfrm>
          <a:prstGeom prst="rect">
            <a:avLst/>
          </a:prstGeom>
        </p:spPr>
      </p:pic>
      <p:sp>
        <p:nvSpPr>
          <p:cNvPr id="2" name="Title 1">
            <a:extLst>
              <a:ext uri="{FF2B5EF4-FFF2-40B4-BE49-F238E27FC236}">
                <a16:creationId xmlns:a16="http://schemas.microsoft.com/office/drawing/2014/main" id="{AC9BA6DF-D4CE-43C5-AFBF-3B023E3805FE}"/>
              </a:ext>
            </a:extLst>
          </p:cNvPr>
          <p:cNvSpPr>
            <a:spLocks noGrp="1"/>
          </p:cNvSpPr>
          <p:nvPr>
            <p:ph type="title"/>
          </p:nvPr>
        </p:nvSpPr>
        <p:spPr/>
        <p:txBody>
          <a:bodyPr/>
          <a:lstStyle/>
          <a:p>
            <a:r>
              <a:rPr lang="en-US" dirty="0"/>
              <a:t>Background: FMCW Signal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2EA5C7-30E1-4308-93EB-53F17806ED6F}"/>
                  </a:ext>
                </a:extLst>
              </p:cNvPr>
              <p:cNvSpPr>
                <a:spLocks noGrp="1"/>
              </p:cNvSpPr>
              <p:nvPr>
                <p:ph idx="1"/>
              </p:nvPr>
            </p:nvSpPr>
            <p:spPr>
              <a:xfrm>
                <a:off x="838199" y="1442857"/>
                <a:ext cx="8573655" cy="4734106"/>
              </a:xfrm>
            </p:spPr>
            <p:txBody>
              <a:bodyPr>
                <a:normAutofit/>
              </a:bodyPr>
              <a:lstStyle/>
              <a:p>
                <a:pPr marL="457200" indent="-457200">
                  <a:buFont typeface="+mj-lt"/>
                  <a:buAutoNum type="arabicPeriod"/>
                </a:pPr>
                <a:r>
                  <a:rPr lang="en-US" dirty="0"/>
                  <a:t>Synthesizer generates chirp signal</a:t>
                </a:r>
              </a:p>
              <a:p>
                <a:pPr marL="457200" indent="-457200">
                  <a:buFont typeface="+mj-lt"/>
                  <a:buAutoNum type="arabicPeriod"/>
                </a:pPr>
                <a:r>
                  <a:rPr lang="en-US" dirty="0"/>
                  <a:t>Chirp is transmitted by Tx antenna</a:t>
                </a:r>
              </a:p>
              <a:p>
                <a:pPr marL="457200" indent="-457200">
                  <a:buFont typeface="+mj-lt"/>
                  <a:buAutoNum type="arabicPeriod"/>
                </a:pPr>
                <a:r>
                  <a:rPr lang="en-US" dirty="0"/>
                  <a:t>Chirp is reflected from a target to Rx antenna as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m:t>
                    </m:r>
                  </m:oMath>
                </a14:m>
                <a:endParaRPr lang="en-US" dirty="0"/>
              </a:p>
              <a:p>
                <a:pPr marL="457200" indent="-457200">
                  <a:buFont typeface="+mj-lt"/>
                  <a:buAutoNum type="arabicPeriod"/>
                </a:pPr>
                <a:r>
                  <a:rPr lang="en-US" dirty="0"/>
                  <a:t>Tx signal and Rx signal are mixed resulting in the “beat signal”</a:t>
                </a:r>
              </a:p>
            </p:txBody>
          </p:sp>
        </mc:Choice>
        <mc:Fallback xmlns="">
          <p:sp>
            <p:nvSpPr>
              <p:cNvPr id="3" name="Content Placeholder 2">
                <a:extLst>
                  <a:ext uri="{FF2B5EF4-FFF2-40B4-BE49-F238E27FC236}">
                    <a16:creationId xmlns:a16="http://schemas.microsoft.com/office/drawing/2014/main" id="{C72EA5C7-30E1-4308-93EB-53F17806ED6F}"/>
                  </a:ext>
                </a:extLst>
              </p:cNvPr>
              <p:cNvSpPr>
                <a:spLocks noGrp="1" noRot="1" noChangeAspect="1" noMove="1" noResize="1" noEditPoints="1" noAdjustHandles="1" noChangeArrowheads="1" noChangeShapeType="1" noTextEdit="1"/>
              </p:cNvSpPr>
              <p:nvPr>
                <p:ph idx="1"/>
              </p:nvPr>
            </p:nvSpPr>
            <p:spPr>
              <a:xfrm>
                <a:off x="838199" y="1442857"/>
                <a:ext cx="8573655" cy="4734106"/>
              </a:xfrm>
              <a:blipFill>
                <a:blip r:embed="rId6"/>
                <a:stretch>
                  <a:fillRect l="-853" t="-167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23B7916-B063-45DD-8E63-39E744138E93}"/>
              </a:ext>
            </a:extLst>
          </p:cNvPr>
          <p:cNvPicPr>
            <a:picLocks noChangeAspect="1"/>
          </p:cNvPicPr>
          <p:nvPr/>
        </p:nvPicPr>
        <p:blipFill>
          <a:blip r:embed="rId7"/>
          <a:stretch>
            <a:fillRect/>
          </a:stretch>
        </p:blipFill>
        <p:spPr>
          <a:xfrm>
            <a:off x="8993676" y="1433711"/>
            <a:ext cx="2579256" cy="3331176"/>
          </a:xfrm>
          <a:prstGeom prst="rect">
            <a:avLst/>
          </a:prstGeom>
        </p:spPr>
      </p:pic>
      <p:pic>
        <p:nvPicPr>
          <p:cNvPr id="7" name="Picture 6">
            <a:extLst>
              <a:ext uri="{FF2B5EF4-FFF2-40B4-BE49-F238E27FC236}">
                <a16:creationId xmlns:a16="http://schemas.microsoft.com/office/drawing/2014/main" id="{18687CE8-CE97-448A-A658-148A06B7ADEF}"/>
              </a:ext>
            </a:extLst>
          </p:cNvPr>
          <p:cNvPicPr>
            <a:picLocks noChangeAspect="1"/>
          </p:cNvPicPr>
          <p:nvPr/>
        </p:nvPicPr>
        <p:blipFill>
          <a:blip r:embed="rId8"/>
          <a:stretch>
            <a:fillRect/>
          </a:stretch>
        </p:blipFill>
        <p:spPr>
          <a:xfrm>
            <a:off x="4082472" y="5082898"/>
            <a:ext cx="7891087" cy="1263218"/>
          </a:xfrm>
          <a:prstGeom prst="rect">
            <a:avLst/>
          </a:prstGeom>
        </p:spPr>
      </p:pic>
      <p:sp>
        <p:nvSpPr>
          <p:cNvPr id="8" name="TextBox 7">
            <a:extLst>
              <a:ext uri="{FF2B5EF4-FFF2-40B4-BE49-F238E27FC236}">
                <a16:creationId xmlns:a16="http://schemas.microsoft.com/office/drawing/2014/main" id="{B33A6208-3750-4708-B425-EFE3298C7622}"/>
              </a:ext>
            </a:extLst>
          </p:cNvPr>
          <p:cNvSpPr txBox="1"/>
          <p:nvPr/>
        </p:nvSpPr>
        <p:spPr>
          <a:xfrm>
            <a:off x="4129347" y="4771825"/>
            <a:ext cx="3566160" cy="369332"/>
          </a:xfrm>
          <a:prstGeom prst="rect">
            <a:avLst/>
          </a:prstGeom>
          <a:noFill/>
        </p:spPr>
        <p:txBody>
          <a:bodyPr wrap="square" rtlCol="0">
            <a:spAutoFit/>
          </a:bodyPr>
          <a:lstStyle/>
          <a:p>
            <a:pPr algn="ctr"/>
            <a:r>
              <a:rPr lang="en-US" dirty="0"/>
              <a:t>IF Signal vs. Time</a:t>
            </a:r>
          </a:p>
        </p:txBody>
      </p:sp>
      <p:sp>
        <p:nvSpPr>
          <p:cNvPr id="9" name="TextBox 8">
            <a:extLst>
              <a:ext uri="{FF2B5EF4-FFF2-40B4-BE49-F238E27FC236}">
                <a16:creationId xmlns:a16="http://schemas.microsoft.com/office/drawing/2014/main" id="{4C9E31CC-BF25-4018-B378-A3665A7CD925}"/>
              </a:ext>
            </a:extLst>
          </p:cNvPr>
          <p:cNvSpPr txBox="1"/>
          <p:nvPr/>
        </p:nvSpPr>
        <p:spPr>
          <a:xfrm>
            <a:off x="8407399" y="6186109"/>
            <a:ext cx="3566160" cy="369332"/>
          </a:xfrm>
          <a:prstGeom prst="rect">
            <a:avLst/>
          </a:prstGeom>
          <a:noFill/>
        </p:spPr>
        <p:txBody>
          <a:bodyPr wrap="square" rtlCol="0">
            <a:spAutoFit/>
          </a:bodyPr>
          <a:lstStyle/>
          <a:p>
            <a:pPr algn="ctr"/>
            <a:r>
              <a:rPr lang="en-US" dirty="0"/>
              <a:t>Range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DF1051C-E214-4DB4-A3FB-F7EA01A62CDD}"/>
                  </a:ext>
                </a:extLst>
              </p:cNvPr>
              <p:cNvSpPr txBox="1"/>
              <p:nvPr/>
            </p:nvSpPr>
            <p:spPr>
              <a:xfrm>
                <a:off x="3491466" y="3100541"/>
                <a:ext cx="5073875" cy="13983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100" b="1" dirty="0"/>
                  <a:t>Beat Signal</a:t>
                </a:r>
                <a:r>
                  <a:rPr lang="en-US" sz="2100" dirty="0"/>
                  <a:t>:</a:t>
                </a:r>
              </a:p>
              <a:p>
                <a:pPr marL="342900" indent="-342900">
                  <a:buFont typeface="Arial" panose="020B0604020202020204" pitchFamily="34" charset="0"/>
                  <a:buChar char="•"/>
                </a:pPr>
                <a:r>
                  <a:rPr lang="en-US" sz="2100" dirty="0"/>
                  <a:t>Frequency proportional to range</a:t>
                </a:r>
              </a:p>
              <a:p>
                <a:pPr marL="342900" indent="-342900">
                  <a:buFont typeface="Arial" panose="020B0604020202020204" pitchFamily="34" charset="0"/>
                  <a:buChar char="•"/>
                </a:pPr>
                <a14:m>
                  <m:oMath xmlns:m="http://schemas.openxmlformats.org/officeDocument/2006/math">
                    <m:r>
                      <a:rPr lang="en-US" sz="2100" b="0" i="1" smtClean="0">
                        <a:latin typeface="Cambria Math" panose="02040503050406030204" pitchFamily="18" charset="0"/>
                      </a:rPr>
                      <m:t>𝑠</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𝑡</m:t>
                        </m:r>
                      </m:e>
                    </m:d>
                    <m:r>
                      <a:rPr lang="en-US" sz="2100" b="0" i="1" smtClean="0">
                        <a:latin typeface="Cambria Math" panose="02040503050406030204" pitchFamily="18" charset="0"/>
                      </a:rPr>
                      <m:t>=</m:t>
                    </m:r>
                    <m:r>
                      <a:rPr lang="en-US" sz="2100" b="0" i="1" smtClean="0">
                        <a:latin typeface="Cambria Math" panose="02040503050406030204" pitchFamily="18" charset="0"/>
                      </a:rPr>
                      <m:t>𝜎</m:t>
                    </m:r>
                    <m:r>
                      <a:rPr lang="en-US" sz="2100" b="0" i="1" smtClean="0">
                        <a:latin typeface="Cambria Math" panose="02040503050406030204" pitchFamily="18" charset="0"/>
                      </a:rPr>
                      <m:t>𝑚</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𝑡</m:t>
                        </m:r>
                      </m:e>
                    </m:d>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𝑚</m:t>
                        </m:r>
                      </m:e>
                      <m:sup>
                        <m:r>
                          <a:rPr lang="en-US" sz="2100" b="0" i="1" smtClean="0">
                            <a:latin typeface="Cambria Math" panose="02040503050406030204" pitchFamily="18" charset="0"/>
                          </a:rPr>
                          <m:t>∗</m:t>
                        </m:r>
                      </m:sup>
                    </m:sSup>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𝑡</m:t>
                        </m:r>
                        <m:r>
                          <a:rPr lang="en-US" sz="2100" b="0" i="1" smtClean="0">
                            <a:latin typeface="Cambria Math" panose="02040503050406030204" pitchFamily="18" charset="0"/>
                          </a:rPr>
                          <m:t>−</m:t>
                        </m:r>
                        <m:r>
                          <a:rPr lang="en-US" sz="2100" b="0" i="1" smtClean="0">
                            <a:latin typeface="Cambria Math" panose="02040503050406030204" pitchFamily="18" charset="0"/>
                          </a:rPr>
                          <m:t>𝜏</m:t>
                        </m:r>
                      </m:e>
                    </m:d>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𝑒</m:t>
                        </m:r>
                      </m:e>
                      <m:sup>
                        <m:r>
                          <a:rPr lang="en-US" sz="2100" b="0" i="1" smtClean="0">
                            <a:latin typeface="Cambria Math" panose="02040503050406030204" pitchFamily="18" charset="0"/>
                          </a:rPr>
                          <m:t>𝑗</m:t>
                        </m:r>
                        <m:r>
                          <a:rPr lang="en-US" sz="2100" b="0" i="1" smtClean="0">
                            <a:latin typeface="Cambria Math" panose="02040503050406030204" pitchFamily="18" charset="0"/>
                          </a:rPr>
                          <m:t>2</m:t>
                        </m:r>
                        <m:r>
                          <a:rPr lang="en-US" sz="2100" b="0" i="1" smtClean="0">
                            <a:latin typeface="Cambria Math" panose="02040503050406030204" pitchFamily="18" charset="0"/>
                          </a:rPr>
                          <m:t>𝜋</m:t>
                        </m:r>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𝑓</m:t>
                            </m:r>
                          </m:e>
                          <m:sub>
                            <m:r>
                              <a:rPr lang="en-US" sz="2100" b="0" i="1" smtClean="0">
                                <a:latin typeface="Cambria Math" panose="02040503050406030204" pitchFamily="18" charset="0"/>
                              </a:rPr>
                              <m:t>0</m:t>
                            </m:r>
                          </m:sub>
                        </m:sSub>
                        <m:r>
                          <a:rPr lang="en-US" sz="2100" b="0" i="1" smtClean="0">
                            <a:latin typeface="Cambria Math" panose="02040503050406030204" pitchFamily="18" charset="0"/>
                          </a:rPr>
                          <m:t>𝜏</m:t>
                        </m:r>
                        <m:r>
                          <a:rPr lang="en-US" sz="2100" b="0" i="1" smtClean="0">
                            <a:latin typeface="Cambria Math" panose="02040503050406030204" pitchFamily="18" charset="0"/>
                          </a:rPr>
                          <m:t>+</m:t>
                        </m:r>
                        <m:r>
                          <a:rPr lang="en-US" sz="2100" b="0" i="1" smtClean="0">
                            <a:latin typeface="Cambria Math" panose="02040503050406030204" pitchFamily="18" charset="0"/>
                          </a:rPr>
                          <m:t>𝐾</m:t>
                        </m:r>
                        <m:r>
                          <a:rPr lang="en-US" sz="2100" b="0" i="1" smtClean="0">
                            <a:latin typeface="Cambria Math" panose="02040503050406030204" pitchFamily="18" charset="0"/>
                          </a:rPr>
                          <m:t>𝜏</m:t>
                        </m:r>
                        <m:r>
                          <a:rPr lang="en-US" sz="2100" b="0" i="1" smtClean="0">
                            <a:latin typeface="Cambria Math" panose="02040503050406030204" pitchFamily="18" charset="0"/>
                          </a:rPr>
                          <m:t>𝑡</m:t>
                        </m:r>
                        <m:r>
                          <a:rPr lang="en-US" sz="2100" b="0" i="1" smtClean="0">
                            <a:latin typeface="Cambria Math" panose="02040503050406030204" pitchFamily="18" charset="0"/>
                          </a:rPr>
                          <m:t>)</m:t>
                        </m:r>
                      </m:sup>
                    </m:sSup>
                  </m:oMath>
                </a14:m>
                <a:endParaRPr lang="en-US" sz="2100" dirty="0"/>
              </a:p>
              <a:p>
                <a:pPr/>
                <a14:m>
                  <m:oMathPara xmlns:m="http://schemas.openxmlformats.org/officeDocument/2006/math">
                    <m:oMathParaPr>
                      <m:jc m:val="center"/>
                    </m:oMathParaPr>
                    <m:oMath xmlns:m="http://schemas.openxmlformats.org/officeDocument/2006/math">
                      <m:r>
                        <a:rPr lang="en-US" sz="2100" b="0" i="1" smtClean="0">
                          <a:latin typeface="Cambria Math" panose="02040503050406030204" pitchFamily="18" charset="0"/>
                        </a:rPr>
                        <m:t>𝜏</m:t>
                      </m:r>
                      <m:r>
                        <a:rPr lang="en-US" sz="2100" b="0" i="1" smtClean="0">
                          <a:latin typeface="Cambria Math" panose="02040503050406030204" pitchFamily="18" charset="0"/>
                        </a:rPr>
                        <m:t>=2</m:t>
                      </m:r>
                      <m:r>
                        <a:rPr lang="en-US" sz="2100" b="0" i="1" smtClean="0">
                          <a:latin typeface="Cambria Math" panose="02040503050406030204" pitchFamily="18" charset="0"/>
                        </a:rPr>
                        <m:t>𝑅</m:t>
                      </m:r>
                      <m:r>
                        <a:rPr lang="en-US" sz="2100" b="0" i="1" smtClean="0">
                          <a:latin typeface="Cambria Math" panose="02040503050406030204" pitchFamily="18" charset="0"/>
                        </a:rPr>
                        <m:t>/</m:t>
                      </m:r>
                      <m:r>
                        <a:rPr lang="en-US" sz="2100" b="0" i="1" smtClean="0">
                          <a:latin typeface="Cambria Math" panose="02040503050406030204" pitchFamily="18" charset="0"/>
                        </a:rPr>
                        <m:t>𝑐</m:t>
                      </m:r>
                    </m:oMath>
                  </m:oMathPara>
                </a14:m>
                <a:endParaRPr lang="en-US" sz="2100" dirty="0"/>
              </a:p>
            </p:txBody>
          </p:sp>
        </mc:Choice>
        <mc:Fallback xmlns="">
          <p:sp>
            <p:nvSpPr>
              <p:cNvPr id="11" name="TextBox 10">
                <a:extLst>
                  <a:ext uri="{FF2B5EF4-FFF2-40B4-BE49-F238E27FC236}">
                    <a16:creationId xmlns:a16="http://schemas.microsoft.com/office/drawing/2014/main" id="{6DF1051C-E214-4DB4-A3FB-F7EA01A62CDD}"/>
                  </a:ext>
                </a:extLst>
              </p:cNvPr>
              <p:cNvSpPr txBox="1">
                <a:spLocks noRot="1" noChangeAspect="1" noMove="1" noResize="1" noEditPoints="1" noAdjustHandles="1" noChangeArrowheads="1" noChangeShapeType="1" noTextEdit="1"/>
              </p:cNvSpPr>
              <p:nvPr/>
            </p:nvSpPr>
            <p:spPr>
              <a:xfrm>
                <a:off x="3491466" y="3100541"/>
                <a:ext cx="5073875" cy="1398396"/>
              </a:xfrm>
              <a:prstGeom prst="rect">
                <a:avLst/>
              </a:prstGeom>
              <a:blipFill>
                <a:blip r:embed="rId9"/>
                <a:stretch>
                  <a:fillRect l="-1079" t="-2597" b="-3463"/>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1199D32-5299-486A-A4B5-29B2DA1E8CC5}"/>
              </a:ext>
            </a:extLst>
          </p:cNvPr>
          <p:cNvCxnSpPr/>
          <p:nvPr/>
        </p:nvCxnSpPr>
        <p:spPr>
          <a:xfrm flipH="1">
            <a:off x="6824749" y="4588625"/>
            <a:ext cx="2327564" cy="3678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049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3E0A-7C4E-49FF-9836-DA811C36680D}"/>
              </a:ext>
            </a:extLst>
          </p:cNvPr>
          <p:cNvSpPr>
            <a:spLocks noGrp="1"/>
          </p:cNvSpPr>
          <p:nvPr>
            <p:ph type="title"/>
          </p:nvPr>
        </p:nvSpPr>
        <p:spPr/>
        <p:txBody>
          <a:bodyPr/>
          <a:lstStyle/>
          <a:p>
            <a:r>
              <a:rPr lang="en-US" dirty="0"/>
              <a:t>Multistatic-to-Monostatic Conversion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943C89-F6FD-4EAC-8546-167427EE2877}"/>
                  </a:ext>
                </a:extLst>
              </p:cNvPr>
              <p:cNvSpPr>
                <a:spLocks noGrp="1"/>
              </p:cNvSpPr>
              <p:nvPr>
                <p:ph idx="1"/>
              </p:nvPr>
            </p:nvSpPr>
            <p:spPr>
              <a:xfrm>
                <a:off x="838199" y="1442857"/>
                <a:ext cx="6531487" cy="5215638"/>
              </a:xfrm>
            </p:spPr>
            <p:txBody>
              <a:bodyPr>
                <a:normAutofit/>
              </a:bodyPr>
              <a:lstStyle/>
              <a:p>
                <a:r>
                  <a:rPr lang="en-US" sz="2400" dirty="0"/>
                  <a:t>Multistatic MIMO array introduces phase errors</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𝑚𝑢𝑙𝑡</m:t>
                          </m:r>
                        </m:sub>
                      </m:sSub>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𝑦</m:t>
                              </m:r>
                            </m:e>
                            <m:sub>
                              <m:r>
                                <a:rPr lang="en-US" sz="2400" b="0" i="1" smtClean="0">
                                  <a:latin typeface="Cambria Math" panose="02040503050406030204" pitchFamily="18" charset="0"/>
                                </a:rPr>
                                <m:t>𝑇</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𝑦</m:t>
                              </m:r>
                            </m:e>
                            <m:sub>
                              <m:r>
                                <a:rPr lang="en-US" sz="2400" b="0" i="1" smtClean="0">
                                  <a:latin typeface="Cambria Math" panose="02040503050406030204" pitchFamily="18" charset="0"/>
                                </a:rPr>
                                <m:t>𝑅</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𝜎</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𝑅</m:t>
                              </m:r>
                            </m:sub>
                          </m:sSub>
                          <m:r>
                            <a:rPr lang="en-US" sz="2400" b="0" i="1" smtClean="0">
                              <a:latin typeface="Cambria Math" panose="02040503050406030204" pitchFamily="18" charset="0"/>
                            </a:rPr>
                            <m:t>)</m:t>
                          </m:r>
                        </m:sup>
                      </m:sSup>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𝑚𝑜𝑛𝑜</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𝜎</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𝑗𝑘</m:t>
                          </m:r>
                          <m:r>
                            <a:rPr lang="en-US" sz="2400" b="0" i="1" smtClean="0">
                              <a:latin typeface="Cambria Math" panose="02040503050406030204" pitchFamily="18" charset="0"/>
                            </a:rPr>
                            <m:t>2</m:t>
                          </m:r>
                          <m:r>
                            <a:rPr lang="en-US" sz="2400" b="0" i="1" smtClean="0">
                              <a:latin typeface="Cambria Math" panose="02040503050406030204" pitchFamily="18" charset="0"/>
                            </a:rPr>
                            <m:t>𝑅</m:t>
                          </m:r>
                        </m:sup>
                      </m:sSup>
                    </m:oMath>
                  </m:oMathPara>
                </a14:m>
                <a:endParaRPr lang="en-US" sz="2400" dirty="0"/>
              </a:p>
              <a:p>
                <a:pPr marL="0" indent="0">
                  <a:buNone/>
                </a:pPr>
                <a:r>
                  <a:rPr lang="en-US" sz="2400" dirty="0"/>
                  <a:t>	</a:t>
                </a:r>
                <a:r>
                  <a:rPr lang="en-US" sz="1800" dirty="0"/>
                  <a:t>Real multistatic Tx</a:t>
                </a:r>
              </a:p>
              <a:p>
                <a:pPr marL="0" indent="0">
                  <a:buNone/>
                </a:pPr>
                <a:r>
                  <a:rPr lang="en-US" sz="1800" dirty="0"/>
                  <a:t>	Real multistatic Rx</a:t>
                </a:r>
              </a:p>
              <a:p>
                <a:pPr marL="0" indent="0">
                  <a:buNone/>
                </a:pPr>
                <a:r>
                  <a:rPr lang="en-US" sz="1800" dirty="0"/>
                  <a:t>	Virtual monostatic Tx/Rx</a:t>
                </a:r>
                <a:endParaRPr lang="en-US" sz="2400" dirty="0"/>
              </a:p>
              <a:p>
                <a:pPr marL="0" indent="0">
                  <a:buNone/>
                </a:pPr>
                <a:endParaRPr lang="en-US" sz="2400" dirty="0"/>
              </a:p>
              <a:p>
                <a:r>
                  <a:rPr lang="en-US" sz="2400" dirty="0"/>
                  <a:t>Phase correction</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𝑚𝑜𝑛𝑜</m:t>
                              </m:r>
                            </m:sub>
                          </m:sSub>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𝑘</m:t>
                              </m:r>
                            </m:e>
                          </m:d>
                          <m:r>
                            <a:rPr lang="en-US" sz="2400" b="0" i="1" smtClean="0">
                              <a:latin typeface="Cambria Math" panose="02040503050406030204" pitchFamily="18" charset="0"/>
                            </a:rPr>
                            <m:t>= </m:t>
                          </m:r>
                          <m:r>
                            <a:rPr lang="en-US" sz="2400" i="1">
                              <a:latin typeface="Cambria Math" panose="02040503050406030204" pitchFamily="18" charset="0"/>
                            </a:rPr>
                            <m:t>𝑠</m:t>
                          </m:r>
                        </m:e>
                        <m:sub>
                          <m:r>
                            <a:rPr lang="en-US" sz="2400" i="1">
                              <a:latin typeface="Cambria Math" panose="02040503050406030204" pitchFamily="18" charset="0"/>
                            </a:rPr>
                            <m:t>𝑚𝑢𝑙𝑡</m:t>
                          </m:r>
                        </m:sub>
                      </m:sSub>
                      <m:d>
                        <m:dPr>
                          <m:ctrlPr>
                            <a:rPr lang="en-US"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𝑦</m:t>
                              </m:r>
                            </m:e>
                            <m:sub>
                              <m:r>
                                <a:rPr lang="en-US" sz="2400" i="1">
                                  <a:latin typeface="Cambria Math" panose="02040503050406030204" pitchFamily="18" charset="0"/>
                                </a:rPr>
                                <m:t>𝑇</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𝑦</m:t>
                              </m:r>
                            </m:e>
                            <m:sub>
                              <m:r>
                                <a:rPr lang="en-US" sz="2400" i="1">
                                  <a:latin typeface="Cambria Math" panose="02040503050406030204" pitchFamily="18" charset="0"/>
                                </a:rPr>
                                <m:t>𝑅</m:t>
                              </m:r>
                            </m:sub>
                            <m:sup>
                              <m:r>
                                <a:rPr lang="en-US" sz="2400" i="1">
                                  <a:latin typeface="Cambria Math" panose="02040503050406030204" pitchFamily="18" charset="0"/>
                                </a:rPr>
                                <m:t>′</m:t>
                              </m:r>
                            </m:sup>
                          </m:sSubSup>
                          <m:r>
                            <a:rPr lang="en-US" sz="2400" i="1">
                              <a:latin typeface="Cambria Math" panose="02040503050406030204" pitchFamily="18" charset="0"/>
                            </a:rPr>
                            <m:t>,</m:t>
                          </m:r>
                          <m:r>
                            <a:rPr lang="en-US" sz="2400" i="1">
                              <a:latin typeface="Cambria Math" panose="02040503050406030204" pitchFamily="18" charset="0"/>
                            </a:rPr>
                            <m:t>𝑘</m:t>
                          </m:r>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𝑗𝑘</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𝑑</m:t>
                                  </m:r>
                                </m:e>
                                <m:sub>
                                  <m:r>
                                    <a:rPr lang="en-US" sz="2400" b="0" i="1" smtClean="0">
                                      <a:latin typeface="Cambria Math" panose="02040503050406030204" pitchFamily="18" charset="0"/>
                                    </a:rPr>
                                    <m:t>𝑦</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4</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den>
                          </m:f>
                        </m:sup>
                      </m:sSup>
                    </m:oMath>
                  </m:oMathPara>
                </a14:m>
                <a:endParaRPr lang="en-US" sz="2400" dirty="0"/>
              </a:p>
            </p:txBody>
          </p:sp>
        </mc:Choice>
        <mc:Fallback xmlns="">
          <p:sp>
            <p:nvSpPr>
              <p:cNvPr id="3" name="Content Placeholder 2">
                <a:extLst>
                  <a:ext uri="{FF2B5EF4-FFF2-40B4-BE49-F238E27FC236}">
                    <a16:creationId xmlns:a16="http://schemas.microsoft.com/office/drawing/2014/main" id="{6B943C89-F6FD-4EAC-8546-167427EE2877}"/>
                  </a:ext>
                </a:extLst>
              </p:cNvPr>
              <p:cNvSpPr>
                <a:spLocks noGrp="1" noRot="1" noChangeAspect="1" noMove="1" noResize="1" noEditPoints="1" noAdjustHandles="1" noChangeArrowheads="1" noChangeShapeType="1" noTextEdit="1"/>
              </p:cNvSpPr>
              <p:nvPr>
                <p:ph idx="1"/>
              </p:nvPr>
            </p:nvSpPr>
            <p:spPr>
              <a:xfrm>
                <a:off x="838199" y="1442857"/>
                <a:ext cx="6531487" cy="5215638"/>
              </a:xfrm>
              <a:blipFill>
                <a:blip r:embed="rId5"/>
                <a:stretch>
                  <a:fillRect l="-1213" t="-1637"/>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BA79F764-664A-4852-8633-9862A20EF0F6}"/>
              </a:ext>
            </a:extLst>
          </p:cNvPr>
          <p:cNvSpPr/>
          <p:nvPr/>
        </p:nvSpPr>
        <p:spPr>
          <a:xfrm>
            <a:off x="7528558" y="2372504"/>
            <a:ext cx="182880" cy="2078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610E99D2-C1FE-4762-894C-F1B66F68AC9F}"/>
              </a:ext>
            </a:extLst>
          </p:cNvPr>
          <p:cNvSpPr/>
          <p:nvPr/>
        </p:nvSpPr>
        <p:spPr>
          <a:xfrm>
            <a:off x="7528558" y="2816325"/>
            <a:ext cx="182880" cy="2078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6A78F11A-E7B9-4F1A-B9FD-41584F9EBB17}"/>
              </a:ext>
            </a:extLst>
          </p:cNvPr>
          <p:cNvSpPr/>
          <p:nvPr/>
        </p:nvSpPr>
        <p:spPr>
          <a:xfrm>
            <a:off x="7528558" y="1933788"/>
            <a:ext cx="182880" cy="2078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7FD837DC-271D-4D8A-B195-3C81B5279185}"/>
              </a:ext>
            </a:extLst>
          </p:cNvPr>
          <p:cNvSpPr/>
          <p:nvPr/>
        </p:nvSpPr>
        <p:spPr>
          <a:xfrm>
            <a:off x="7528558" y="3260146"/>
            <a:ext cx="182880" cy="2078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C3CF1DC2-D5B6-49D4-AF39-1A50C8C93F5C}"/>
              </a:ext>
            </a:extLst>
          </p:cNvPr>
          <p:cNvSpPr/>
          <p:nvPr/>
        </p:nvSpPr>
        <p:spPr>
          <a:xfrm>
            <a:off x="7794565" y="2706651"/>
            <a:ext cx="182880" cy="207818"/>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57F7FBE-CD73-4245-B7C7-C4F88E84E814}"/>
              </a:ext>
            </a:extLst>
          </p:cNvPr>
          <p:cNvSpPr/>
          <p:nvPr/>
        </p:nvSpPr>
        <p:spPr>
          <a:xfrm>
            <a:off x="7794565" y="3011218"/>
            <a:ext cx="182880" cy="207818"/>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7C510A5-DF99-488A-AC0D-FCDFE53AA1FB}"/>
              </a:ext>
            </a:extLst>
          </p:cNvPr>
          <p:cNvSpPr/>
          <p:nvPr/>
        </p:nvSpPr>
        <p:spPr>
          <a:xfrm>
            <a:off x="7794565" y="3315785"/>
            <a:ext cx="182880" cy="207818"/>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D103850-ED70-423C-B46C-944EDDDC3D94}"/>
              </a:ext>
            </a:extLst>
          </p:cNvPr>
          <p:cNvSpPr/>
          <p:nvPr/>
        </p:nvSpPr>
        <p:spPr>
          <a:xfrm>
            <a:off x="7794565" y="3620352"/>
            <a:ext cx="182880" cy="207818"/>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832076A-F78D-48C4-803F-CB613BDD9898}"/>
              </a:ext>
            </a:extLst>
          </p:cNvPr>
          <p:cNvSpPr/>
          <p:nvPr/>
        </p:nvSpPr>
        <p:spPr>
          <a:xfrm>
            <a:off x="7794565" y="3924919"/>
            <a:ext cx="182880" cy="207818"/>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34A6CB4-812E-4B28-AFC5-D7799A9EDE78}"/>
              </a:ext>
            </a:extLst>
          </p:cNvPr>
          <p:cNvSpPr/>
          <p:nvPr/>
        </p:nvSpPr>
        <p:spPr>
          <a:xfrm>
            <a:off x="7794565" y="4229484"/>
            <a:ext cx="182880" cy="207818"/>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E219C02-7D00-4A70-AB6B-F87A7ED53612}"/>
              </a:ext>
            </a:extLst>
          </p:cNvPr>
          <p:cNvSpPr/>
          <p:nvPr/>
        </p:nvSpPr>
        <p:spPr>
          <a:xfrm>
            <a:off x="7794565" y="4534049"/>
            <a:ext cx="182880" cy="207818"/>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0E83D3C-DE80-42CF-BA37-135CD578C5D3}"/>
              </a:ext>
            </a:extLst>
          </p:cNvPr>
          <p:cNvSpPr/>
          <p:nvPr/>
        </p:nvSpPr>
        <p:spPr>
          <a:xfrm>
            <a:off x="7794565" y="4838614"/>
            <a:ext cx="182880" cy="207818"/>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Diamond 19">
            <a:extLst>
              <a:ext uri="{FF2B5EF4-FFF2-40B4-BE49-F238E27FC236}">
                <a16:creationId xmlns:a16="http://schemas.microsoft.com/office/drawing/2014/main" id="{B5FBE147-348D-4DD4-B068-67935B4DB877}"/>
              </a:ext>
            </a:extLst>
          </p:cNvPr>
          <p:cNvSpPr/>
          <p:nvPr/>
        </p:nvSpPr>
        <p:spPr>
          <a:xfrm>
            <a:off x="7528558" y="4306836"/>
            <a:ext cx="182880" cy="207818"/>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4C3FB1BA-D28F-4361-BB04-86C11DE3B9DB}"/>
              </a:ext>
            </a:extLst>
          </p:cNvPr>
          <p:cNvSpPr/>
          <p:nvPr/>
        </p:nvSpPr>
        <p:spPr>
          <a:xfrm>
            <a:off x="7525785" y="5969145"/>
            <a:ext cx="182880" cy="207818"/>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F7A79BA6-C3A6-47C5-AB32-DAE088E0CFE1}"/>
              </a:ext>
            </a:extLst>
          </p:cNvPr>
          <p:cNvGrpSpPr/>
          <p:nvPr/>
        </p:nvGrpSpPr>
        <p:grpSpPr>
          <a:xfrm>
            <a:off x="1360516" y="2668107"/>
            <a:ext cx="182880" cy="934626"/>
            <a:chOff x="1360516" y="2992338"/>
            <a:chExt cx="182880" cy="934626"/>
          </a:xfrm>
        </p:grpSpPr>
        <p:sp>
          <p:nvSpPr>
            <p:cNvPr id="22" name="Oval 21">
              <a:extLst>
                <a:ext uri="{FF2B5EF4-FFF2-40B4-BE49-F238E27FC236}">
                  <a16:creationId xmlns:a16="http://schemas.microsoft.com/office/drawing/2014/main" id="{AEB06C0E-07B9-4347-9012-D1790410B81F}"/>
                </a:ext>
              </a:extLst>
            </p:cNvPr>
            <p:cNvSpPr/>
            <p:nvPr/>
          </p:nvSpPr>
          <p:spPr>
            <a:xfrm>
              <a:off x="1360516" y="3719146"/>
              <a:ext cx="182880" cy="207818"/>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2CB78B1-428C-4290-AEAC-56516254516B}"/>
                </a:ext>
              </a:extLst>
            </p:cNvPr>
            <p:cNvSpPr/>
            <p:nvPr/>
          </p:nvSpPr>
          <p:spPr>
            <a:xfrm>
              <a:off x="1360516" y="3355742"/>
              <a:ext cx="182880" cy="2078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Diamond 25">
              <a:extLst>
                <a:ext uri="{FF2B5EF4-FFF2-40B4-BE49-F238E27FC236}">
                  <a16:creationId xmlns:a16="http://schemas.microsoft.com/office/drawing/2014/main" id="{18C84887-F084-4C57-AA9A-4A5E226BF783}"/>
                </a:ext>
              </a:extLst>
            </p:cNvPr>
            <p:cNvSpPr/>
            <p:nvPr/>
          </p:nvSpPr>
          <p:spPr>
            <a:xfrm>
              <a:off x="1360516" y="2992338"/>
              <a:ext cx="182880" cy="207818"/>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7" name="Oval 26">
            <a:extLst>
              <a:ext uri="{FF2B5EF4-FFF2-40B4-BE49-F238E27FC236}">
                <a16:creationId xmlns:a16="http://schemas.microsoft.com/office/drawing/2014/main" id="{5BECDA58-85A2-483E-A221-664567A31BD0}"/>
              </a:ext>
            </a:extLst>
          </p:cNvPr>
          <p:cNvSpPr/>
          <p:nvPr/>
        </p:nvSpPr>
        <p:spPr>
          <a:xfrm>
            <a:off x="11170920" y="3924919"/>
            <a:ext cx="182880" cy="2078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193961B-AAF7-4968-8F4A-50549996597B}"/>
              </a:ext>
            </a:extLst>
          </p:cNvPr>
          <p:cNvSpPr txBox="1"/>
          <p:nvPr/>
        </p:nvSpPr>
        <p:spPr>
          <a:xfrm>
            <a:off x="10831484" y="3467964"/>
            <a:ext cx="1443644" cy="369332"/>
          </a:xfrm>
          <a:prstGeom prst="rect">
            <a:avLst/>
          </a:prstGeom>
          <a:noFill/>
        </p:spPr>
        <p:txBody>
          <a:bodyPr wrap="square" rtlCol="0">
            <a:spAutoFit/>
          </a:bodyPr>
          <a:lstStyle/>
          <a:p>
            <a:pPr algn="ctr"/>
            <a:r>
              <a:rPr lang="en-US" dirty="0"/>
              <a:t>Reflector</a:t>
            </a:r>
          </a:p>
        </p:txBody>
      </p:sp>
      <p:cxnSp>
        <p:nvCxnSpPr>
          <p:cNvPr id="29" name="Straight Arrow Connector 28">
            <a:extLst>
              <a:ext uri="{FF2B5EF4-FFF2-40B4-BE49-F238E27FC236}">
                <a16:creationId xmlns:a16="http://schemas.microsoft.com/office/drawing/2014/main" id="{DB41F11E-A27F-455B-95C8-BFD11C899935}"/>
              </a:ext>
            </a:extLst>
          </p:cNvPr>
          <p:cNvCxnSpPr>
            <a:cxnSpLocks/>
            <a:stCxn id="21" idx="3"/>
            <a:endCxn id="27" idx="3"/>
          </p:cNvCxnSpPr>
          <p:nvPr/>
        </p:nvCxnSpPr>
        <p:spPr>
          <a:xfrm flipV="1">
            <a:off x="7708665" y="4102303"/>
            <a:ext cx="3489037" cy="19707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C8BB655A-1C55-4BCA-8962-EA6782BDB7CE}"/>
              </a:ext>
            </a:extLst>
          </p:cNvPr>
          <p:cNvCxnSpPr>
            <a:cxnSpLocks/>
            <a:stCxn id="27" idx="1"/>
            <a:endCxn id="8" idx="6"/>
          </p:cNvCxnSpPr>
          <p:nvPr/>
        </p:nvCxnSpPr>
        <p:spPr>
          <a:xfrm flipH="1" flipV="1">
            <a:off x="7711438" y="2037697"/>
            <a:ext cx="3486264" cy="19176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AB84E6C4-0DB0-446E-8BAD-FD72A5B203B4}"/>
              </a:ext>
            </a:extLst>
          </p:cNvPr>
          <p:cNvCxnSpPr>
            <a:cxnSpLocks/>
            <a:stCxn id="15" idx="6"/>
            <a:endCxn id="27" idx="2"/>
          </p:cNvCxnSpPr>
          <p:nvPr/>
        </p:nvCxnSpPr>
        <p:spPr>
          <a:xfrm>
            <a:off x="7977445" y="4028828"/>
            <a:ext cx="3193475"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7B037E8-118C-461A-8AEB-C6E820614634}"/>
                  </a:ext>
                </a:extLst>
              </p:cNvPr>
              <p:cNvSpPr txBox="1"/>
              <p:nvPr/>
            </p:nvSpPr>
            <p:spPr>
              <a:xfrm>
                <a:off x="9387840" y="2947245"/>
                <a:ext cx="144364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𝑅</m:t>
                          </m:r>
                        </m:sub>
                      </m:sSub>
                    </m:oMath>
                  </m:oMathPara>
                </a14:m>
                <a:endParaRPr lang="en-US" dirty="0"/>
              </a:p>
            </p:txBody>
          </p:sp>
        </mc:Choice>
        <mc:Fallback xmlns="">
          <p:sp>
            <p:nvSpPr>
              <p:cNvPr id="47" name="TextBox 46">
                <a:extLst>
                  <a:ext uri="{FF2B5EF4-FFF2-40B4-BE49-F238E27FC236}">
                    <a16:creationId xmlns:a16="http://schemas.microsoft.com/office/drawing/2014/main" id="{97B037E8-118C-461A-8AEB-C6E820614634}"/>
                  </a:ext>
                </a:extLst>
              </p:cNvPr>
              <p:cNvSpPr txBox="1">
                <a:spLocks noRot="1" noChangeAspect="1" noMove="1" noResize="1" noEditPoints="1" noAdjustHandles="1" noChangeArrowheads="1" noChangeShapeType="1" noTextEdit="1"/>
              </p:cNvSpPr>
              <p:nvPr/>
            </p:nvSpPr>
            <p:spPr>
              <a:xfrm>
                <a:off x="9387840" y="2947245"/>
                <a:ext cx="144364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85B389FD-3292-4E7C-BD36-DA69F6DE8E5D}"/>
                  </a:ext>
                </a:extLst>
              </p:cNvPr>
              <p:cNvSpPr txBox="1"/>
              <p:nvPr/>
            </p:nvSpPr>
            <p:spPr>
              <a:xfrm>
                <a:off x="8918400" y="3696234"/>
                <a:ext cx="144364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oMath>
                  </m:oMathPara>
                </a14:m>
                <a:endParaRPr lang="en-US" dirty="0"/>
              </a:p>
            </p:txBody>
          </p:sp>
        </mc:Choice>
        <mc:Fallback xmlns="">
          <p:sp>
            <p:nvSpPr>
              <p:cNvPr id="48" name="TextBox 47">
                <a:extLst>
                  <a:ext uri="{FF2B5EF4-FFF2-40B4-BE49-F238E27FC236}">
                    <a16:creationId xmlns:a16="http://schemas.microsoft.com/office/drawing/2014/main" id="{85B389FD-3292-4E7C-BD36-DA69F6DE8E5D}"/>
                  </a:ext>
                </a:extLst>
              </p:cNvPr>
              <p:cNvSpPr txBox="1">
                <a:spLocks noRot="1" noChangeAspect="1" noMove="1" noResize="1" noEditPoints="1" noAdjustHandles="1" noChangeArrowheads="1" noChangeShapeType="1" noTextEdit="1"/>
              </p:cNvSpPr>
              <p:nvPr/>
            </p:nvSpPr>
            <p:spPr>
              <a:xfrm>
                <a:off x="8918400" y="3696234"/>
                <a:ext cx="144364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D9D140F-1FB9-4F18-BE21-C0343DF918DA}"/>
                  </a:ext>
                </a:extLst>
              </p:cNvPr>
              <p:cNvSpPr txBox="1"/>
              <p:nvPr/>
            </p:nvSpPr>
            <p:spPr>
              <a:xfrm>
                <a:off x="8732748" y="4718346"/>
                <a:ext cx="144364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oMath>
                  </m:oMathPara>
                </a14:m>
                <a:endParaRPr lang="en-US" dirty="0"/>
              </a:p>
            </p:txBody>
          </p:sp>
        </mc:Choice>
        <mc:Fallback xmlns="">
          <p:sp>
            <p:nvSpPr>
              <p:cNvPr id="49" name="TextBox 48">
                <a:extLst>
                  <a:ext uri="{FF2B5EF4-FFF2-40B4-BE49-F238E27FC236}">
                    <a16:creationId xmlns:a16="http://schemas.microsoft.com/office/drawing/2014/main" id="{FD9D140F-1FB9-4F18-BE21-C0343DF918DA}"/>
                  </a:ext>
                </a:extLst>
              </p:cNvPr>
              <p:cNvSpPr txBox="1">
                <a:spLocks noRot="1" noChangeAspect="1" noMove="1" noResize="1" noEditPoints="1" noAdjustHandles="1" noChangeArrowheads="1" noChangeShapeType="1" noTextEdit="1"/>
              </p:cNvSpPr>
              <p:nvPr/>
            </p:nvSpPr>
            <p:spPr>
              <a:xfrm>
                <a:off x="8732748" y="4718346"/>
                <a:ext cx="144364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8F2594D1-0250-4123-87CD-718B25411CAC}"/>
                  </a:ext>
                </a:extLst>
              </p:cNvPr>
              <p:cNvSpPr txBox="1"/>
              <p:nvPr/>
            </p:nvSpPr>
            <p:spPr>
              <a:xfrm>
                <a:off x="8649619" y="1889747"/>
                <a:ext cx="23148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i="1">
                          <a:latin typeface="Cambria Math" panose="02040503050406030204" pitchFamily="18" charset="0"/>
                        </a:rPr>
                        <m:t>𝑅</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𝑅</m:t>
                          </m:r>
                        </m:sub>
                      </m:sSub>
                    </m:oMath>
                  </m:oMathPara>
                </a14:m>
                <a:endParaRPr lang="en-US" dirty="0"/>
              </a:p>
            </p:txBody>
          </p:sp>
        </mc:Choice>
        <mc:Fallback xmlns="">
          <p:sp>
            <p:nvSpPr>
              <p:cNvPr id="52" name="TextBox 51">
                <a:extLst>
                  <a:ext uri="{FF2B5EF4-FFF2-40B4-BE49-F238E27FC236}">
                    <a16:creationId xmlns:a16="http://schemas.microsoft.com/office/drawing/2014/main" id="{8F2594D1-0250-4123-87CD-718B25411CAC}"/>
                  </a:ext>
                </a:extLst>
              </p:cNvPr>
              <p:cNvSpPr txBox="1">
                <a:spLocks noRot="1" noChangeAspect="1" noMove="1" noResize="1" noEditPoints="1" noAdjustHandles="1" noChangeArrowheads="1" noChangeShapeType="1" noTextEdit="1"/>
              </p:cNvSpPr>
              <p:nvPr/>
            </p:nvSpPr>
            <p:spPr>
              <a:xfrm>
                <a:off x="8649619" y="1889747"/>
                <a:ext cx="2314867"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9021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BC43-F487-43C9-A627-59A5EE231740}"/>
              </a:ext>
            </a:extLst>
          </p:cNvPr>
          <p:cNvSpPr>
            <a:spLocks noGrp="1"/>
          </p:cNvSpPr>
          <p:nvPr>
            <p:ph type="title"/>
          </p:nvPr>
        </p:nvSpPr>
        <p:spPr/>
        <p:txBody>
          <a:bodyPr/>
          <a:lstStyle/>
          <a:p>
            <a:r>
              <a:rPr lang="en-US" dirty="0"/>
              <a:t>Phase Profile</a:t>
            </a:r>
          </a:p>
        </p:txBody>
      </p:sp>
      <p:sp>
        <p:nvSpPr>
          <p:cNvPr id="3" name="Text Placeholder 2">
            <a:extLst>
              <a:ext uri="{FF2B5EF4-FFF2-40B4-BE49-F238E27FC236}">
                <a16:creationId xmlns:a16="http://schemas.microsoft.com/office/drawing/2014/main" id="{05016E53-2D2D-4F73-B018-73B5780A581F}"/>
              </a:ext>
            </a:extLst>
          </p:cNvPr>
          <p:cNvSpPr>
            <a:spLocks noGrp="1"/>
          </p:cNvSpPr>
          <p:nvPr>
            <p:ph type="body" idx="1"/>
          </p:nvPr>
        </p:nvSpPr>
        <p:spPr/>
        <p:txBody>
          <a:bodyPr/>
          <a:lstStyle/>
          <a:p>
            <a:r>
              <a:rPr lang="en-US" dirty="0"/>
              <a:t>Multistatic Phase Profile</a:t>
            </a:r>
          </a:p>
        </p:txBody>
      </p:sp>
      <p:sp>
        <p:nvSpPr>
          <p:cNvPr id="5" name="Text Placeholder 4">
            <a:extLst>
              <a:ext uri="{FF2B5EF4-FFF2-40B4-BE49-F238E27FC236}">
                <a16:creationId xmlns:a16="http://schemas.microsoft.com/office/drawing/2014/main" id="{D2A599CB-1493-4FE8-A7A7-A62B110C8DC9}"/>
              </a:ext>
            </a:extLst>
          </p:cNvPr>
          <p:cNvSpPr>
            <a:spLocks noGrp="1"/>
          </p:cNvSpPr>
          <p:nvPr>
            <p:ph type="body" sz="quarter" idx="3"/>
          </p:nvPr>
        </p:nvSpPr>
        <p:spPr/>
        <p:txBody>
          <a:bodyPr/>
          <a:lstStyle/>
          <a:p>
            <a:r>
              <a:rPr lang="en-US" dirty="0"/>
              <a:t>After Multistatic-to-Monostatic Conversion</a:t>
            </a:r>
          </a:p>
        </p:txBody>
      </p:sp>
      <p:pic>
        <p:nvPicPr>
          <p:cNvPr id="13" name="Content Placeholder 12">
            <a:extLst>
              <a:ext uri="{FF2B5EF4-FFF2-40B4-BE49-F238E27FC236}">
                <a16:creationId xmlns:a16="http://schemas.microsoft.com/office/drawing/2014/main" id="{CA1D82A2-9106-41A8-AB2D-939CC04612C8}"/>
              </a:ext>
            </a:extLst>
          </p:cNvPr>
          <p:cNvPicPr>
            <a:picLocks noGrp="1" noChangeAspect="1"/>
          </p:cNvPicPr>
          <p:nvPr>
            <p:ph sz="quarter" idx="4"/>
          </p:nvPr>
        </p:nvPicPr>
        <p:blipFill>
          <a:blip r:embed="rId2"/>
          <a:stretch>
            <a:fillRect/>
          </a:stretch>
        </p:blipFill>
        <p:spPr>
          <a:xfrm>
            <a:off x="6583411" y="1812925"/>
            <a:ext cx="4360765" cy="4376738"/>
          </a:xfrm>
          <a:prstGeom prst="rect">
            <a:avLst/>
          </a:prstGeom>
        </p:spPr>
      </p:pic>
      <p:pic>
        <p:nvPicPr>
          <p:cNvPr id="12" name="Content Placeholder 11">
            <a:extLst>
              <a:ext uri="{FF2B5EF4-FFF2-40B4-BE49-F238E27FC236}">
                <a16:creationId xmlns:a16="http://schemas.microsoft.com/office/drawing/2014/main" id="{1236E4F8-2D06-4A18-9776-40CCC69AEAB6}"/>
              </a:ext>
            </a:extLst>
          </p:cNvPr>
          <p:cNvPicPr>
            <a:picLocks noGrp="1" noChangeAspect="1"/>
          </p:cNvPicPr>
          <p:nvPr>
            <p:ph sz="half" idx="2"/>
          </p:nvPr>
        </p:nvPicPr>
        <p:blipFill>
          <a:blip r:embed="rId3"/>
          <a:stretch>
            <a:fillRect/>
          </a:stretch>
        </p:blipFill>
        <p:spPr>
          <a:xfrm>
            <a:off x="1238299" y="1812925"/>
            <a:ext cx="4360765" cy="4376738"/>
          </a:xfrm>
          <a:prstGeom prst="rect">
            <a:avLst/>
          </a:prstGeom>
        </p:spPr>
      </p:pic>
    </p:spTree>
    <p:extLst>
      <p:ext uri="{BB962C8B-B14F-4D97-AF65-F5344CB8AC3E}">
        <p14:creationId xmlns:p14="http://schemas.microsoft.com/office/powerpoint/2010/main" val="207276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61FF-007B-4555-991F-A79CE4107DE6}"/>
              </a:ext>
            </a:extLst>
          </p:cNvPr>
          <p:cNvSpPr>
            <a:spLocks noGrp="1"/>
          </p:cNvSpPr>
          <p:nvPr>
            <p:ph type="title"/>
          </p:nvPr>
        </p:nvSpPr>
        <p:spPr/>
        <p:txBody>
          <a:bodyPr/>
          <a:lstStyle/>
          <a:p>
            <a:r>
              <a:rPr lang="en-US" dirty="0"/>
              <a:t>Multistatic Point Spread Function</a:t>
            </a:r>
          </a:p>
        </p:txBody>
      </p:sp>
      <p:pic>
        <p:nvPicPr>
          <p:cNvPr id="4" name="Content Placeholder 3">
            <a:extLst>
              <a:ext uri="{FF2B5EF4-FFF2-40B4-BE49-F238E27FC236}">
                <a16:creationId xmlns:a16="http://schemas.microsoft.com/office/drawing/2014/main" id="{1773D553-B722-4BF4-B536-2E997A2FFAE3}"/>
              </a:ext>
            </a:extLst>
          </p:cNvPr>
          <p:cNvPicPr>
            <a:picLocks noGrp="1" noChangeAspect="1"/>
          </p:cNvPicPr>
          <p:nvPr>
            <p:ph idx="1"/>
          </p:nvPr>
        </p:nvPicPr>
        <p:blipFill>
          <a:blip r:embed="rId2"/>
          <a:stretch>
            <a:fillRect/>
          </a:stretch>
        </p:blipFill>
        <p:spPr>
          <a:xfrm>
            <a:off x="1413224" y="1443038"/>
            <a:ext cx="9365552" cy="4733925"/>
          </a:xfrm>
          <a:prstGeom prst="rect">
            <a:avLst/>
          </a:prstGeom>
        </p:spPr>
      </p:pic>
      <p:sp>
        <p:nvSpPr>
          <p:cNvPr id="5" name="TextBox 4">
            <a:extLst>
              <a:ext uri="{FF2B5EF4-FFF2-40B4-BE49-F238E27FC236}">
                <a16:creationId xmlns:a16="http://schemas.microsoft.com/office/drawing/2014/main" id="{B87EE84B-3727-4722-8614-E17D85E8D5AB}"/>
              </a:ext>
            </a:extLst>
          </p:cNvPr>
          <p:cNvSpPr txBox="1"/>
          <p:nvPr/>
        </p:nvSpPr>
        <p:spPr>
          <a:xfrm>
            <a:off x="546556" y="4252183"/>
            <a:ext cx="2085922"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Multistatic artifacts</a:t>
            </a:r>
          </a:p>
        </p:txBody>
      </p:sp>
      <p:cxnSp>
        <p:nvCxnSpPr>
          <p:cNvPr id="7" name="Straight Arrow Connector 6">
            <a:extLst>
              <a:ext uri="{FF2B5EF4-FFF2-40B4-BE49-F238E27FC236}">
                <a16:creationId xmlns:a16="http://schemas.microsoft.com/office/drawing/2014/main" id="{BB480787-7E44-420D-A67D-5B5F9D47D0BE}"/>
              </a:ext>
            </a:extLst>
          </p:cNvPr>
          <p:cNvCxnSpPr>
            <a:cxnSpLocks/>
          </p:cNvCxnSpPr>
          <p:nvPr/>
        </p:nvCxnSpPr>
        <p:spPr>
          <a:xfrm>
            <a:off x="1632247" y="4580546"/>
            <a:ext cx="1760433" cy="948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94D2EFBB-8BCE-4235-9D8B-BBB0B6DC436A}"/>
              </a:ext>
            </a:extLst>
          </p:cNvPr>
          <p:cNvCxnSpPr>
            <a:cxnSpLocks/>
          </p:cNvCxnSpPr>
          <p:nvPr/>
        </p:nvCxnSpPr>
        <p:spPr>
          <a:xfrm>
            <a:off x="1632246" y="4580545"/>
            <a:ext cx="3315769" cy="948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485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880E-CB20-4EE3-9EFE-6CFFD5D8F84E}"/>
              </a:ext>
            </a:extLst>
          </p:cNvPr>
          <p:cNvSpPr>
            <a:spLocks noGrp="1"/>
          </p:cNvSpPr>
          <p:nvPr>
            <p:ph type="title"/>
          </p:nvPr>
        </p:nvSpPr>
        <p:spPr/>
        <p:txBody>
          <a:bodyPr/>
          <a:lstStyle/>
          <a:p>
            <a:r>
              <a:rPr lang="en-US" dirty="0"/>
              <a:t>After Multistatic-to-Monostatic Conversion</a:t>
            </a:r>
          </a:p>
        </p:txBody>
      </p:sp>
      <p:pic>
        <p:nvPicPr>
          <p:cNvPr id="4" name="Content Placeholder 3">
            <a:extLst>
              <a:ext uri="{FF2B5EF4-FFF2-40B4-BE49-F238E27FC236}">
                <a16:creationId xmlns:a16="http://schemas.microsoft.com/office/drawing/2014/main" id="{11594591-35F0-4CB1-AF46-C26C3A1EA8D7}"/>
              </a:ext>
            </a:extLst>
          </p:cNvPr>
          <p:cNvPicPr>
            <a:picLocks noGrp="1" noChangeAspect="1"/>
          </p:cNvPicPr>
          <p:nvPr>
            <p:ph idx="1"/>
          </p:nvPr>
        </p:nvPicPr>
        <p:blipFill>
          <a:blip r:embed="rId2"/>
          <a:stretch>
            <a:fillRect/>
          </a:stretch>
        </p:blipFill>
        <p:spPr>
          <a:xfrm>
            <a:off x="1413224" y="1443038"/>
            <a:ext cx="9365552" cy="4733925"/>
          </a:xfrm>
          <a:prstGeom prst="rect">
            <a:avLst/>
          </a:prstGeom>
        </p:spPr>
      </p:pic>
    </p:spTree>
    <p:extLst>
      <p:ext uri="{BB962C8B-B14F-4D97-AF65-F5344CB8AC3E}">
        <p14:creationId xmlns:p14="http://schemas.microsoft.com/office/powerpoint/2010/main" val="184603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1256-0E25-4192-A248-5647E0CC45B9}"/>
              </a:ext>
            </a:extLst>
          </p:cNvPr>
          <p:cNvSpPr>
            <a:spLocks noGrp="1"/>
          </p:cNvSpPr>
          <p:nvPr>
            <p:ph type="title"/>
          </p:nvPr>
        </p:nvSpPr>
        <p:spPr>
          <a:xfrm>
            <a:off x="838200" y="365126"/>
            <a:ext cx="10515600" cy="915746"/>
          </a:xfrm>
        </p:spPr>
        <p:txBody>
          <a:bodyPr anchor="ctr">
            <a:normAutofit/>
          </a:bodyPr>
          <a:lstStyle/>
          <a:p>
            <a:r>
              <a:rPr lang="en-US" dirty="0"/>
              <a:t>MIMO-R-ISAR System Configuration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793753-0984-4F2D-BB4B-1E118F585506}"/>
                  </a:ext>
                </a:extLst>
              </p:cNvPr>
              <p:cNvSpPr>
                <a:spLocks noGrp="1"/>
              </p:cNvSpPr>
              <p:nvPr>
                <p:ph sz="half" idx="1"/>
              </p:nvPr>
            </p:nvSpPr>
            <p:spPr>
              <a:xfrm>
                <a:off x="838200" y="1460259"/>
                <a:ext cx="5181600" cy="4716704"/>
              </a:xfrm>
            </p:spPr>
            <p:txBody>
              <a:bodyPr>
                <a:normAutofit/>
              </a:bodyPr>
              <a:lstStyle/>
              <a:p>
                <a:r>
                  <a:rPr lang="en-US" sz="2400" dirty="0"/>
                  <a:t>Move the radar along the </a:t>
                </a:r>
                <a:r>
                  <a:rPr lang="en-US" sz="2400" i="1" dirty="0"/>
                  <a:t>y</a:t>
                </a:r>
                <a:r>
                  <a:rPr lang="en-US" sz="2400" dirty="0"/>
                  <a:t>-axis</a:t>
                </a:r>
              </a:p>
              <a:p>
                <a:r>
                  <a:rPr lang="en-US" sz="2400" dirty="0"/>
                  <a:t>Rotate the target at constant radial distance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0</m:t>
                        </m:r>
                      </m:sub>
                    </m:sSub>
                  </m:oMath>
                </a14:m>
                <a:r>
                  <a:rPr lang="en-US" sz="2400" dirty="0"/>
                  <a:t> from radar</a:t>
                </a:r>
              </a:p>
              <a:p>
                <a:endParaRPr lang="en-US" sz="2400" dirty="0"/>
              </a:p>
              <a:p>
                <a:endParaRPr lang="en-US" sz="2400" dirty="0"/>
              </a:p>
              <a:p>
                <a:endParaRPr lang="en-US" sz="2400" dirty="0"/>
              </a:p>
              <a:p>
                <a:endParaRPr lang="en-US" sz="2400" dirty="0"/>
              </a:p>
              <a:p>
                <a:endParaRPr lang="en-US" sz="2400" dirty="0"/>
              </a:p>
              <a:p>
                <a:r>
                  <a:rPr lang="en-US" sz="2400" dirty="0"/>
                  <a:t>TI mmWave radar (IWR1443Boost)</a:t>
                </a:r>
              </a:p>
              <a:p>
                <a:pPr lvl="1"/>
                <a:r>
                  <a:rPr lang="en-US" sz="2000" dirty="0"/>
                  <a:t>2 Tx, 4 Rx channels</a:t>
                </a:r>
              </a:p>
              <a:p>
                <a:pPr lvl="1"/>
                <a:r>
                  <a:rPr lang="en-US" sz="2000" dirty="0"/>
                  <a:t>8 channel colinear multistatic-MIMO virtual array</a:t>
                </a:r>
              </a:p>
            </p:txBody>
          </p:sp>
        </mc:Choice>
        <mc:Fallback xmlns="">
          <p:sp>
            <p:nvSpPr>
              <p:cNvPr id="3" name="Content Placeholder 2">
                <a:extLst>
                  <a:ext uri="{FF2B5EF4-FFF2-40B4-BE49-F238E27FC236}">
                    <a16:creationId xmlns:a16="http://schemas.microsoft.com/office/drawing/2014/main" id="{6F793753-0984-4F2D-BB4B-1E118F585506}"/>
                  </a:ext>
                </a:extLst>
              </p:cNvPr>
              <p:cNvSpPr>
                <a:spLocks noGrp="1" noRot="1" noChangeAspect="1" noMove="1" noResize="1" noEditPoints="1" noAdjustHandles="1" noChangeArrowheads="1" noChangeShapeType="1" noTextEdit="1"/>
              </p:cNvSpPr>
              <p:nvPr>
                <p:ph sz="half" idx="1"/>
              </p:nvPr>
            </p:nvSpPr>
            <p:spPr>
              <a:xfrm>
                <a:off x="838200" y="1460259"/>
                <a:ext cx="5181600" cy="4716704"/>
              </a:xfrm>
              <a:blipFill>
                <a:blip r:embed="rId5"/>
                <a:stretch>
                  <a:fillRect l="-1647" t="-1811" b="-1811"/>
                </a:stretch>
              </a:blipFill>
            </p:spPr>
            <p:txBody>
              <a:bodyPr/>
              <a:lstStyle/>
              <a:p>
                <a:r>
                  <a:rPr lang="en-US">
                    <a:noFill/>
                  </a:rPr>
                  <a:t> </a:t>
                </a:r>
              </a:p>
            </p:txBody>
          </p:sp>
        </mc:Fallback>
      </mc:AlternateContent>
      <p:pic>
        <p:nvPicPr>
          <p:cNvPr id="5" name="Picture 4" descr="A picture containing drawing&#10;&#10;Description automatically generated">
            <a:extLst>
              <a:ext uri="{FF2B5EF4-FFF2-40B4-BE49-F238E27FC236}">
                <a16:creationId xmlns:a16="http://schemas.microsoft.com/office/drawing/2014/main" id="{996C36E2-F8B4-4309-9909-B85732C9B1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2200" y="1740853"/>
            <a:ext cx="5181600" cy="4145281"/>
          </a:xfrm>
          <a:prstGeom prst="rect">
            <a:avLst/>
          </a:prstGeom>
          <a:noFill/>
        </p:spPr>
      </p:pic>
      <p:pic>
        <p:nvPicPr>
          <p:cNvPr id="6" name="Picture 2" descr="AWR1243BOOST AWR1243 76-GHz to 81-GHz high-performance automotive MMIC evaluation board image (angled view)">
            <a:extLst>
              <a:ext uri="{FF2B5EF4-FFF2-40B4-BE49-F238E27FC236}">
                <a16:creationId xmlns:a16="http://schemas.microsoft.com/office/drawing/2014/main" id="{278DE5C6-07FB-4826-B59C-F857480266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7501" y="2733018"/>
            <a:ext cx="3176927" cy="2042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914089"/>
      </p:ext>
    </p:extLst>
  </p:cSld>
  <p:clrMapOvr>
    <a:masterClrMapping/>
  </p:clrMapOvr>
</p:sld>
</file>

<file path=ppt/theme/theme1.xml><?xml version="1.0" encoding="utf-8"?>
<a:theme xmlns:a="http://schemas.openxmlformats.org/drawingml/2006/main" name="UTDJosiahResearch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TDJosiahResearchTheme" id="{4567C3A1-8B75-4F87-B37A-A6DAF8B6D093}" vid="{240E8531-7B8D-400D-8EAE-C05824A02B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2317</Words>
  <Application>Microsoft Office PowerPoint</Application>
  <PresentationFormat>Widescreen</PresentationFormat>
  <Paragraphs>244</Paragraphs>
  <Slides>24</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UTDJosiahResearchTheme</vt:lpstr>
      <vt:lpstr>3-D Holographic Near-Field MIMO-ISAR Millimeter-Wave Imaging</vt:lpstr>
      <vt:lpstr>Motivation</vt:lpstr>
      <vt:lpstr>Background: FMCW Signal Model</vt:lpstr>
      <vt:lpstr>Background: FMCW Signal Model</vt:lpstr>
      <vt:lpstr>Multistatic-to-Monostatic Conversion</vt:lpstr>
      <vt:lpstr>Phase Profile</vt:lpstr>
      <vt:lpstr>Multistatic Point Spread Function</vt:lpstr>
      <vt:lpstr>After Multistatic-to-Monostatic Conversion</vt:lpstr>
      <vt:lpstr>MIMO-R-ISAR System Configuration</vt:lpstr>
      <vt:lpstr>Image Reconstruction</vt:lpstr>
      <vt:lpstr>Image Reconstruction</vt:lpstr>
      <vt:lpstr>Image Reconstruction</vt:lpstr>
      <vt:lpstr>Full Algorithm</vt:lpstr>
      <vt:lpstr>Simulations – 2-D PSF vs. BPA</vt:lpstr>
      <vt:lpstr>Simulation Results – 3-D PSF</vt:lpstr>
      <vt:lpstr>Simulation Results – 3-D Points</vt:lpstr>
      <vt:lpstr>System Setup</vt:lpstr>
      <vt:lpstr>Rotational ISAR – Imaging Results</vt:lpstr>
      <vt:lpstr>Rectangular SAR – Imaging Results</vt:lpstr>
      <vt:lpstr>Rectangular SAR – Parallel </vt:lpstr>
      <vt:lpstr>Rectangular SAR – Perpendicular </vt:lpstr>
      <vt:lpstr>Rotational ISAR vs. Rectangular SAR</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Near-Field MIMO-ISAR Millimeter-Wave Imaging</dc:title>
  <dc:creator>Josiah Smith</dc:creator>
  <cp:lastModifiedBy>Smith, Josiah Wayland</cp:lastModifiedBy>
  <cp:revision>202</cp:revision>
  <dcterms:created xsi:type="dcterms:W3CDTF">2020-08-26T19:40:15Z</dcterms:created>
  <dcterms:modified xsi:type="dcterms:W3CDTF">2020-10-14T16:44:51Z</dcterms:modified>
</cp:coreProperties>
</file>