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charset="-128"/>
        <a:cs typeface="+mn-cs"/>
      </a:defRPr>
    </a:lvl1pPr>
    <a:lvl2pPr marL="457200" algn="l" rtl="0" fontAlgn="base">
      <a:spcBef>
        <a:spcPct val="0"/>
      </a:spcBef>
      <a:spcAft>
        <a:spcPct val="0"/>
      </a:spcAft>
      <a:defRPr sz="2400" kern="1200">
        <a:solidFill>
          <a:schemeClr val="tx1"/>
        </a:solidFill>
        <a:latin typeface="Times" pitchFamily="18" charset="0"/>
        <a:ea typeface="ＭＳ Ｐゴシック" charset="-128"/>
        <a:cs typeface="+mn-cs"/>
      </a:defRPr>
    </a:lvl2pPr>
    <a:lvl3pPr marL="914400" algn="l" rtl="0" fontAlgn="base">
      <a:spcBef>
        <a:spcPct val="0"/>
      </a:spcBef>
      <a:spcAft>
        <a:spcPct val="0"/>
      </a:spcAft>
      <a:defRPr sz="2400" kern="1200">
        <a:solidFill>
          <a:schemeClr val="tx1"/>
        </a:solidFill>
        <a:latin typeface="Times" pitchFamily="18" charset="0"/>
        <a:ea typeface="ＭＳ Ｐゴシック" charset="-128"/>
        <a:cs typeface="+mn-cs"/>
      </a:defRPr>
    </a:lvl3pPr>
    <a:lvl4pPr marL="1371600" algn="l" rtl="0" fontAlgn="base">
      <a:spcBef>
        <a:spcPct val="0"/>
      </a:spcBef>
      <a:spcAft>
        <a:spcPct val="0"/>
      </a:spcAft>
      <a:defRPr sz="2400" kern="1200">
        <a:solidFill>
          <a:schemeClr val="tx1"/>
        </a:solidFill>
        <a:latin typeface="Times" pitchFamily="18" charset="0"/>
        <a:ea typeface="ＭＳ Ｐゴシック" charset="-128"/>
        <a:cs typeface="+mn-cs"/>
      </a:defRPr>
    </a:lvl4pPr>
    <a:lvl5pPr marL="1828800" algn="l" rtl="0" fontAlgn="base">
      <a:spcBef>
        <a:spcPct val="0"/>
      </a:spcBef>
      <a:spcAft>
        <a:spcPct val="0"/>
      </a:spcAft>
      <a:defRPr sz="2400" kern="1200">
        <a:solidFill>
          <a:schemeClr val="tx1"/>
        </a:solidFill>
        <a:latin typeface="Times" pitchFamily="18" charset="0"/>
        <a:ea typeface="ＭＳ Ｐゴシック" charset="-128"/>
        <a:cs typeface="+mn-cs"/>
      </a:defRPr>
    </a:lvl5pPr>
    <a:lvl6pPr marL="2286000" algn="l" defTabSz="914400" rtl="0" eaLnBrk="1" latinLnBrk="0" hangingPunct="1">
      <a:defRPr sz="2400" kern="1200">
        <a:solidFill>
          <a:schemeClr val="tx1"/>
        </a:solidFill>
        <a:latin typeface="Times" pitchFamily="18" charset="0"/>
        <a:ea typeface="ＭＳ Ｐゴシック" charset="-128"/>
        <a:cs typeface="+mn-cs"/>
      </a:defRPr>
    </a:lvl6pPr>
    <a:lvl7pPr marL="2743200" algn="l" defTabSz="914400" rtl="0" eaLnBrk="1" latinLnBrk="0" hangingPunct="1">
      <a:defRPr sz="2400" kern="1200">
        <a:solidFill>
          <a:schemeClr val="tx1"/>
        </a:solidFill>
        <a:latin typeface="Times" pitchFamily="18" charset="0"/>
        <a:ea typeface="ＭＳ Ｐゴシック" charset="-128"/>
        <a:cs typeface="+mn-cs"/>
      </a:defRPr>
    </a:lvl7pPr>
    <a:lvl8pPr marL="3200400" algn="l" defTabSz="914400" rtl="0" eaLnBrk="1" latinLnBrk="0" hangingPunct="1">
      <a:defRPr sz="2400" kern="1200">
        <a:solidFill>
          <a:schemeClr val="tx1"/>
        </a:solidFill>
        <a:latin typeface="Times" pitchFamily="18" charset="0"/>
        <a:ea typeface="ＭＳ Ｐゴシック" charset="-128"/>
        <a:cs typeface="+mn-cs"/>
      </a:defRPr>
    </a:lvl8pPr>
    <a:lvl9pPr marL="3657600" algn="l" defTabSz="914400" rtl="0" eaLnBrk="1" latinLnBrk="0" hangingPunct="1">
      <a:defRPr sz="2400" kern="1200">
        <a:solidFill>
          <a:schemeClr val="tx1"/>
        </a:solidFill>
        <a:latin typeface="Times"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000000"/>
    <a:srgbClr val="FF9900"/>
    <a:srgbClr val="0000FF"/>
    <a:srgbClr val="3DAFC7"/>
    <a:srgbClr val="BD5F00"/>
    <a:srgbClr val="D20A14"/>
    <a:srgbClr val="E32F3C"/>
    <a:srgbClr val="285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352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charset="0"/>
                <a:ea typeface="ＭＳ Ｐゴシック" charset="-128"/>
                <a:cs typeface="+mn-cs"/>
              </a:defRPr>
            </a:lvl1pPr>
          </a:lstStyle>
          <a:p>
            <a:pPr>
              <a:defRPr/>
            </a:pPr>
            <a:endParaRPr lang="en-US"/>
          </a:p>
        </p:txBody>
      </p:sp>
      <p:sp>
        <p:nvSpPr>
          <p:cNvPr id="307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charset="0"/>
              </a:defRPr>
            </a:lvl1pPr>
          </a:lstStyle>
          <a:p>
            <a:pPr>
              <a:defRPr/>
            </a:pPr>
            <a:fld id="{1189CB55-CF52-438E-AB07-3B4F9EB8E496}" type="slidenum">
              <a:rPr lang="en-US"/>
              <a:pPr>
                <a:defRPr/>
              </a:pPr>
              <a:t>‹#›</a:t>
            </a:fld>
            <a:endParaRPr lang="en-US"/>
          </a:p>
        </p:txBody>
      </p:sp>
    </p:spTree>
    <p:extLst>
      <p:ext uri="{BB962C8B-B14F-4D97-AF65-F5344CB8AC3E}">
        <p14:creationId xmlns:p14="http://schemas.microsoft.com/office/powerpoint/2010/main" val="59788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3" name="Rectangle 1027"/>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endParaRPr lang="en-US"/>
          </a:p>
        </p:txBody>
      </p:sp>
      <p:sp>
        <p:nvSpPr>
          <p:cNvPr id="39940" name="Rectangle 1028"/>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35845" name="Rectangle 1029"/>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1030"/>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7" name="Rectangle 1031"/>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E9723F3B-7906-4732-BA0B-69FF98940DD1}" type="slidenum">
              <a:rPr lang="en-US"/>
              <a:pPr>
                <a:defRPr/>
              </a:pPr>
              <a:t>‹#›</a:t>
            </a:fld>
            <a:endParaRPr lang="en-US"/>
          </a:p>
        </p:txBody>
      </p:sp>
    </p:spTree>
    <p:extLst>
      <p:ext uri="{BB962C8B-B14F-4D97-AF65-F5344CB8AC3E}">
        <p14:creationId xmlns:p14="http://schemas.microsoft.com/office/powerpoint/2010/main" val="253092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2pPr>
    <a:lvl3pPr marL="9144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3pPr>
    <a:lvl4pPr marL="13716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4pPr>
    <a:lvl5pPr marL="18288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Times" pitchFamily="18" charset="0"/>
            </a:endParaRPr>
          </a:p>
        </p:txBody>
      </p:sp>
      <p:sp>
        <p:nvSpPr>
          <p:cNvPr id="40964" name="Slide Number Placeholder 3"/>
          <p:cNvSpPr>
            <a:spLocks noGrp="1"/>
          </p:cNvSpPr>
          <p:nvPr>
            <p:ph type="sldNum" sz="quarter" idx="5"/>
          </p:nvPr>
        </p:nvSpPr>
        <p:spPr>
          <a:noFill/>
        </p:spPr>
        <p:txBody>
          <a:bodyPr/>
          <a:lstStyle/>
          <a:p>
            <a:fld id="{1F2D41A9-3BBC-4674-9004-3500450F420B}" type="slidenum">
              <a:rPr lang="en-US" smtClean="0">
                <a:latin typeface="Times" pitchFamily="18" charset="0"/>
              </a:rPr>
              <a:pPr/>
              <a:t>1</a:t>
            </a:fld>
            <a:endParaRPr lang="en-US">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spcBef>
                <a:spcPts val="600"/>
              </a:spcBef>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352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9250" indent="-349250">
              <a:spcBef>
                <a:spcPts val="1400"/>
              </a:spcBef>
              <a:defRPr/>
            </a:lvl1pPr>
            <a:lvl2pPr>
              <a:spcBef>
                <a:spcPts val="800"/>
              </a:spcBef>
              <a:defRPr/>
            </a:lvl2pPr>
            <a:lvl3pPr>
              <a:spcBef>
                <a:spcPts val="500"/>
              </a:spcBef>
              <a:defRPr/>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maller Fo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82575" indent="-282575">
              <a:spcBef>
                <a:spcPts val="1200"/>
              </a:spcBef>
              <a:defRPr sz="2400"/>
            </a:lvl1pPr>
            <a:lvl2pPr marL="685800" indent="-228600">
              <a:spcBef>
                <a:spcPts val="500"/>
              </a:spcBef>
              <a:defRPr sz="2000"/>
            </a:lvl2pPr>
            <a:lvl3pPr marL="1089025" indent="-174625">
              <a:spcBef>
                <a:spcPts val="300"/>
              </a:spcBef>
              <a:defRPr sz="16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maller Font 22">
    <p:spTree>
      <p:nvGrpSpPr>
        <p:cNvPr id="1" name=""/>
        <p:cNvGrpSpPr/>
        <p:nvPr/>
      </p:nvGrpSpPr>
      <p:grpSpPr>
        <a:xfrm>
          <a:off x="0" y="0"/>
          <a:ext cx="0" cy="0"/>
          <a:chOff x="0" y="0"/>
          <a:chExt cx="0" cy="0"/>
        </a:xfrm>
      </p:grpSpPr>
      <p:sp>
        <p:nvSpPr>
          <p:cNvPr id="2" name="Title 1"/>
          <p:cNvSpPr>
            <a:spLocks noGrp="1"/>
          </p:cNvSpPr>
          <p:nvPr>
            <p:ph type="title"/>
          </p:nvPr>
        </p:nvSpPr>
        <p:spPr>
          <a:xfrm>
            <a:off x="228600" y="107577"/>
            <a:ext cx="8686800" cy="68580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228600" y="1143000"/>
            <a:ext cx="8686800" cy="5029200"/>
          </a:xfrm>
        </p:spPr>
        <p:txBody>
          <a:bodyPr/>
          <a:lstStyle>
            <a:lvl1pPr marL="228600" indent="-228600">
              <a:spcBef>
                <a:spcPts val="1000"/>
              </a:spcBef>
              <a:defRPr sz="2000"/>
            </a:lvl1pPr>
            <a:lvl2pPr marL="631825" indent="-174625">
              <a:spcBef>
                <a:spcPts val="500"/>
              </a:spcBef>
              <a:defRPr sz="1600"/>
            </a:lvl2pPr>
            <a:lvl3pPr marL="1035050" indent="-120650">
              <a:spcBef>
                <a:spcPts val="300"/>
              </a:spcBef>
              <a:defRPr sz="12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er Fo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noChangeArrowheads="1"/>
          </p:cNvSpPr>
          <p:nvPr>
            <p:ph idx="1" hasCustomPrompt="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spcBef>
                <a:spcPts val="1000"/>
              </a:spcBef>
              <a:buFont typeface="Arial" pitchFamily="34" charset="0"/>
              <a:buChar char="•"/>
              <a:defRPr sz="2000"/>
            </a:lvl1pPr>
            <a:lvl2pPr marL="631825" indent="-174625">
              <a:spcBef>
                <a:spcPts val="500"/>
              </a:spcBef>
              <a:buFont typeface="Arial" pitchFamily="34" charset="0"/>
              <a:buChar char="•"/>
              <a:defRPr sz="1600"/>
            </a:lvl2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7577"/>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p:nvSpPr>
        <p:spPr bwMode="auto">
          <a:xfrm>
            <a:off x="333375" y="1159297"/>
            <a:ext cx="8483600" cy="84138"/>
          </a:xfrm>
          <a:prstGeom prst="rect">
            <a:avLst/>
          </a:prstGeom>
          <a:gradFill rotWithShape="0">
            <a:gsLst>
              <a:gs pos="0">
                <a:srgbClr val="09730C">
                  <a:gamma/>
                  <a:shade val="46275"/>
                  <a:invGamma/>
                </a:srgbClr>
              </a:gs>
              <a:gs pos="50000">
                <a:srgbClr val="09730C"/>
              </a:gs>
              <a:gs pos="100000">
                <a:srgbClr val="09730C">
                  <a:gamma/>
                  <a:shade val="46275"/>
                  <a:invGamma/>
                </a:srgbClr>
              </a:gs>
            </a:gsLst>
            <a:lin ang="0" scaled="1"/>
          </a:gradFill>
          <a:ln w="28575">
            <a:noFill/>
            <a:miter lim="800000"/>
            <a:headEnd/>
            <a:tailEnd/>
          </a:ln>
          <a:effectLst/>
        </p:spPr>
        <p:txBody>
          <a:bodyPr wrap="none" anchor="ctr"/>
          <a:lstStyle/>
          <a:p>
            <a:pPr eaLnBrk="0" hangingPunct="0">
              <a:defRPr/>
            </a:pPr>
            <a:endParaRPr lang="en-US">
              <a:latin typeface="Times" charset="0"/>
            </a:endParaRPr>
          </a:p>
        </p:txBody>
      </p:sp>
      <p:sp>
        <p:nvSpPr>
          <p:cNvPr id="2" name="Rounded Rectangle 1"/>
          <p:cNvSpPr/>
          <p:nvPr userDrawn="1"/>
        </p:nvSpPr>
        <p:spPr bwMode="auto">
          <a:xfrm>
            <a:off x="203200" y="6144955"/>
            <a:ext cx="1197429" cy="66950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imes" pitchFamily="-109" charset="0"/>
              </a:rPr>
              <a:t>Place your university logo here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4" r:id="rId15"/>
  </p:sldLayoutIdLst>
  <p:hf sldNum="0" hdr="0" dt="0"/>
  <p:txStyles>
    <p:titleStyle>
      <a:lvl1pPr algn="ctr" rtl="0" eaLnBrk="0" fontAlgn="base" hangingPunct="0">
        <a:spcBef>
          <a:spcPct val="0"/>
        </a:spcBef>
        <a:spcAft>
          <a:spcPct val="0"/>
        </a:spcAft>
        <a:defRPr sz="3600" b="1">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5pPr>
      <a:lvl6pPr marL="457200" algn="ctr" rtl="0" eaLnBrk="1" fontAlgn="base" hangingPunct="1">
        <a:spcBef>
          <a:spcPct val="0"/>
        </a:spcBef>
        <a:spcAft>
          <a:spcPct val="0"/>
        </a:spcAft>
        <a:defRPr sz="3200">
          <a:solidFill>
            <a:schemeClr val="tx2"/>
          </a:solidFill>
          <a:latin typeface="Gill Sans" pitchFamily="-109" charset="0"/>
        </a:defRPr>
      </a:lvl6pPr>
      <a:lvl7pPr marL="914400" algn="ctr" rtl="0" eaLnBrk="1" fontAlgn="base" hangingPunct="1">
        <a:spcBef>
          <a:spcPct val="0"/>
        </a:spcBef>
        <a:spcAft>
          <a:spcPct val="0"/>
        </a:spcAft>
        <a:defRPr sz="3200">
          <a:solidFill>
            <a:schemeClr val="tx2"/>
          </a:solidFill>
          <a:latin typeface="Gill Sans" pitchFamily="-109" charset="0"/>
        </a:defRPr>
      </a:lvl7pPr>
      <a:lvl8pPr marL="1371600" algn="ctr" rtl="0" eaLnBrk="1" fontAlgn="base" hangingPunct="1">
        <a:spcBef>
          <a:spcPct val="0"/>
        </a:spcBef>
        <a:spcAft>
          <a:spcPct val="0"/>
        </a:spcAft>
        <a:defRPr sz="3200">
          <a:solidFill>
            <a:schemeClr val="tx2"/>
          </a:solidFill>
          <a:latin typeface="Gill Sans" pitchFamily="-109" charset="0"/>
        </a:defRPr>
      </a:lvl8pPr>
      <a:lvl9pPr marL="1828800" algn="ctr" rtl="0" eaLnBrk="1" fontAlgn="base" hangingPunct="1">
        <a:spcBef>
          <a:spcPct val="0"/>
        </a:spcBef>
        <a:spcAft>
          <a:spcPct val="0"/>
        </a:spcAft>
        <a:defRPr sz="3200">
          <a:solidFill>
            <a:schemeClr val="tx2"/>
          </a:solidFill>
          <a:latin typeface="Gill Sans" pitchFamily="-109" charset="0"/>
        </a:defRPr>
      </a:lvl9pPr>
    </p:titleStyle>
    <p:bodyStyle>
      <a:lvl1pPr marL="342900" indent="-342900" algn="l" rtl="0" eaLnBrk="0" fontAlgn="base" hangingPunct="0">
        <a:spcBef>
          <a:spcPts val="14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ts val="800"/>
        </a:spcBef>
        <a:spcAft>
          <a:spcPct val="0"/>
        </a:spcAft>
        <a:buChar char="–"/>
        <a:defRPr sz="2400">
          <a:solidFill>
            <a:schemeClr val="tx1"/>
          </a:solidFill>
          <a:latin typeface="+mn-lt"/>
          <a:ea typeface="ＭＳ Ｐゴシック" pitchFamily="-109" charset="-128"/>
          <a:cs typeface="ＭＳ Ｐゴシック"/>
        </a:defRPr>
      </a:lvl2pPr>
      <a:lvl3pPr marL="1143000" indent="-228600" algn="l" rtl="0" eaLnBrk="0" fontAlgn="base" hangingPunct="0">
        <a:spcBef>
          <a:spcPts val="500"/>
        </a:spcBef>
        <a:spcAft>
          <a:spcPct val="0"/>
        </a:spcAft>
        <a:buChar char="•"/>
        <a:defRPr sz="2000">
          <a:solidFill>
            <a:schemeClr val="tx1"/>
          </a:solidFill>
          <a:latin typeface="+mn-lt"/>
          <a:ea typeface="ＭＳ Ｐゴシック" pitchFamily="-109" charset="-128"/>
          <a:cs typeface="ＭＳ Ｐゴシック"/>
        </a:defRPr>
      </a:lvl3pPr>
      <a:lvl4pPr marL="1600200" indent="-228600" algn="l" rtl="0" eaLnBrk="0" fontAlgn="base" hangingPunct="0">
        <a:spcBef>
          <a:spcPts val="300"/>
        </a:spcBef>
        <a:spcAft>
          <a:spcPct val="0"/>
        </a:spcAft>
        <a:buChar char="–"/>
        <a:defRPr sz="1600">
          <a:solidFill>
            <a:schemeClr val="tx1"/>
          </a:solidFill>
          <a:latin typeface="+mn-lt"/>
          <a:ea typeface="ＭＳ Ｐゴシック" pitchFamily="-109" charset="-128"/>
          <a:cs typeface="ＭＳ Ｐゴシック"/>
        </a:defRPr>
      </a:lvl4pPr>
      <a:lvl5pPr marL="2057400" indent="-228600" algn="l" rtl="0" eaLnBrk="0" fontAlgn="base" hangingPunct="0">
        <a:spcBef>
          <a:spcPts val="200"/>
        </a:spcBef>
        <a:spcAft>
          <a:spcPct val="0"/>
        </a:spcAft>
        <a:buChar char="»"/>
        <a:defRPr sz="1200">
          <a:solidFill>
            <a:schemeClr val="tx1"/>
          </a:solidFill>
          <a:latin typeface="+mn-lt"/>
          <a:ea typeface="ＭＳ Ｐゴシック" pitchFamily="-109"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67972" y="228600"/>
            <a:ext cx="6453835" cy="832104"/>
          </a:xfrm>
        </p:spPr>
        <p:txBody>
          <a:bodyPr/>
          <a:lstStyle/>
          <a:p>
            <a:pPr>
              <a:lnSpc>
                <a:spcPts val="2800"/>
              </a:lnSpc>
            </a:pPr>
            <a:r>
              <a:rPr lang="en-US" sz="2400" dirty="0">
                <a:solidFill>
                  <a:schemeClr val="tx2"/>
                </a:solidFill>
              </a:rPr>
              <a:t>TXACE Annual Symposium Poster Session</a:t>
            </a:r>
            <a:br>
              <a:rPr lang="en-US" sz="2400" dirty="0">
                <a:solidFill>
                  <a:schemeClr val="tx2"/>
                </a:solidFill>
              </a:rPr>
            </a:br>
            <a:r>
              <a:rPr lang="en-US" sz="2400" dirty="0">
                <a:solidFill>
                  <a:schemeClr val="tx2"/>
                </a:solidFill>
              </a:rPr>
              <a:t>ABSTRACT</a:t>
            </a:r>
            <a:endParaRPr lang="en-US" sz="1600" dirty="0"/>
          </a:p>
        </p:txBody>
      </p:sp>
      <p:sp>
        <p:nvSpPr>
          <p:cNvPr id="3075" name="Content Placeholder 2"/>
          <p:cNvSpPr>
            <a:spLocks noGrp="1"/>
          </p:cNvSpPr>
          <p:nvPr>
            <p:ph idx="1"/>
          </p:nvPr>
        </p:nvSpPr>
        <p:spPr>
          <a:xfrm>
            <a:off x="201168" y="1243584"/>
            <a:ext cx="8793976" cy="5202936"/>
          </a:xfrm>
        </p:spPr>
        <p:txBody>
          <a:bodyPr/>
          <a:lstStyle/>
          <a:p>
            <a:pPr marL="0" indent="0">
              <a:buNone/>
            </a:pPr>
            <a:r>
              <a:rPr lang="en-US" sz="1400" b="1" dirty="0">
                <a:solidFill>
                  <a:schemeClr val="tx2"/>
                </a:solidFill>
                <a:cs typeface="Arial" pitchFamily="34" charset="0"/>
              </a:rPr>
              <a:t>TITLE: </a:t>
            </a:r>
            <a:r>
              <a:rPr lang="en-US" sz="1200" dirty="0"/>
              <a:t>Real time Machine Learning based gesture recognition on mm wave radar</a:t>
            </a:r>
          </a:p>
          <a:p>
            <a:pPr marL="0" indent="0">
              <a:buNone/>
            </a:pPr>
            <a:r>
              <a:rPr lang="en-US" sz="1400" b="1" dirty="0">
                <a:solidFill>
                  <a:schemeClr val="tx2"/>
                </a:solidFill>
                <a:cs typeface="Arial" pitchFamily="34" charset="0"/>
              </a:rPr>
              <a:t>AUTHORS</a:t>
            </a:r>
            <a:r>
              <a:rPr lang="en-US" sz="1200" b="1" dirty="0">
                <a:solidFill>
                  <a:schemeClr val="tx2"/>
                </a:solidFill>
                <a:cs typeface="Arial" pitchFamily="34" charset="0"/>
              </a:rPr>
              <a:t>:</a:t>
            </a:r>
            <a:r>
              <a:rPr lang="en-US" sz="1400" b="1" dirty="0">
                <a:solidFill>
                  <a:schemeClr val="tx2"/>
                </a:solidFill>
                <a:cs typeface="Arial" pitchFamily="34" charset="0"/>
              </a:rPr>
              <a:t> </a:t>
            </a:r>
            <a:r>
              <a:rPr lang="en-US" sz="1200" dirty="0"/>
              <a:t>B. Ramanidharan, J. Smith, </a:t>
            </a:r>
            <a:r>
              <a:rPr lang="en-US" sz="1200" dirty="0">
                <a:cs typeface="Arial" pitchFamily="34" charset="0"/>
              </a:rPr>
              <a:t>T. Shiva Shankar,</a:t>
            </a:r>
            <a:r>
              <a:rPr lang="en-US" sz="1200" dirty="0"/>
              <a:t> </a:t>
            </a:r>
            <a:r>
              <a:rPr lang="en-US" altLang="zh-CN" sz="1200" dirty="0"/>
              <a:t>Murat Torlak, </a:t>
            </a:r>
            <a:r>
              <a:rPr lang="en-US" altLang="zh-CN" sz="1200" dirty="0" err="1"/>
              <a:t>Yiorgos</a:t>
            </a:r>
            <a:r>
              <a:rPr lang="en-US" altLang="zh-CN" sz="1200" dirty="0"/>
              <a:t> Makris </a:t>
            </a:r>
            <a:endParaRPr lang="en-US" sz="1200" dirty="0"/>
          </a:p>
          <a:p>
            <a:pPr algn="just">
              <a:spcBef>
                <a:spcPts val="600"/>
              </a:spcBef>
              <a:buNone/>
            </a:pPr>
            <a:r>
              <a:rPr lang="en-US" sz="1400" b="1" dirty="0">
                <a:solidFill>
                  <a:schemeClr val="tx2"/>
                </a:solidFill>
                <a:cs typeface="Arial" pitchFamily="34" charset="0"/>
              </a:rPr>
              <a:t>CORRESPONDING STUDENT AUTHOR’s EMAIL: </a:t>
            </a:r>
            <a:r>
              <a:rPr lang="en-US" sz="1200" dirty="0">
                <a:cs typeface="Arial" pitchFamily="34" charset="0"/>
              </a:rPr>
              <a:t>Bharath.Ramanidharan@utdallas.edu, jws160130@utdallas.edu, ShivaShankar.Thiagarajan@utdallas.edu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PI’s EMAIL: </a:t>
            </a:r>
            <a:r>
              <a:rPr lang="en-US" sz="1200" dirty="0">
                <a:cs typeface="Arial" pitchFamily="34" charset="0"/>
              </a:rPr>
              <a:t>torlak@utdallas.edu, yiorgos.makris@utdallas.edu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ABSTRACT: </a:t>
            </a:r>
          </a:p>
          <a:p>
            <a:pPr marL="0" indent="0">
              <a:buNone/>
            </a:pPr>
            <a:r>
              <a:rPr lang="en-US" sz="1200" dirty="0"/>
              <a:t>Gesture recognition is an important application of millimeter wave radar technology. Using 77-81GHz radar, gesture recognition is possible without direct line of sight to the gesture being analyzed. Scanning is even possible through multiple hard surfaces to obtain gesture information through solid objects. Unlike most imaging techniques, millimeter wave radar provides precise distance/range data. Our goal is to use complex valued radar data to develop an accurate prediction algorithm using machine learning methods. Towards this end, data collection must be wisely implemented to be inclusive of the various aspects of each gesture in order to create a robust algorithm. Texas Instruments, </a:t>
            </a:r>
            <a:r>
              <a:rPr lang="en-US" sz="1200" dirty="0" err="1"/>
              <a:t>mmWave</a:t>
            </a:r>
            <a:r>
              <a:rPr lang="en-US" sz="1200" dirty="0"/>
              <a:t> radar hardware is tuned to receive the gesture info in the form of a complexed valued frequency response of the gesture. Machine learning offers the advantage of space and angle invariance for classification of many varied gestures. Once data is collected, machine learning algorithms such as support vector machines, decision trees, and neural networks are trained to model, synthesize, and classify the captured data in real-time. Using MATLAB, learned models show tremendous classification accuracy.</a:t>
            </a:r>
          </a:p>
        </p:txBody>
      </p:sp>
      <p:pic>
        <p:nvPicPr>
          <p:cNvPr id="8" name="Picture 1" descr="H:\Jump 1\TxACE Center_Ken O\LogoFinalWhite.JPG"/>
          <p:cNvPicPr>
            <a:picLocks noChangeAspect="1" noChangeArrowheads="1"/>
          </p:cNvPicPr>
          <p:nvPr/>
        </p:nvPicPr>
        <p:blipFill>
          <a:blip r:embed="rId3" cstate="print"/>
          <a:srcRect/>
          <a:stretch>
            <a:fillRect/>
          </a:stretch>
        </p:blipFill>
        <p:spPr bwMode="auto">
          <a:xfrm>
            <a:off x="299036" y="286038"/>
            <a:ext cx="1568937" cy="71722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7A0F345-9EFD-6040-A1F7-4BF904D5F980}"/>
              </a:ext>
            </a:extLst>
          </p:cNvPr>
          <p:cNvPicPr>
            <a:picLocks noChangeAspect="1"/>
          </p:cNvPicPr>
          <p:nvPr/>
        </p:nvPicPr>
        <p:blipFill>
          <a:blip r:embed="rId4"/>
          <a:stretch>
            <a:fillRect/>
          </a:stretch>
        </p:blipFill>
        <p:spPr>
          <a:xfrm>
            <a:off x="173736" y="5616801"/>
            <a:ext cx="1271016" cy="1271016"/>
          </a:xfrm>
          <a:prstGeom prst="rect">
            <a:avLst/>
          </a:prstGeom>
        </p:spPr>
      </p:pic>
    </p:spTree>
  </p:cSld>
  <p:clrMapOvr>
    <a:masterClrMapping/>
  </p:clrMapOvr>
</p:sld>
</file>

<file path=ppt/theme/theme1.xml><?xml version="1.0" encoding="utf-8"?>
<a:theme xmlns:a="http://schemas.openxmlformats.org/drawingml/2006/main" name="Presentation template_UTD">
  <a:themeElements>
    <a:clrScheme name="UTD">
      <a:dk1>
        <a:srgbClr val="000000"/>
      </a:dk1>
      <a:lt1>
        <a:srgbClr val="FFFFFF"/>
      </a:lt1>
      <a:dk2>
        <a:srgbClr val="09730C"/>
      </a:dk2>
      <a:lt2>
        <a:srgbClr val="FFFFFF"/>
      </a:lt2>
      <a:accent1>
        <a:srgbClr val="000000"/>
      </a:accent1>
      <a:accent2>
        <a:srgbClr val="7F7F7F"/>
      </a:accent2>
      <a:accent3>
        <a:srgbClr val="FFFFFF"/>
      </a:accent3>
      <a:accent4>
        <a:srgbClr val="7F7F7F"/>
      </a:accent4>
      <a:accent5>
        <a:srgbClr val="09730C"/>
      </a:accent5>
      <a:accent6>
        <a:srgbClr val="7F7F7F"/>
      </a:accent6>
      <a:hlink>
        <a:srgbClr val="009999"/>
      </a:hlink>
      <a:folHlink>
        <a:srgbClr val="99CC00"/>
      </a:folHlink>
    </a:clrScheme>
    <a:fontScheme name="Blank Presentation">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template_UTD</Template>
  <TotalTime>6013</TotalTime>
  <Words>281</Words>
  <Application>Microsoft Office PowerPoint</Application>
  <PresentationFormat>On-screen Show (4:3)</PresentationFormat>
  <Paragraphs>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Gill Sans</vt:lpstr>
      <vt:lpstr>Times</vt:lpstr>
      <vt:lpstr>Presentation template_UTD</vt:lpstr>
      <vt:lpstr>TXACE Annual Symposium Poster Session 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Ricky</dc:creator>
  <cp:lastModifiedBy>Josiah Smith</cp:lastModifiedBy>
  <cp:revision>553</cp:revision>
  <cp:lastPrinted>2008-12-04T20:28:19Z</cp:lastPrinted>
  <dcterms:created xsi:type="dcterms:W3CDTF">2009-12-08T15:17:27Z</dcterms:created>
  <dcterms:modified xsi:type="dcterms:W3CDTF">2018-10-02T01:00:46Z</dcterms:modified>
</cp:coreProperties>
</file>