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9900"/>
    <a:srgbClr val="0000FF"/>
    <a:srgbClr val="3DAFC7"/>
    <a:srgbClr val="BD5F00"/>
    <a:srgbClr val="D20A14"/>
    <a:srgbClr val="E32F3C"/>
    <a:srgbClr val="285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-282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charset="0"/>
              </a:defRPr>
            </a:lvl1pPr>
          </a:lstStyle>
          <a:p>
            <a:pPr>
              <a:defRPr/>
            </a:pPr>
            <a:fld id="{1189CB55-CF52-438E-AB07-3B4F9EB8E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7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fld id="{E9723F3B-7906-4732-BA0B-69FF98940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04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9" charset="0"/>
        <a:ea typeface="ＭＳ Ｐゴシック" pitchFamily="-109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D41A9-3BBC-4674-9004-3500450F420B}" type="slidenum">
              <a:rPr lang="en-US" smtClean="0">
                <a:latin typeface="Times" pitchFamily="18" charset="0"/>
              </a:rPr>
              <a:pPr/>
              <a:t>1</a:t>
            </a:fld>
            <a:endParaRPr lang="en-US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352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9250" indent="-349250">
              <a:spcBef>
                <a:spcPts val="1400"/>
              </a:spcBef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5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Fo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2575" indent="-282575">
              <a:spcBef>
                <a:spcPts val="1200"/>
              </a:spcBef>
              <a:defRPr sz="2400"/>
            </a:lvl1pPr>
            <a:lvl2pPr marL="685800" indent="-228600">
              <a:spcBef>
                <a:spcPts val="500"/>
              </a:spcBef>
              <a:defRPr sz="2000"/>
            </a:lvl2pPr>
            <a:lvl3pPr marL="1089025" indent="-174625"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Fo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7577"/>
            <a:ext cx="86868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>
            <a:lvl1pPr marL="228600" indent="-228600">
              <a:spcBef>
                <a:spcPts val="1000"/>
              </a:spcBef>
              <a:defRPr sz="2000"/>
            </a:lvl1pPr>
            <a:lvl2pPr marL="631825" indent="-174625">
              <a:spcBef>
                <a:spcPts val="500"/>
              </a:spcBef>
              <a:defRPr sz="1600"/>
            </a:lvl2pPr>
            <a:lvl3pPr marL="1035050" indent="-120650"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 Fo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spcBef>
                <a:spcPts val="1000"/>
              </a:spcBef>
              <a:buFont typeface="Arial" pitchFamily="34" charset="0"/>
              <a:buChar char="•"/>
              <a:defRPr sz="2000"/>
            </a:lvl1pPr>
            <a:lvl2pPr marL="631825" indent="-174625">
              <a:spcBef>
                <a:spcPts val="500"/>
              </a:spcBef>
              <a:buFont typeface="Arial" pitchFamily="34" charset="0"/>
              <a:buChar char="•"/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7577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3375" y="1159297"/>
            <a:ext cx="8483600" cy="84138"/>
          </a:xfrm>
          <a:prstGeom prst="rect">
            <a:avLst/>
          </a:prstGeom>
          <a:gradFill rotWithShape="0">
            <a:gsLst>
              <a:gs pos="0">
                <a:srgbClr val="09730C">
                  <a:gamma/>
                  <a:shade val="46275"/>
                  <a:invGamma/>
                </a:srgbClr>
              </a:gs>
              <a:gs pos="50000">
                <a:srgbClr val="09730C"/>
              </a:gs>
              <a:gs pos="100000">
                <a:srgbClr val="09730C">
                  <a:gamma/>
                  <a:shade val="46275"/>
                  <a:invGamma/>
                </a:srgbClr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charset="0"/>
            </a:endParaRPr>
          </a:p>
        </p:txBody>
      </p:sp>
      <p:sp>
        <p:nvSpPr>
          <p:cNvPr id="6" name="Rounded Rectangle 5"/>
          <p:cNvSpPr/>
          <p:nvPr userDrawn="1"/>
        </p:nvSpPr>
        <p:spPr bwMode="auto">
          <a:xfrm>
            <a:off x="333375" y="6277429"/>
            <a:ext cx="1067254" cy="5370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09" charset="0"/>
              </a:rPr>
              <a:t>Place your university logo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4" r:id="rId1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" pitchFamily="-109" charset="0"/>
        </a:defRPr>
      </a:lvl9pPr>
    </p:titleStyle>
    <p:bodyStyle>
      <a:lvl1pPr marL="342900" indent="-342900" algn="l" rtl="0" eaLnBrk="0" fontAlgn="base" hangingPunct="0">
        <a:spcBef>
          <a:spcPts val="14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ts val="8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3pPr>
      <a:lvl4pPr marL="1600200" indent="-228600" algn="l" rtl="0" eaLnBrk="0" fontAlgn="base" hangingPunct="0">
        <a:spcBef>
          <a:spcPts val="3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4pPr>
      <a:lvl5pPr marL="2057400" indent="-228600" algn="l" rtl="0" eaLnBrk="0" fontAlgn="base" hangingPunct="0">
        <a:spcBef>
          <a:spcPts val="2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484021" y="181099"/>
            <a:ext cx="7476962" cy="832104"/>
          </a:xfrm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Real-Time Machine Learning-Based Gesture Recognition on </a:t>
            </a:r>
            <a:r>
              <a:rPr lang="en-US" sz="2000" dirty="0" err="1">
                <a:solidFill>
                  <a:schemeClr val="tx2"/>
                </a:solidFill>
              </a:rPr>
              <a:t>mmWave</a:t>
            </a:r>
            <a:r>
              <a:rPr lang="en-US" sz="2000" dirty="0">
                <a:solidFill>
                  <a:schemeClr val="tx2"/>
                </a:solidFill>
              </a:rPr>
              <a:t> Radar </a:t>
            </a:r>
            <a:br>
              <a:rPr lang="en-US" dirty="0"/>
            </a:br>
            <a:r>
              <a:rPr lang="en-US" sz="1400" dirty="0"/>
              <a:t>J. Smith, S. Thiagarajan, R. Willis, G. Balagopal, M. Torlak, Y. Makris</a:t>
            </a:r>
            <a:br>
              <a:rPr lang="en-US" sz="1400" dirty="0"/>
            </a:br>
            <a:r>
              <a:rPr lang="en-US" sz="1400" dirty="0"/>
              <a:t>The University of Texas at Dallas</a:t>
            </a:r>
            <a:endParaRPr lang="en-US" sz="1600" dirty="0"/>
          </a:p>
        </p:txBody>
      </p:sp>
      <p:pic>
        <p:nvPicPr>
          <p:cNvPr id="8" name="Picture 1" descr="H:\Jump 1\TxACE Center_Ken O\LogoFinalWhi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38537"/>
            <a:ext cx="1568937" cy="71722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719F20-1EC3-43F9-86E1-3182DE3ECE64}"/>
              </a:ext>
            </a:extLst>
          </p:cNvPr>
          <p:cNvSpPr txBox="1"/>
          <p:nvPr/>
        </p:nvSpPr>
        <p:spPr>
          <a:xfrm>
            <a:off x="257147" y="1214726"/>
            <a:ext cx="85605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6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latin typeface="Arial" panose="020B0604020202020204" pitchFamily="34" charset="0"/>
              <a:ea typeface="ＭＳ Ｐゴシック" pitchFamily="-80" charset="-128"/>
              <a:cs typeface="Arial" pitchFamily="34" charset="0"/>
            </a:endParaRPr>
          </a:p>
          <a:p>
            <a:pPr marL="182880" indent="-182880" algn="just">
              <a:buFont typeface="Arial" panose="020B0604020202020204" pitchFamily="34" charset="0"/>
              <a:buChar char="•"/>
              <a:defRPr/>
            </a:pPr>
            <a:r>
              <a:rPr lang="en-US" sz="1400">
                <a:latin typeface="+mn-lt"/>
                <a:ea typeface="ＭＳ Ｐゴシック" pitchFamily="-80" charset="-128"/>
                <a:cs typeface="Arial" pitchFamily="34" charset="0"/>
              </a:rPr>
              <a:t>Develop </a:t>
            </a:r>
            <a:r>
              <a:rPr lang="en-US" sz="1400" dirty="0">
                <a:latin typeface="+mn-lt"/>
                <a:ea typeface="ＭＳ Ｐゴシック" pitchFamily="-80" charset="-128"/>
                <a:cs typeface="Arial" pitchFamily="34" charset="0"/>
              </a:rPr>
              <a:t>machine learning-based models for recognizing hand gestures from frequency response information of </a:t>
            </a:r>
            <a:r>
              <a:rPr lang="en-US" sz="1400" dirty="0" err="1">
                <a:latin typeface="+mn-lt"/>
                <a:ea typeface="ＭＳ Ｐゴシック" pitchFamily="-80" charset="-128"/>
                <a:cs typeface="Arial" pitchFamily="34" charset="0"/>
              </a:rPr>
              <a:t>mmWave</a:t>
            </a:r>
            <a:r>
              <a:rPr lang="en-US" sz="1400" dirty="0">
                <a:latin typeface="+mn-lt"/>
                <a:ea typeface="ＭＳ Ｐゴシック" pitchFamily="-80" charset="-128"/>
                <a:cs typeface="Arial" pitchFamily="34" charset="0"/>
              </a:rPr>
              <a:t> radar. </a:t>
            </a:r>
          </a:p>
          <a:p>
            <a:pPr marL="182880" indent="-182880" algn="just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+mn-lt"/>
                <a:ea typeface="ＭＳ Ｐゴシック" pitchFamily="-80" charset="-128"/>
                <a:cs typeface="Arial" pitchFamily="34" charset="0"/>
              </a:rPr>
              <a:t>Setting up a MATLAB-based real-time platform for gesture recognition.</a:t>
            </a:r>
            <a:endParaRPr lang="en-US" sz="1400" dirty="0">
              <a:latin typeface="+mn-lt"/>
              <a:ea typeface="ＭＳ Ｐゴシック" pitchFamily="-80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BEC75C-E1B0-461C-8622-77AFD1286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46" y="5846880"/>
            <a:ext cx="1102386" cy="10111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4BE913-3173-48B5-9B2D-F94245652E47}"/>
              </a:ext>
            </a:extLst>
          </p:cNvPr>
          <p:cNvSpPr txBox="1"/>
          <p:nvPr/>
        </p:nvSpPr>
        <p:spPr>
          <a:xfrm>
            <a:off x="1394301" y="5657671"/>
            <a:ext cx="7409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6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latin typeface="Arial" panose="020B0604020202020204" pitchFamily="34" charset="0"/>
              <a:ea typeface="ＭＳ Ｐゴシック" pitchFamily="-80" charset="-128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+mn-lt"/>
                <a:ea typeface="ＭＳ Ｐゴシック" pitchFamily="-109" charset="-128"/>
              </a:rPr>
              <a:t>Successfully constructed MATLAB-based platform using the machine learning model to recognize gestures in real-time.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+mn-lt"/>
                <a:ea typeface="ＭＳ Ｐゴシック" pitchFamily="-109" charset="-128"/>
              </a:rPr>
              <a:t>Highlights the potential of using machine learning with radar imaging in recognizing various gestures and/or objects.</a:t>
            </a:r>
            <a:endParaRPr lang="en-US" sz="1400" dirty="0">
              <a:latin typeface="+mn-lt"/>
              <a:ea typeface="ＭＳ Ｐゴシック" pitchFamily="-80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76BAD-43DF-4A6C-91F5-81924753FBEC}"/>
              </a:ext>
            </a:extLst>
          </p:cNvPr>
          <p:cNvSpPr txBox="1"/>
          <p:nvPr/>
        </p:nvSpPr>
        <p:spPr>
          <a:xfrm>
            <a:off x="272725" y="2128148"/>
            <a:ext cx="63010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6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latin typeface="Arial" panose="020B0604020202020204" pitchFamily="34" charset="0"/>
              <a:ea typeface="ＭＳ Ｐゴシック" pitchFamily="-80" charset="-128"/>
              <a:cs typeface="Arial" pitchFamily="34" charset="0"/>
            </a:endParaRPr>
          </a:p>
          <a:p>
            <a:pPr marL="182880" lvl="0" indent="-182880" algn="just" defTabSz="3490913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latin typeface="+mn-lt"/>
                <a:ea typeface="ＭＳ Ｐゴシック" pitchFamily="-109" charset="-128"/>
              </a:rPr>
              <a:t>Leveraging TI </a:t>
            </a:r>
            <a:r>
              <a:rPr lang="en-US" sz="1400" kern="0" dirty="0" err="1">
                <a:solidFill>
                  <a:srgbClr val="000000"/>
                </a:solidFill>
                <a:latin typeface="+mn-lt"/>
                <a:ea typeface="ＭＳ Ｐゴシック" pitchFamily="-109" charset="-128"/>
              </a:rPr>
              <a:t>mmWave</a:t>
            </a:r>
            <a:r>
              <a:rPr lang="en-US" sz="1400" kern="0" dirty="0">
                <a:solidFill>
                  <a:srgbClr val="000000"/>
                </a:solidFill>
                <a:latin typeface="+mn-lt"/>
                <a:ea typeface="ＭＳ Ｐゴシック" pitchFamily="-109" charset="-128"/>
              </a:rPr>
              <a:t> radar for collecting the frequency response of six unique gestures (2000 frequency response data captures each)</a:t>
            </a:r>
          </a:p>
          <a:p>
            <a:pPr marL="182880" lvl="0" indent="-182880" algn="just" defTabSz="3490913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latin typeface="+mn-lt"/>
                <a:ea typeface="ＭＳ Ｐゴシック" pitchFamily="-109" charset="-128"/>
              </a:rPr>
              <a:t>Down-converting and sampling the radar information for discretizing the gesture data.</a:t>
            </a:r>
          </a:p>
          <a:p>
            <a:pPr marL="182880" lvl="0" indent="-182880" algn="just" defTabSz="3490913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latin typeface="+mn-lt"/>
                <a:ea typeface="ＭＳ Ｐゴシック" pitchFamily="-109" charset="-128"/>
              </a:rPr>
              <a:t>Employing digital signal processing techniques to filter out relevant gesture information before classification.</a:t>
            </a:r>
          </a:p>
          <a:p>
            <a:pPr marL="182880" lvl="0" indent="-182880" algn="just" defTabSz="3490913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latin typeface="+mn-lt"/>
                <a:ea typeface="ＭＳ Ｐゴシック" pitchFamily="-109" charset="-128"/>
              </a:rPr>
              <a:t>Implementing data enhancement techniques for data reduction and enhancement. (ex. Principal Component Analysis, Singular Value Decomposition)</a:t>
            </a:r>
          </a:p>
          <a:p>
            <a:pPr marL="182880" lvl="0" indent="-182880" algn="just" defTabSz="3490913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latin typeface="+mn-lt"/>
                <a:ea typeface="ＭＳ Ｐゴシック" pitchFamily="-109" charset="-128"/>
              </a:rPr>
              <a:t>Building various machine learning models including support vector machines (SVM), decision trees, and polynomial regression on the collected data for modeling the data correlation.</a:t>
            </a:r>
          </a:p>
          <a:p>
            <a:pPr marL="182880" lvl="0" indent="-182880" algn="just" defTabSz="3490913" eaLnBrk="0" hangingPunct="0">
              <a:spcBef>
                <a:spcPts val="600"/>
              </a:spcBef>
              <a:buFontTx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latin typeface="+mn-lt"/>
                <a:ea typeface="ＭＳ Ｐゴシック" pitchFamily="-109" charset="-128"/>
              </a:rPr>
              <a:t>Creating a MATLAB-based platform for real-time gesture recognition using the pre-trained machine learning model.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564502-5E86-4C06-B599-A872253CF1B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4700" y="1741955"/>
            <a:ext cx="1718707" cy="1391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E89FD8-294F-4FE9-8F83-E84C72FCB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483" y="2010760"/>
            <a:ext cx="569516" cy="801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09EDBC-0FF9-417B-87E5-40F44EC2AA9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4682" y="3303651"/>
            <a:ext cx="1961167" cy="95556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D6D2DF1-6ED2-47B3-B7D0-01087A63E163}"/>
              </a:ext>
            </a:extLst>
          </p:cNvPr>
          <p:cNvSpPr/>
          <p:nvPr/>
        </p:nvSpPr>
        <p:spPr bwMode="auto">
          <a:xfrm>
            <a:off x="7122999" y="3285577"/>
            <a:ext cx="213341" cy="102513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3007049-D570-4687-962C-01A0BD0EFE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3979" y="4439053"/>
            <a:ext cx="2204152" cy="1427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43EF3C-5C91-4F3D-8C79-479FC7A4B57E}"/>
              </a:ext>
            </a:extLst>
          </p:cNvPr>
          <p:cNvSpPr txBox="1"/>
          <p:nvPr/>
        </p:nvSpPr>
        <p:spPr>
          <a:xfrm>
            <a:off x="7538898" y="3150344"/>
            <a:ext cx="116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Radar Spectrum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ECC3DC-6111-4458-9017-0C917B68E0AA}"/>
              </a:ext>
            </a:extLst>
          </p:cNvPr>
          <p:cNvSpPr/>
          <p:nvPr/>
        </p:nvSpPr>
        <p:spPr bwMode="auto">
          <a:xfrm>
            <a:off x="6630737" y="4387095"/>
            <a:ext cx="2326820" cy="152265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CD53FE-5FE1-42B4-9FA1-08BF0FF8B2DA}"/>
              </a:ext>
            </a:extLst>
          </p:cNvPr>
          <p:cNvSpPr/>
          <p:nvPr/>
        </p:nvSpPr>
        <p:spPr bwMode="auto">
          <a:xfrm>
            <a:off x="6630737" y="1741954"/>
            <a:ext cx="2326820" cy="1444809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F6D832-972F-4AE6-BB54-D087D747A3C9}"/>
              </a:ext>
            </a:extLst>
          </p:cNvPr>
          <p:cNvSpPr/>
          <p:nvPr/>
        </p:nvSpPr>
        <p:spPr bwMode="auto">
          <a:xfrm>
            <a:off x="6630737" y="3186765"/>
            <a:ext cx="2326820" cy="120033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 template_UTD">
  <a:themeElements>
    <a:clrScheme name="UTD">
      <a:dk1>
        <a:srgbClr val="000000"/>
      </a:dk1>
      <a:lt1>
        <a:srgbClr val="FFFFFF"/>
      </a:lt1>
      <a:dk2>
        <a:srgbClr val="09730C"/>
      </a:dk2>
      <a:lt2>
        <a:srgbClr val="FFFFFF"/>
      </a:lt2>
      <a:accent1>
        <a:srgbClr val="000000"/>
      </a:accent1>
      <a:accent2>
        <a:srgbClr val="7F7F7F"/>
      </a:accent2>
      <a:accent3>
        <a:srgbClr val="FFFFFF"/>
      </a:accent3>
      <a:accent4>
        <a:srgbClr val="7F7F7F"/>
      </a:accent4>
      <a:accent5>
        <a:srgbClr val="09730C"/>
      </a:accent5>
      <a:accent6>
        <a:srgbClr val="7F7F7F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9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template_UTD</Template>
  <TotalTime>5695</TotalTime>
  <Words>188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</vt:lpstr>
      <vt:lpstr>Times</vt:lpstr>
      <vt:lpstr>Presentation template_UTD</vt:lpstr>
      <vt:lpstr>Real-Time Machine Learning-Based Gesture Recognition on mmWave Radar  J. Smith, S. Thiagarajan, R. Willis, G. Balagopal, M. Torlak, Y. Makris The University of Texas at Dallas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Ricky</dc:creator>
  <cp:lastModifiedBy>Josiah Smith</cp:lastModifiedBy>
  <cp:revision>540</cp:revision>
  <cp:lastPrinted>2008-12-04T20:28:19Z</cp:lastPrinted>
  <dcterms:created xsi:type="dcterms:W3CDTF">2009-12-08T15:17:27Z</dcterms:created>
  <dcterms:modified xsi:type="dcterms:W3CDTF">2019-10-01T23:17:43Z</dcterms:modified>
</cp:coreProperties>
</file>