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7432000" cy="36576000"/>
  <p:notesSz cx="6858000" cy="9236075"/>
  <p:embeddedFontLst>
    <p:embeddedFont>
      <p:font typeface="Tahoma" panose="020B0604030504040204" pitchFamily="34" charset="0"/>
      <p:regular r:id="rId5"/>
      <p:bold r:id="rId6"/>
    </p:embeddedFont>
  </p:embeddedFontLst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1pPr>
    <a:lvl2pPr marL="363538" indent="93663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2pPr>
    <a:lvl3pPr marL="727075" indent="187325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3pPr>
    <a:lvl4pPr marL="1090613" indent="280988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4pPr>
    <a:lvl5pPr marL="1454150" indent="374650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4">
          <p15:clr>
            <a:srgbClr val="A4A3A4"/>
          </p15:clr>
        </p15:guide>
        <p15:guide id="2" pos="76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191966"/>
    <a:srgbClr val="000099"/>
    <a:srgbClr val="0000FF"/>
    <a:srgbClr val="006600"/>
    <a:srgbClr val="FF9900"/>
    <a:srgbClr val="009900"/>
    <a:srgbClr val="33CC33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7397" autoAdjust="0"/>
  </p:normalViewPr>
  <p:slideViewPr>
    <p:cSldViewPr>
      <p:cViewPr>
        <p:scale>
          <a:sx n="33" d="100"/>
          <a:sy n="33" d="100"/>
        </p:scale>
        <p:origin x="2544" y="-1308"/>
      </p:cViewPr>
      <p:guideLst>
        <p:guide orient="horz" pos="21184"/>
        <p:guide pos="7689"/>
      </p:guideLst>
    </p:cSldViewPr>
  </p:slideViewPr>
  <p:outlineViewPr>
    <p:cViewPr>
      <p:scale>
        <a:sx n="75" d="100"/>
        <a:sy n="75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EA9A3197-D2D7-43B6-BE6C-052927D4019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0425" y="692150"/>
            <a:ext cx="25987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850"/>
            <a:ext cx="50292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C74480FA-CF5B-4A4F-B2E4-831FDF3643F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 pitchFamily="-65" charset="-128"/>
      </a:defRPr>
    </a:lvl1pPr>
    <a:lvl2pPr marL="36353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2pPr>
    <a:lvl3pPr marL="7270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3pPr>
    <a:lvl4pPr marL="109061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4pPr>
    <a:lvl5pPr marL="14541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5pPr>
    <a:lvl6pPr marL="1818284" algn="l" defTabSz="7273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81941" algn="l" defTabSz="7273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45598" algn="l" defTabSz="7273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9255" algn="l" defTabSz="7273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30425" y="692150"/>
            <a:ext cx="2598738" cy="3463925"/>
          </a:xfrm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D80428-CC17-404C-B71E-AE347BCFB732}" type="slidenum">
              <a:rPr lang="en-CA" smtClean="0">
                <a:latin typeface="Times New Roman" pitchFamily="18" charset="0"/>
                <a:ea typeface="ＭＳ Ｐゴシック" pitchFamily="34" charset="-128"/>
              </a:rPr>
              <a:pPr/>
              <a:t>1</a:t>
            </a:fld>
            <a:endParaRPr lang="en-CA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035" y="11362973"/>
            <a:ext cx="23317933" cy="78387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984" y="20725696"/>
            <a:ext cx="19202034" cy="9348611"/>
          </a:xfrm>
        </p:spPr>
        <p:txBody>
          <a:bodyPr/>
          <a:lstStyle>
            <a:lvl1pPr marL="0" indent="0" algn="ctr">
              <a:buNone/>
              <a:defRPr/>
            </a:lvl1pPr>
            <a:lvl2pPr marL="363657" indent="0" algn="ctr">
              <a:buNone/>
              <a:defRPr/>
            </a:lvl2pPr>
            <a:lvl3pPr marL="727314" indent="0" algn="ctr">
              <a:buNone/>
              <a:defRPr/>
            </a:lvl3pPr>
            <a:lvl4pPr marL="1090971" indent="0" algn="ctr">
              <a:buNone/>
              <a:defRPr/>
            </a:lvl4pPr>
            <a:lvl5pPr marL="1454628" indent="0" algn="ctr">
              <a:buNone/>
              <a:defRPr/>
            </a:lvl5pPr>
            <a:lvl6pPr marL="1818284" indent="0" algn="ctr">
              <a:buNone/>
              <a:defRPr/>
            </a:lvl6pPr>
            <a:lvl7pPr marL="2181941" indent="0" algn="ctr">
              <a:buNone/>
              <a:defRPr/>
            </a:lvl7pPr>
            <a:lvl8pPr marL="2545598" indent="0" algn="ctr">
              <a:buNone/>
              <a:defRPr/>
            </a:lvl8pPr>
            <a:lvl9pPr marL="290925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D6C17-AEDE-4252-9649-66C21A9456C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6EF03-6D5D-4E2E-9D2E-EE2B17949E8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5485" y="3250848"/>
            <a:ext cx="5828567" cy="292611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951" y="3250848"/>
            <a:ext cx="17399611" cy="29261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1AEF5-374C-479B-A454-AE146DD0D59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33506-5D21-47C1-B17F-B69E5C047FA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822"/>
            <a:ext cx="23317017" cy="726369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820"/>
            <a:ext cx="23317017" cy="8001000"/>
          </a:xfrm>
        </p:spPr>
        <p:txBody>
          <a:bodyPr anchor="b"/>
          <a:lstStyle>
            <a:lvl1pPr marL="0" indent="0">
              <a:buNone/>
              <a:defRPr sz="1600"/>
            </a:lvl1pPr>
            <a:lvl2pPr marL="363657" indent="0">
              <a:buNone/>
              <a:defRPr sz="1400"/>
            </a:lvl2pPr>
            <a:lvl3pPr marL="727314" indent="0">
              <a:buNone/>
              <a:defRPr sz="1300"/>
            </a:lvl3pPr>
            <a:lvl4pPr marL="1090971" indent="0">
              <a:buNone/>
              <a:defRPr sz="1100"/>
            </a:lvl4pPr>
            <a:lvl5pPr marL="1454628" indent="0">
              <a:buNone/>
              <a:defRPr sz="1100"/>
            </a:lvl5pPr>
            <a:lvl6pPr marL="1818284" indent="0">
              <a:buNone/>
              <a:defRPr sz="1100"/>
            </a:lvl6pPr>
            <a:lvl7pPr marL="2181941" indent="0">
              <a:buNone/>
              <a:defRPr sz="1100"/>
            </a:lvl7pPr>
            <a:lvl8pPr marL="2545598" indent="0">
              <a:buNone/>
              <a:defRPr sz="1100"/>
            </a:lvl8pPr>
            <a:lvl9pPr marL="2909255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EFC5D-32F8-4F72-90C7-B0A783246DF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950" y="10565697"/>
            <a:ext cx="11614089" cy="2194630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59963" y="10565697"/>
            <a:ext cx="11614089" cy="2194630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038C9-77F1-4FCB-B35F-1F6E54F64A4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968" y="1464028"/>
            <a:ext cx="24688067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968" y="8187976"/>
            <a:ext cx="12120563" cy="341136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3657" indent="0">
              <a:buNone/>
              <a:defRPr sz="1600" b="1"/>
            </a:lvl2pPr>
            <a:lvl3pPr marL="727314" indent="0">
              <a:buNone/>
              <a:defRPr sz="1400" b="1"/>
            </a:lvl3pPr>
            <a:lvl4pPr marL="1090971" indent="0">
              <a:buNone/>
              <a:defRPr sz="1300" b="1"/>
            </a:lvl4pPr>
            <a:lvl5pPr marL="1454628" indent="0">
              <a:buNone/>
              <a:defRPr sz="1300" b="1"/>
            </a:lvl5pPr>
            <a:lvl6pPr marL="1818284" indent="0">
              <a:buNone/>
              <a:defRPr sz="1300" b="1"/>
            </a:lvl6pPr>
            <a:lvl7pPr marL="2181941" indent="0">
              <a:buNone/>
              <a:defRPr sz="1300" b="1"/>
            </a:lvl7pPr>
            <a:lvl8pPr marL="2545598" indent="0">
              <a:buNone/>
              <a:defRPr sz="1300" b="1"/>
            </a:lvl8pPr>
            <a:lvl9pPr marL="2909255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968" y="11599335"/>
            <a:ext cx="12120563" cy="2107318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4894" y="8187976"/>
            <a:ext cx="12125141" cy="341136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3657" indent="0">
              <a:buNone/>
              <a:defRPr sz="1600" b="1"/>
            </a:lvl2pPr>
            <a:lvl3pPr marL="727314" indent="0">
              <a:buNone/>
              <a:defRPr sz="1400" b="1"/>
            </a:lvl3pPr>
            <a:lvl4pPr marL="1090971" indent="0">
              <a:buNone/>
              <a:defRPr sz="1300" b="1"/>
            </a:lvl4pPr>
            <a:lvl5pPr marL="1454628" indent="0">
              <a:buNone/>
              <a:defRPr sz="1300" b="1"/>
            </a:lvl5pPr>
            <a:lvl6pPr marL="1818284" indent="0">
              <a:buNone/>
              <a:defRPr sz="1300" b="1"/>
            </a:lvl6pPr>
            <a:lvl7pPr marL="2181941" indent="0">
              <a:buNone/>
              <a:defRPr sz="1300" b="1"/>
            </a:lvl7pPr>
            <a:lvl8pPr marL="2545598" indent="0">
              <a:buNone/>
              <a:defRPr sz="1300" b="1"/>
            </a:lvl8pPr>
            <a:lvl9pPr marL="2909255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4894" y="11599335"/>
            <a:ext cx="12125141" cy="2107318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7D08F-763B-472B-A72C-512BF851474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3B3F9-952D-4613-AB00-F1AB34F414F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3E28C-80FB-497E-A262-5777F1B076B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967" y="1456974"/>
            <a:ext cx="9024938" cy="619654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4784" y="1456974"/>
            <a:ext cx="15335250" cy="3121554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967" y="7653515"/>
            <a:ext cx="9024938" cy="25019000"/>
          </a:xfrm>
        </p:spPr>
        <p:txBody>
          <a:bodyPr/>
          <a:lstStyle>
            <a:lvl1pPr marL="0" indent="0">
              <a:buNone/>
              <a:defRPr sz="1100"/>
            </a:lvl1pPr>
            <a:lvl2pPr marL="363657" indent="0">
              <a:buNone/>
              <a:defRPr sz="1000"/>
            </a:lvl2pPr>
            <a:lvl3pPr marL="727314" indent="0">
              <a:buNone/>
              <a:defRPr sz="800"/>
            </a:lvl3pPr>
            <a:lvl4pPr marL="1090971" indent="0">
              <a:buNone/>
              <a:defRPr sz="700"/>
            </a:lvl4pPr>
            <a:lvl5pPr marL="1454628" indent="0">
              <a:buNone/>
              <a:defRPr sz="700"/>
            </a:lvl5pPr>
            <a:lvl6pPr marL="1818284" indent="0">
              <a:buNone/>
              <a:defRPr sz="700"/>
            </a:lvl6pPr>
            <a:lvl7pPr marL="2181941" indent="0">
              <a:buNone/>
              <a:defRPr sz="700"/>
            </a:lvl7pPr>
            <a:lvl8pPr marL="2545598" indent="0">
              <a:buNone/>
              <a:defRPr sz="700"/>
            </a:lvl8pPr>
            <a:lvl9pPr marL="2909255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04EA0-B36C-4A74-A401-A0F39E02F62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048" y="25602850"/>
            <a:ext cx="16459016" cy="302330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7048" y="3268488"/>
            <a:ext cx="16459016" cy="21944541"/>
          </a:xfrm>
        </p:spPr>
        <p:txBody>
          <a:bodyPr/>
          <a:lstStyle>
            <a:lvl1pPr marL="0" indent="0">
              <a:buNone/>
              <a:defRPr sz="2500"/>
            </a:lvl1pPr>
            <a:lvl2pPr marL="363657" indent="0">
              <a:buNone/>
              <a:defRPr sz="2200"/>
            </a:lvl2pPr>
            <a:lvl3pPr marL="727314" indent="0">
              <a:buNone/>
              <a:defRPr sz="1900"/>
            </a:lvl3pPr>
            <a:lvl4pPr marL="1090971" indent="0">
              <a:buNone/>
              <a:defRPr sz="1600"/>
            </a:lvl4pPr>
            <a:lvl5pPr marL="1454628" indent="0">
              <a:buNone/>
              <a:defRPr sz="1600"/>
            </a:lvl5pPr>
            <a:lvl6pPr marL="1818284" indent="0">
              <a:buNone/>
              <a:defRPr sz="1600"/>
            </a:lvl6pPr>
            <a:lvl7pPr marL="2181941" indent="0">
              <a:buNone/>
              <a:defRPr sz="1600"/>
            </a:lvl7pPr>
            <a:lvl8pPr marL="2545598" indent="0">
              <a:buNone/>
              <a:defRPr sz="1600"/>
            </a:lvl8pPr>
            <a:lvl9pPr marL="2909255" indent="0">
              <a:buNone/>
              <a:defRPr sz="1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7048" y="28626155"/>
            <a:ext cx="16459016" cy="4291541"/>
          </a:xfrm>
        </p:spPr>
        <p:txBody>
          <a:bodyPr/>
          <a:lstStyle>
            <a:lvl1pPr marL="0" indent="0">
              <a:buNone/>
              <a:defRPr sz="1100"/>
            </a:lvl1pPr>
            <a:lvl2pPr marL="363657" indent="0">
              <a:buNone/>
              <a:defRPr sz="1000"/>
            </a:lvl2pPr>
            <a:lvl3pPr marL="727314" indent="0">
              <a:buNone/>
              <a:defRPr sz="800"/>
            </a:lvl3pPr>
            <a:lvl4pPr marL="1090971" indent="0">
              <a:buNone/>
              <a:defRPr sz="700"/>
            </a:lvl4pPr>
            <a:lvl5pPr marL="1454628" indent="0">
              <a:buNone/>
              <a:defRPr sz="700"/>
            </a:lvl5pPr>
            <a:lvl6pPr marL="1818284" indent="0">
              <a:buNone/>
              <a:defRPr sz="700"/>
            </a:lvl6pPr>
            <a:lvl7pPr marL="2181941" indent="0">
              <a:buNone/>
              <a:defRPr sz="700"/>
            </a:lvl7pPr>
            <a:lvl8pPr marL="2545598" indent="0">
              <a:buNone/>
              <a:defRPr sz="700"/>
            </a:lvl8pPr>
            <a:lvl9pPr marL="2909255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BF96D-63AA-48B4-86F1-3396FAA0E99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3251200"/>
            <a:ext cx="23317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9111" tIns="174555" rIns="349111" bIns="1745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0566400"/>
            <a:ext cx="23317200" cy="2194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9111" tIns="174555" rIns="349111" bIns="174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57400" y="33324800"/>
            <a:ext cx="5715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49111" tIns="174555" rIns="349111" bIns="174555" numCol="1" anchor="t" anchorCtr="0" compatLnSpc="1">
            <a:prstTxWarp prst="textNoShape">
              <a:avLst/>
            </a:prstTxWarp>
          </a:bodyPr>
          <a:lstStyle>
            <a:lvl1pPr>
              <a:defRPr sz="53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2600" y="33324800"/>
            <a:ext cx="868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49111" tIns="174555" rIns="349111" bIns="174555" numCol="1" anchor="t" anchorCtr="0" compatLnSpc="1">
            <a:prstTxWarp prst="textNoShape">
              <a:avLst/>
            </a:prstTxWarp>
          </a:bodyPr>
          <a:lstStyle>
            <a:lvl1pPr algn="ctr">
              <a:defRPr sz="53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9600" y="33324800"/>
            <a:ext cx="5715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49111" tIns="174555" rIns="349111" bIns="174555" numCol="1" anchor="t" anchorCtr="0" compatLnSpc="1">
            <a:prstTxWarp prst="textNoShape">
              <a:avLst/>
            </a:prstTxWarp>
          </a:bodyPr>
          <a:lstStyle>
            <a:lvl1pPr algn="r">
              <a:defRPr sz="53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E9062F27-410B-4FCC-9E48-0A90623FBBE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091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349091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  <a:ea typeface="ＭＳ Ｐゴシック" pitchFamily="-65" charset="-128"/>
          <a:cs typeface="ＭＳ Ｐゴシック" pitchFamily="-65" charset="-128"/>
        </a:defRPr>
      </a:lvl2pPr>
      <a:lvl3pPr algn="ctr" defTabSz="349091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  <a:ea typeface="ＭＳ Ｐゴシック" pitchFamily="-65" charset="-128"/>
          <a:cs typeface="ＭＳ Ｐゴシック" pitchFamily="-65" charset="-128"/>
        </a:defRPr>
      </a:lvl3pPr>
      <a:lvl4pPr algn="ctr" defTabSz="349091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  <a:ea typeface="ＭＳ Ｐゴシック" pitchFamily="-65" charset="-128"/>
          <a:cs typeface="ＭＳ Ｐゴシック" pitchFamily="-65" charset="-128"/>
        </a:defRPr>
      </a:lvl4pPr>
      <a:lvl5pPr algn="ctr" defTabSz="349091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  <a:ea typeface="ＭＳ Ｐゴシック" pitchFamily="-65" charset="-128"/>
          <a:cs typeface="ＭＳ Ｐゴシック" pitchFamily="-65" charset="-128"/>
        </a:defRPr>
      </a:lvl5pPr>
      <a:lvl6pPr marL="363657" algn="ctr" defTabSz="3491359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</a:defRPr>
      </a:lvl6pPr>
      <a:lvl7pPr marL="727314" algn="ctr" defTabSz="3491359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</a:defRPr>
      </a:lvl7pPr>
      <a:lvl8pPr marL="1090971" algn="ctr" defTabSz="3491359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</a:defRPr>
      </a:lvl8pPr>
      <a:lvl9pPr marL="1454628" algn="ctr" defTabSz="3491359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</a:defRPr>
      </a:lvl9pPr>
    </p:titleStyle>
    <p:bodyStyle>
      <a:lvl1pPr marL="1308100" indent="-1308100" algn="l" defTabSz="3490913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835275" indent="-1090613" algn="l" defTabSz="3490913" rtl="0" eaLnBrk="0" fontAlgn="base" hangingPunct="0">
        <a:spcBef>
          <a:spcPct val="20000"/>
        </a:spcBef>
        <a:spcAft>
          <a:spcPct val="0"/>
        </a:spcAft>
        <a:buChar char="–"/>
        <a:defRPr sz="10700">
          <a:solidFill>
            <a:schemeClr val="tx1"/>
          </a:solidFill>
          <a:latin typeface="+mn-lt"/>
          <a:ea typeface="ＭＳ Ｐゴシック" pitchFamily="-65" charset="-128"/>
        </a:defRPr>
      </a:lvl2pPr>
      <a:lvl3pPr marL="4362450" indent="-871538" algn="l" defTabSz="3490913" rtl="0" eaLnBrk="0" fontAlgn="base" hangingPunct="0">
        <a:spcBef>
          <a:spcPct val="20000"/>
        </a:spcBef>
        <a:spcAft>
          <a:spcPct val="0"/>
        </a:spcAft>
        <a:buChar char="•"/>
        <a:defRPr sz="9100">
          <a:solidFill>
            <a:schemeClr val="tx1"/>
          </a:solidFill>
          <a:latin typeface="+mn-lt"/>
          <a:ea typeface="ＭＳ Ｐゴシック" pitchFamily="-65" charset="-128"/>
        </a:defRPr>
      </a:lvl3pPr>
      <a:lvl4pPr marL="6108700" indent="-871538" algn="l" defTabSz="3490913" rtl="0" eaLnBrk="0" fontAlgn="base" hangingPunct="0">
        <a:spcBef>
          <a:spcPct val="20000"/>
        </a:spcBef>
        <a:spcAft>
          <a:spcPct val="0"/>
        </a:spcAft>
        <a:buChar char="–"/>
        <a:defRPr sz="7600">
          <a:solidFill>
            <a:schemeClr val="tx1"/>
          </a:solidFill>
          <a:latin typeface="+mn-lt"/>
          <a:ea typeface="ＭＳ Ｐゴシック" pitchFamily="-65" charset="-128"/>
        </a:defRPr>
      </a:lvl4pPr>
      <a:lvl5pPr marL="7854950" indent="-871538" algn="l" defTabSz="3490913" rtl="0" eaLnBrk="0" fontAlgn="base" hangingPunct="0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  <a:ea typeface="ＭＳ Ｐゴシック" pitchFamily="-65" charset="-128"/>
        </a:defRPr>
      </a:lvl5pPr>
      <a:lvl6pPr marL="8218898" indent="-872524" algn="l" defTabSz="3491359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6pPr>
      <a:lvl7pPr marL="8582555" indent="-872524" algn="l" defTabSz="3491359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7pPr>
      <a:lvl8pPr marL="8946212" indent="-872524" algn="l" defTabSz="3491359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8pPr>
      <a:lvl9pPr marL="9309869" indent="-872524" algn="l" defTabSz="3491359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3657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7314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0971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4628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8284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81941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5598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9255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wmf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C0B5DB68-4BD2-488B-B48A-87A2F00B4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771" y="9920402"/>
            <a:ext cx="6399482" cy="351715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046D755-0D03-4412-9C77-0694C4C31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29" y="9661704"/>
            <a:ext cx="6562065" cy="3960869"/>
          </a:xfrm>
          <a:prstGeom prst="rect">
            <a:avLst/>
          </a:prstGeom>
        </p:spPr>
      </p:pic>
      <p:sp>
        <p:nvSpPr>
          <p:cNvPr id="1037" name="Line 3"/>
          <p:cNvSpPr>
            <a:spLocks noChangeShapeType="1"/>
          </p:cNvSpPr>
          <p:nvPr/>
        </p:nvSpPr>
        <p:spPr bwMode="auto">
          <a:xfrm flipV="1">
            <a:off x="0" y="2971799"/>
            <a:ext cx="27432000" cy="45719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/>
            <a:tailEnd/>
          </a:ln>
        </p:spPr>
        <p:txBody>
          <a:bodyPr lIns="72731" tIns="36366" rIns="72731" bIns="36366"/>
          <a:lstStyle/>
          <a:p>
            <a:endParaRPr lang="en-US" dirty="0"/>
          </a:p>
        </p:txBody>
      </p:sp>
      <p:sp>
        <p:nvSpPr>
          <p:cNvPr id="1038" name="Rectangle 118"/>
          <p:cNvSpPr>
            <a:spLocks noChangeArrowheads="1"/>
          </p:cNvSpPr>
          <p:nvPr/>
        </p:nvSpPr>
        <p:spPr bwMode="auto">
          <a:xfrm>
            <a:off x="0" y="0"/>
            <a:ext cx="27432000" cy="36576000"/>
          </a:xfrm>
          <a:prstGeom prst="rect">
            <a:avLst/>
          </a:prstGeom>
          <a:noFill/>
          <a:ln w="139700">
            <a:solidFill>
              <a:schemeClr val="tx2"/>
            </a:solidFill>
            <a:miter lim="800000"/>
            <a:headEnd/>
            <a:tailEnd/>
          </a:ln>
        </p:spPr>
        <p:txBody>
          <a:bodyPr wrap="none" lIns="72731" tIns="36366" rIns="72731" bIns="36366" anchor="ctr"/>
          <a:lstStyle/>
          <a:p>
            <a:pPr algn="ctr"/>
            <a:endParaRPr lang="en-US" sz="1900" b="1" dirty="0">
              <a:solidFill>
                <a:srgbClr val="FF0000"/>
              </a:solidFill>
              <a:cs typeface="Tahoma" pitchFamily="34" charset="0"/>
            </a:endParaRPr>
          </a:p>
        </p:txBody>
      </p:sp>
      <p:sp>
        <p:nvSpPr>
          <p:cNvPr id="1039" name="Rectangle 374"/>
          <p:cNvSpPr>
            <a:spLocks noChangeArrowheads="1"/>
          </p:cNvSpPr>
          <p:nvPr/>
        </p:nvSpPr>
        <p:spPr bwMode="auto">
          <a:xfrm>
            <a:off x="5490991" y="3382150"/>
            <a:ext cx="3229458" cy="81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731" tIns="36366" rIns="72731" bIns="36366">
            <a:spAutoFit/>
          </a:bodyPr>
          <a:lstStyle/>
          <a:p>
            <a:r>
              <a:rPr lang="en-CA" sz="4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Motivation</a:t>
            </a:r>
          </a:p>
        </p:txBody>
      </p:sp>
      <p:sp>
        <p:nvSpPr>
          <p:cNvPr id="1040" name="Rectangle 412"/>
          <p:cNvSpPr>
            <a:spLocks noChangeArrowheads="1"/>
          </p:cNvSpPr>
          <p:nvPr/>
        </p:nvSpPr>
        <p:spPr bwMode="auto">
          <a:xfrm>
            <a:off x="20791213" y="22687031"/>
            <a:ext cx="2952138" cy="81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731" tIns="36366" rIns="72731" bIns="36366">
            <a:spAutoFit/>
          </a:bodyPr>
          <a:lstStyle/>
          <a:p>
            <a:r>
              <a:rPr lang="en-CA" sz="4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1041" name="Rectangle 414"/>
          <p:cNvSpPr>
            <a:spLocks noChangeArrowheads="1"/>
          </p:cNvSpPr>
          <p:nvPr/>
        </p:nvSpPr>
        <p:spPr bwMode="auto">
          <a:xfrm>
            <a:off x="19595022" y="32755314"/>
            <a:ext cx="5592284" cy="81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731" tIns="36366" rIns="72731" bIns="36366">
            <a:spAutoFit/>
          </a:bodyPr>
          <a:lstStyle/>
          <a:p>
            <a:r>
              <a:rPr lang="en-CA" sz="4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Acknowledgments</a:t>
            </a:r>
          </a:p>
        </p:txBody>
      </p:sp>
      <p:sp>
        <p:nvSpPr>
          <p:cNvPr id="2066" name="Rectangle 111"/>
          <p:cNvSpPr>
            <a:spLocks noChangeArrowheads="1"/>
          </p:cNvSpPr>
          <p:nvPr/>
        </p:nvSpPr>
        <p:spPr bwMode="auto">
          <a:xfrm>
            <a:off x="428879" y="4246456"/>
            <a:ext cx="130302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Clr>
                <a:srgbClr val="000099"/>
              </a:buClr>
              <a:defRPr/>
            </a:pPr>
            <a:r>
              <a:rPr lang="en-US" sz="2800" dirty="0">
                <a:latin typeface="Arial" pitchFamily="34" charset="0"/>
                <a:ea typeface="ＭＳ Ｐゴシック" pitchFamily="-80" charset="-128"/>
                <a:cs typeface="Arial" pitchFamily="34" charset="0"/>
              </a:rPr>
              <a:t>Ability of </a:t>
            </a:r>
            <a:r>
              <a:rPr lang="en-US" sz="2800" dirty="0" err="1">
                <a:latin typeface="Arial" pitchFamily="34" charset="0"/>
                <a:ea typeface="ＭＳ Ｐゴシック" pitchFamily="-80" charset="-128"/>
                <a:cs typeface="Arial" pitchFamily="34" charset="0"/>
              </a:rPr>
              <a:t>mmWave</a:t>
            </a:r>
            <a:r>
              <a:rPr lang="en-US" sz="2800" dirty="0">
                <a:latin typeface="Arial" pitchFamily="34" charset="0"/>
                <a:ea typeface="ＭＳ Ｐゴシック" pitchFamily="-80" charset="-128"/>
                <a:cs typeface="Arial" pitchFamily="34" charset="0"/>
              </a:rPr>
              <a:t> radar technology to capture depth/velocity information of non-line-of-sight targets makes </a:t>
            </a:r>
            <a:r>
              <a:rPr lang="en-US" sz="2800" b="1" dirty="0">
                <a:latin typeface="Arial" pitchFamily="34" charset="0"/>
                <a:ea typeface="ＭＳ Ｐゴシック" pitchFamily="-80" charset="-128"/>
                <a:cs typeface="Arial" pitchFamily="34" charset="0"/>
              </a:rPr>
              <a:t>radar imaging promising alternative to optical cameras</a:t>
            </a:r>
            <a:r>
              <a:rPr lang="en-US" sz="2800" dirty="0">
                <a:latin typeface="Arial" pitchFamily="34" charset="0"/>
                <a:ea typeface="ＭＳ Ｐゴシック" pitchFamily="-80" charset="-128"/>
                <a:cs typeface="Arial" pitchFamily="34" charset="0"/>
              </a:rPr>
              <a:t> in many applications such as 3D gesture/pattern recognition, motion tracking, contour tracing, etc.</a:t>
            </a:r>
            <a:endParaRPr lang="en-US" sz="2400" b="1" dirty="0">
              <a:latin typeface="+mn-lt"/>
              <a:ea typeface="ＭＳ Ｐゴシック" pitchFamily="-80" charset="-128"/>
            </a:endParaRPr>
          </a:p>
        </p:txBody>
      </p:sp>
      <p:sp>
        <p:nvSpPr>
          <p:cNvPr id="1047" name="Rectangle 115"/>
          <p:cNvSpPr>
            <a:spLocks noChangeArrowheads="1"/>
          </p:cNvSpPr>
          <p:nvPr/>
        </p:nvSpPr>
        <p:spPr bwMode="auto">
          <a:xfrm>
            <a:off x="18330512" y="3391994"/>
            <a:ext cx="42291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CA" sz="4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Background</a:t>
            </a:r>
            <a:endParaRPr lang="en-US" sz="48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78483" y="3344923"/>
            <a:ext cx="13487400" cy="2964207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12064" tIns="256032" rIns="512064" bIns="256032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70" name="Rounded Rectangle 69"/>
          <p:cNvSpPr/>
          <p:nvPr/>
        </p:nvSpPr>
        <p:spPr>
          <a:xfrm>
            <a:off x="13978438" y="3340570"/>
            <a:ext cx="13114421" cy="10519666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12064" tIns="256032" rIns="512064" bIns="256032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76" name="Rounded Rectangle 75"/>
          <p:cNvSpPr/>
          <p:nvPr/>
        </p:nvSpPr>
        <p:spPr>
          <a:xfrm>
            <a:off x="17644059" y="32738567"/>
            <a:ext cx="9448800" cy="2002869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12064" tIns="256032" rIns="512064" bIns="256032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81" name="Rounded Rectangle 80"/>
          <p:cNvSpPr/>
          <p:nvPr/>
        </p:nvSpPr>
        <p:spPr>
          <a:xfrm>
            <a:off x="17674335" y="22687031"/>
            <a:ext cx="9448800" cy="5874047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12064" tIns="256032" rIns="512064" bIns="256032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082" name="Rectangle 80"/>
          <p:cNvSpPr>
            <a:spLocks noChangeArrowheads="1"/>
          </p:cNvSpPr>
          <p:nvPr/>
        </p:nvSpPr>
        <p:spPr bwMode="auto">
          <a:xfrm>
            <a:off x="1" y="158607"/>
            <a:ext cx="184731" cy="2923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1084" name="Rectangle 81"/>
          <p:cNvSpPr>
            <a:spLocks noChangeArrowheads="1"/>
          </p:cNvSpPr>
          <p:nvPr/>
        </p:nvSpPr>
        <p:spPr bwMode="auto">
          <a:xfrm>
            <a:off x="1" y="2063607"/>
            <a:ext cx="184731" cy="2923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297" name="Rounded Rectangle 296"/>
          <p:cNvSpPr/>
          <p:nvPr/>
        </p:nvSpPr>
        <p:spPr>
          <a:xfrm>
            <a:off x="17646375" y="28879759"/>
            <a:ext cx="9448800" cy="3528033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12064" tIns="256032" rIns="512064" bIns="256032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087" name="Rectangle 412"/>
          <p:cNvSpPr>
            <a:spLocks noChangeArrowheads="1"/>
          </p:cNvSpPr>
          <p:nvPr/>
        </p:nvSpPr>
        <p:spPr bwMode="auto">
          <a:xfrm>
            <a:off x="20287109" y="28827045"/>
            <a:ext cx="3763385" cy="812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731" tIns="36366" rIns="72731" bIns="36366">
            <a:spAutoFit/>
          </a:bodyPr>
          <a:lstStyle/>
          <a:p>
            <a:r>
              <a:rPr lang="en-CA" sz="4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Future Work</a:t>
            </a:r>
          </a:p>
        </p:txBody>
      </p:sp>
      <p:sp>
        <p:nvSpPr>
          <p:cNvPr id="409" name="Rectangle 115"/>
          <p:cNvSpPr>
            <a:spLocks noChangeArrowheads="1"/>
          </p:cNvSpPr>
          <p:nvPr/>
        </p:nvSpPr>
        <p:spPr bwMode="auto">
          <a:xfrm>
            <a:off x="3676720" y="6480925"/>
            <a:ext cx="6858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CA" sz="4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Objective</a:t>
            </a:r>
            <a:endParaRPr lang="en-US" sz="48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9" name="Rounded Rectangle 418"/>
          <p:cNvSpPr/>
          <p:nvPr/>
        </p:nvSpPr>
        <p:spPr>
          <a:xfrm>
            <a:off x="278483" y="14019815"/>
            <a:ext cx="26814376" cy="8430782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12064" tIns="256032" rIns="512064" bIns="256032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421" name="Rectangle 115"/>
          <p:cNvSpPr>
            <a:spLocks noChangeArrowheads="1"/>
          </p:cNvSpPr>
          <p:nvPr/>
        </p:nvSpPr>
        <p:spPr bwMode="auto">
          <a:xfrm>
            <a:off x="4529638" y="14010084"/>
            <a:ext cx="18897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4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Methodology</a:t>
            </a:r>
            <a:endParaRPr lang="en-US" sz="48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8" name="Picture 1" descr="H:\Jump 1\TxACE Center_Ken O\LogoFinalWhit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5487" y="1382742"/>
            <a:ext cx="2816078" cy="128735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0" name="Rectangle 5"/>
          <p:cNvSpPr txBox="1">
            <a:spLocks noChangeArrowheads="1"/>
          </p:cNvSpPr>
          <p:nvPr/>
        </p:nvSpPr>
        <p:spPr bwMode="auto">
          <a:xfrm>
            <a:off x="14097000" y="4058779"/>
            <a:ext cx="12875352" cy="980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49111" tIns="174555" rIns="349111" bIns="174555"/>
          <a:lstStyle/>
          <a:p>
            <a:pPr marL="346075" indent="-346075" algn="just" defTabSz="3490913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Hand gesture recognition is an integral part of wireless human-computer interaction. MIMO </a:t>
            </a:r>
            <a:r>
              <a:rPr lang="en-US" sz="2800" kern="0" dirty="0" err="1">
                <a:latin typeface="Arial" pitchFamily="34" charset="0"/>
                <a:ea typeface="ＭＳ Ｐゴシック" pitchFamily="-65" charset="-128"/>
                <a:cs typeface="Arial" pitchFamily="34" charset="0"/>
              </a:rPr>
              <a:t>mmWave</a:t>
            </a: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 radar allows for precise estimation of the depth and velocity of targets while providing some additional azimuth information.</a:t>
            </a:r>
          </a:p>
          <a:p>
            <a:pPr marL="346075" indent="-346075" algn="just" defTabSz="3490913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Six static hand gestures and five dynamic hand gestures were collected.</a:t>
            </a:r>
          </a:p>
          <a:p>
            <a:pPr marL="346075" indent="-346075" algn="just" defTabSz="3490913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Various orientations and rotations are considered for each gesture.</a:t>
            </a:r>
          </a:p>
          <a:p>
            <a:pPr marL="346075" indent="-346075" defTabSz="3490913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sz="2800" kern="0" dirty="0">
              <a:latin typeface="Arial" pitchFamily="34" charset="0"/>
              <a:ea typeface="ＭＳ Ｐゴシック" pitchFamily="-65" charset="-128"/>
              <a:cs typeface="Arial" pitchFamily="34" charset="0"/>
            </a:endParaRPr>
          </a:p>
          <a:p>
            <a:pPr marL="346075" indent="-346075" defTabSz="3490913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sz="2800" kern="0" dirty="0">
              <a:latin typeface="Arial" pitchFamily="34" charset="0"/>
              <a:ea typeface="ＭＳ Ｐゴシック" pitchFamily="-65" charset="-128"/>
              <a:cs typeface="Arial" pitchFamily="34" charset="0"/>
            </a:endParaRPr>
          </a:p>
          <a:p>
            <a:pPr marL="346075" indent="-346075" defTabSz="3490913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endParaRPr lang="en-US" sz="2800" kern="0" dirty="0">
              <a:latin typeface="Arial" pitchFamily="34" charset="0"/>
              <a:ea typeface="ＭＳ Ｐゴシック" pitchFamily="-65" charset="-128"/>
              <a:cs typeface="Arial" pitchFamily="34" charset="0"/>
            </a:endParaRPr>
          </a:p>
          <a:p>
            <a:pPr defTabSz="3490913" eaLnBrk="0" hangingPunct="0">
              <a:spcBef>
                <a:spcPts val="600"/>
              </a:spcBef>
              <a:defRPr/>
            </a:pPr>
            <a:endParaRPr lang="en-US" sz="2800" u="sng" kern="0" dirty="0">
              <a:latin typeface="Arial" pitchFamily="34" charset="0"/>
              <a:ea typeface="ＭＳ Ｐゴシック" pitchFamily="-65" charset="-128"/>
              <a:cs typeface="Arial" pitchFamily="34" charset="0"/>
            </a:endParaRPr>
          </a:p>
          <a:p>
            <a:pPr defTabSz="3490913" eaLnBrk="0" hangingPunct="0">
              <a:spcBef>
                <a:spcPts val="600"/>
              </a:spcBef>
              <a:defRPr/>
            </a:pPr>
            <a:endParaRPr lang="en-US" sz="2800" u="sng" kern="0" dirty="0">
              <a:latin typeface="Arial" pitchFamily="34" charset="0"/>
              <a:ea typeface="ＭＳ Ｐゴシック" pitchFamily="-65" charset="-128"/>
              <a:cs typeface="Arial" pitchFamily="34" charset="0"/>
            </a:endParaRPr>
          </a:p>
          <a:p>
            <a:pPr defTabSz="3490913" eaLnBrk="0" hangingPunct="0">
              <a:spcBef>
                <a:spcPts val="600"/>
              </a:spcBef>
              <a:defRPr/>
            </a:pPr>
            <a:endParaRPr lang="en-US" sz="2800" u="sng" kern="0" dirty="0">
              <a:latin typeface="Arial" pitchFamily="34" charset="0"/>
              <a:ea typeface="ＭＳ Ｐゴシック" pitchFamily="-65" charset="-128"/>
              <a:cs typeface="Arial" pitchFamily="34" charset="0"/>
            </a:endParaRPr>
          </a:p>
          <a:p>
            <a:pPr defTabSz="3490913" eaLnBrk="0" hangingPunct="0">
              <a:spcBef>
                <a:spcPts val="600"/>
              </a:spcBef>
              <a:defRPr/>
            </a:pPr>
            <a:endParaRPr lang="en-US" sz="2800" u="sng" kern="0" dirty="0">
              <a:latin typeface="Arial" pitchFamily="34" charset="0"/>
              <a:ea typeface="ＭＳ Ｐゴシック" pitchFamily="-65" charset="-128"/>
              <a:cs typeface="Arial" pitchFamily="34" charset="0"/>
            </a:endParaRPr>
          </a:p>
          <a:p>
            <a:pPr defTabSz="3490913" eaLnBrk="0" hangingPunct="0">
              <a:spcBef>
                <a:spcPts val="1200"/>
              </a:spcBef>
              <a:defRPr/>
            </a:pPr>
            <a:r>
              <a:rPr lang="en-US" sz="2800" b="1" u="sng" kern="0" dirty="0" err="1">
                <a:latin typeface="Arial" pitchFamily="34" charset="0"/>
                <a:ea typeface="ＭＳ Ｐゴシック" pitchFamily="-65" charset="-128"/>
                <a:cs typeface="Arial" pitchFamily="34" charset="0"/>
              </a:rPr>
              <a:t>mmWave</a:t>
            </a:r>
            <a:r>
              <a:rPr lang="en-US" sz="2800" b="1" u="sng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 Radar Specifications:</a:t>
            </a:r>
          </a:p>
          <a:p>
            <a:pPr marL="346075" indent="-346075" algn="just" defTabSz="3490913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Using 3 Tx and 4 Rx antennas along with a 4GHz bandwidth from 77-81GHz, the sensor will capture 12 channels of depth and cross-range information with a wavelength of ~4mm.</a:t>
            </a:r>
          </a:p>
          <a:p>
            <a:pPr marL="346075" indent="-346075" algn="just" defTabSz="3490913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Static: 1 frame, 512 range samples</a:t>
            </a:r>
          </a:p>
          <a:p>
            <a:pPr marL="346075" indent="-346075" algn="just" defTabSz="3490913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Dynamic: 256 frames captured over 1.28s, 64 range samples</a:t>
            </a:r>
          </a:p>
          <a:p>
            <a:pPr defTabSz="3490913" eaLnBrk="0" hangingPunct="0">
              <a:spcBef>
                <a:spcPts val="600"/>
              </a:spcBef>
              <a:defRPr/>
            </a:pPr>
            <a:endParaRPr lang="en-US" sz="2800" kern="0" dirty="0">
              <a:latin typeface="Arial" pitchFamily="34" charset="0"/>
              <a:ea typeface="ＭＳ Ｐゴシック" pitchFamily="-65" charset="-128"/>
              <a:cs typeface="Arial" pitchFamily="34" charset="0"/>
            </a:endParaRPr>
          </a:p>
        </p:txBody>
      </p:sp>
      <p:pic>
        <p:nvPicPr>
          <p:cNvPr id="35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V="1">
            <a:off x="3886200" y="34980927"/>
            <a:ext cx="23502695" cy="158191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38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207" y="34969178"/>
            <a:ext cx="3863993" cy="159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Rectangle 111">
            <a:extLst>
              <a:ext uri="{FF2B5EF4-FFF2-40B4-BE49-F238E27FC236}">
                <a16:creationId xmlns:a16="http://schemas.microsoft.com/office/drawing/2014/main" id="{EF3C22BE-F79C-4C71-83EB-9C59FC969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2" y="7327688"/>
            <a:ext cx="13030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arenR"/>
              <a:defRPr/>
            </a:pPr>
            <a:r>
              <a:rPr lang="en-US" sz="2800" dirty="0">
                <a:latin typeface="Arial" pitchFamily="34" charset="0"/>
                <a:ea typeface="ＭＳ Ｐゴシック" pitchFamily="-80" charset="-128"/>
                <a:cs typeface="Arial" pitchFamily="34" charset="0"/>
              </a:rPr>
              <a:t>Develop CNN deep learning-based algorithms for recognizing hand gestures from depth, azimuth, and velocity information provided by </a:t>
            </a:r>
            <a:r>
              <a:rPr lang="en-US" sz="2800" dirty="0" err="1">
                <a:latin typeface="Arial" pitchFamily="34" charset="0"/>
                <a:ea typeface="ＭＳ Ｐゴシック" pitchFamily="-80" charset="-128"/>
                <a:cs typeface="Arial" pitchFamily="34" charset="0"/>
              </a:rPr>
              <a:t>mmWave</a:t>
            </a:r>
            <a:r>
              <a:rPr lang="en-US" sz="2800" dirty="0">
                <a:latin typeface="Arial" pitchFamily="34" charset="0"/>
                <a:ea typeface="ＭＳ Ｐゴシック" pitchFamily="-80" charset="-128"/>
                <a:cs typeface="Arial" pitchFamily="34" charset="0"/>
              </a:rPr>
              <a:t> radar. </a:t>
            </a:r>
          </a:p>
          <a:p>
            <a:pPr marL="457200" indent="-457200" algn="just">
              <a:buFont typeface="+mj-lt"/>
              <a:buAutoNum type="arabicParenR"/>
              <a:defRPr/>
            </a:pPr>
            <a:r>
              <a:rPr lang="en-US" sz="2800" dirty="0">
                <a:latin typeface="Arial" pitchFamily="34" charset="0"/>
                <a:ea typeface="ＭＳ Ｐゴシック" pitchFamily="-80" charset="-128"/>
                <a:cs typeface="Arial" pitchFamily="34" charset="0"/>
              </a:rPr>
              <a:t>Set up a MATLAB-based real-time platform for gesture recognition.</a:t>
            </a:r>
            <a:endParaRPr lang="en-US" sz="2400" dirty="0">
              <a:latin typeface="+mn-lt"/>
              <a:ea typeface="ＭＳ Ｐゴシック" pitchFamily="-80" charset="-128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F8F86DC2-61C2-429A-8E24-7D9C53B38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2" y="282148"/>
            <a:ext cx="26766500" cy="1241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9111" tIns="174555" rIns="349111" bIns="174555" numCol="1" anchor="ctr" anchorCtr="0" compatLnSpc="1">
            <a:prstTxWarp prst="textNoShape">
              <a:avLst/>
            </a:prstTxWarp>
          </a:bodyPr>
          <a:lstStyle>
            <a:lvl1pPr algn="ctr" defTabSz="3490913" rtl="0" eaLnBrk="0" fontAlgn="base" hangingPunct="0">
              <a:spcBef>
                <a:spcPct val="0"/>
              </a:spcBef>
              <a:spcAft>
                <a:spcPct val="0"/>
              </a:spcAft>
              <a:defRPr sz="16800">
                <a:solidFill>
                  <a:schemeClr val="tx2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ctr" defTabSz="3490913" rtl="0" eaLnBrk="0" fontAlgn="base" hangingPunct="0">
              <a:spcBef>
                <a:spcPct val="0"/>
              </a:spcBef>
              <a:spcAft>
                <a:spcPct val="0"/>
              </a:spcAft>
              <a:defRPr sz="16800">
                <a:solidFill>
                  <a:schemeClr val="tx2"/>
                </a:solidFill>
                <a:latin typeface="Times New Roman" pitchFamily="18" charset="0"/>
                <a:ea typeface="ＭＳ Ｐゴシック" pitchFamily="-65" charset="-128"/>
                <a:cs typeface="ＭＳ Ｐゴシック" pitchFamily="-65" charset="-128"/>
              </a:defRPr>
            </a:lvl2pPr>
            <a:lvl3pPr algn="ctr" defTabSz="3490913" rtl="0" eaLnBrk="0" fontAlgn="base" hangingPunct="0">
              <a:spcBef>
                <a:spcPct val="0"/>
              </a:spcBef>
              <a:spcAft>
                <a:spcPct val="0"/>
              </a:spcAft>
              <a:defRPr sz="16800">
                <a:solidFill>
                  <a:schemeClr val="tx2"/>
                </a:solidFill>
                <a:latin typeface="Times New Roman" pitchFamily="18" charset="0"/>
                <a:ea typeface="ＭＳ Ｐゴシック" pitchFamily="-65" charset="-128"/>
                <a:cs typeface="ＭＳ Ｐゴシック" pitchFamily="-65" charset="-128"/>
              </a:defRPr>
            </a:lvl3pPr>
            <a:lvl4pPr algn="ctr" defTabSz="3490913" rtl="0" eaLnBrk="0" fontAlgn="base" hangingPunct="0">
              <a:spcBef>
                <a:spcPct val="0"/>
              </a:spcBef>
              <a:spcAft>
                <a:spcPct val="0"/>
              </a:spcAft>
              <a:defRPr sz="16800">
                <a:solidFill>
                  <a:schemeClr val="tx2"/>
                </a:solidFill>
                <a:latin typeface="Times New Roman" pitchFamily="18" charset="0"/>
                <a:ea typeface="ＭＳ Ｐゴシック" pitchFamily="-65" charset="-128"/>
                <a:cs typeface="ＭＳ Ｐゴシック" pitchFamily="-65" charset="-128"/>
              </a:defRPr>
            </a:lvl4pPr>
            <a:lvl5pPr algn="ctr" defTabSz="3490913" rtl="0" eaLnBrk="0" fontAlgn="base" hangingPunct="0">
              <a:spcBef>
                <a:spcPct val="0"/>
              </a:spcBef>
              <a:spcAft>
                <a:spcPct val="0"/>
              </a:spcAft>
              <a:defRPr sz="16800">
                <a:solidFill>
                  <a:schemeClr val="tx2"/>
                </a:solidFill>
                <a:latin typeface="Times New Roman" pitchFamily="18" charset="0"/>
                <a:ea typeface="ＭＳ Ｐゴシック" pitchFamily="-65" charset="-128"/>
                <a:cs typeface="ＭＳ Ｐゴシック" pitchFamily="-65" charset="-128"/>
              </a:defRPr>
            </a:lvl5pPr>
            <a:lvl6pPr marL="363657" algn="ctr" defTabSz="3491359" rtl="0" fontAlgn="base">
              <a:spcBef>
                <a:spcPct val="0"/>
              </a:spcBef>
              <a:spcAft>
                <a:spcPct val="0"/>
              </a:spcAft>
              <a:defRPr sz="16800">
                <a:solidFill>
                  <a:schemeClr val="tx2"/>
                </a:solidFill>
                <a:latin typeface="Times New Roman" pitchFamily="18" charset="0"/>
              </a:defRPr>
            </a:lvl6pPr>
            <a:lvl7pPr marL="727314" algn="ctr" defTabSz="3491359" rtl="0" fontAlgn="base">
              <a:spcBef>
                <a:spcPct val="0"/>
              </a:spcBef>
              <a:spcAft>
                <a:spcPct val="0"/>
              </a:spcAft>
              <a:defRPr sz="16800">
                <a:solidFill>
                  <a:schemeClr val="tx2"/>
                </a:solidFill>
                <a:latin typeface="Times New Roman" pitchFamily="18" charset="0"/>
              </a:defRPr>
            </a:lvl7pPr>
            <a:lvl8pPr marL="1090971" algn="ctr" defTabSz="3491359" rtl="0" fontAlgn="base">
              <a:spcBef>
                <a:spcPct val="0"/>
              </a:spcBef>
              <a:spcAft>
                <a:spcPct val="0"/>
              </a:spcAft>
              <a:defRPr sz="16800">
                <a:solidFill>
                  <a:schemeClr val="tx2"/>
                </a:solidFill>
                <a:latin typeface="Times New Roman" pitchFamily="18" charset="0"/>
              </a:defRPr>
            </a:lvl8pPr>
            <a:lvl9pPr marL="1454628" algn="ctr" defTabSz="3491359" rtl="0" fontAlgn="base">
              <a:spcBef>
                <a:spcPct val="0"/>
              </a:spcBef>
              <a:spcAft>
                <a:spcPct val="0"/>
              </a:spcAft>
              <a:defRPr sz="168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5400" b="1" kern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Real-Time Deep Learning Gesture Classification Models on </a:t>
            </a:r>
            <a:r>
              <a:rPr lang="en-US" sz="5400" b="1" kern="0" dirty="0" err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mmWave</a:t>
            </a:r>
            <a:r>
              <a:rPr lang="en-US" sz="5400" b="1" kern="0" dirty="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Radar</a:t>
            </a:r>
          </a:p>
        </p:txBody>
      </p:sp>
      <p:sp>
        <p:nvSpPr>
          <p:cNvPr id="42" name="Rectangle 109">
            <a:extLst>
              <a:ext uri="{FF2B5EF4-FFF2-40B4-BE49-F238E27FC236}">
                <a16:creationId xmlns:a16="http://schemas.microsoft.com/office/drawing/2014/main" id="{9353FF37-735A-4B31-8877-359F412AE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02632"/>
            <a:ext cx="27432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J. Smith, S. Thiagarajan, R. Willis, G. Balagopal, M. Torlak, Y. Makris</a:t>
            </a:r>
            <a:endParaRPr lang="en-US" sz="3200" b="1" baseline="30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110">
            <a:extLst>
              <a:ext uri="{FF2B5EF4-FFF2-40B4-BE49-F238E27FC236}">
                <a16:creationId xmlns:a16="http://schemas.microsoft.com/office/drawing/2014/main" id="{67F1DFE7-1136-4492-9DD7-FC1BB40CD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89906"/>
            <a:ext cx="27432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aseline="30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The University of Texas at Dallas, 800 W. Campbell Rd. Richardson, TX 75080</a:t>
            </a:r>
            <a:endParaRPr 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ounded Rectangle 67">
            <a:extLst>
              <a:ext uri="{FF2B5EF4-FFF2-40B4-BE49-F238E27FC236}">
                <a16:creationId xmlns:a16="http://schemas.microsoft.com/office/drawing/2014/main" id="{9678BC54-7C4D-4C00-A3CA-DFDBB720734D}"/>
              </a:ext>
            </a:extLst>
          </p:cNvPr>
          <p:cNvSpPr/>
          <p:nvPr/>
        </p:nvSpPr>
        <p:spPr>
          <a:xfrm>
            <a:off x="278483" y="6421103"/>
            <a:ext cx="13487400" cy="2435412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12064" tIns="256032" rIns="512064" bIns="256032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EED6B4D-27D7-4199-A786-C19CFFEE82D7}"/>
              </a:ext>
            </a:extLst>
          </p:cNvPr>
          <p:cNvSpPr/>
          <p:nvPr/>
        </p:nvSpPr>
        <p:spPr bwMode="auto">
          <a:xfrm>
            <a:off x="2116603" y="9829800"/>
            <a:ext cx="762000" cy="38862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8075084-155B-4B3B-9832-959899EE93A6}"/>
              </a:ext>
            </a:extLst>
          </p:cNvPr>
          <p:cNvSpPr/>
          <p:nvPr/>
        </p:nvSpPr>
        <p:spPr bwMode="auto">
          <a:xfrm>
            <a:off x="9270642" y="9860795"/>
            <a:ext cx="940158" cy="388620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84" name="Rounded Rectangle 67">
            <a:extLst>
              <a:ext uri="{FF2B5EF4-FFF2-40B4-BE49-F238E27FC236}">
                <a16:creationId xmlns:a16="http://schemas.microsoft.com/office/drawing/2014/main" id="{6B397974-9897-4E46-9346-215191C15BB6}"/>
              </a:ext>
            </a:extLst>
          </p:cNvPr>
          <p:cNvSpPr/>
          <p:nvPr/>
        </p:nvSpPr>
        <p:spPr>
          <a:xfrm>
            <a:off x="260297" y="9107804"/>
            <a:ext cx="13487400" cy="4752432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12064" tIns="256032" rIns="512064" bIns="256032" anchor="ctr"/>
          <a:lstStyle/>
          <a:p>
            <a:pPr algn="ctr">
              <a:defRPr/>
            </a:pPr>
            <a:endParaRPr lang="en-US" sz="1200" dirty="0"/>
          </a:p>
        </p:txBody>
      </p:sp>
      <p:sp>
        <p:nvSpPr>
          <p:cNvPr id="85" name="Rectangle 115">
            <a:extLst>
              <a:ext uri="{FF2B5EF4-FFF2-40B4-BE49-F238E27FC236}">
                <a16:creationId xmlns:a16="http://schemas.microsoft.com/office/drawing/2014/main" id="{091F5C16-540D-4C41-A04E-511F4AAD9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93" y="9075993"/>
            <a:ext cx="1263655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CA" sz="4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Observed Range-Doppler Spectrum</a:t>
            </a:r>
            <a:endParaRPr lang="en-US" sz="48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49B9D-13BA-48DC-A2A8-497663C387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158" y="18686504"/>
            <a:ext cx="2171700" cy="2948828"/>
          </a:xfrm>
          <a:prstGeom prst="rect">
            <a:avLst/>
          </a:prstGeom>
        </p:spPr>
      </p:pic>
      <p:sp>
        <p:nvSpPr>
          <p:cNvPr id="114" name="Rectangle 5">
            <a:extLst>
              <a:ext uri="{FF2B5EF4-FFF2-40B4-BE49-F238E27FC236}">
                <a16:creationId xmlns:a16="http://schemas.microsoft.com/office/drawing/2014/main" id="{A09B08A0-D53D-4591-A81E-6213CD4C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5667" y="17025154"/>
            <a:ext cx="17565005" cy="525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49111" tIns="174555" rIns="349111" bIns="174555"/>
          <a:lstStyle/>
          <a:p>
            <a:pPr marL="346075" indent="-346075" algn="just" defTabSz="3490913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Leverage TI </a:t>
            </a:r>
            <a:r>
              <a:rPr lang="en-US" sz="2800" kern="0" dirty="0" err="1">
                <a:latin typeface="Arial" pitchFamily="34" charset="0"/>
                <a:ea typeface="ＭＳ Ｐゴシック" pitchFamily="-65" charset="-128"/>
                <a:cs typeface="Arial" pitchFamily="34" charset="0"/>
              </a:rPr>
              <a:t>mmWave</a:t>
            </a: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 radar AWR1443 to collect large radar image datasets for each gesture class.</a:t>
            </a:r>
          </a:p>
          <a:p>
            <a:pPr marL="346075" indent="-346075" algn="just" defTabSz="3490913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Perform initial range analysis on gesture data.</a:t>
            </a:r>
          </a:p>
          <a:p>
            <a:pPr marL="346075" indent="-346075" algn="just" defTabSz="3490913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Preprocess to extract doppler velocity and azimuth cross-range information to enhance feature space of data prior to deep learning feature extraction. </a:t>
            </a:r>
          </a:p>
          <a:p>
            <a:pPr marL="346075" indent="-346075" algn="just" defTabSz="3490913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Conduct kernel density estimation to approximate the probability density functions of multidimensional gesture data.</a:t>
            </a:r>
          </a:p>
          <a:p>
            <a:pPr marL="346075" indent="-346075" algn="just" defTabSz="3490913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Develop highly accurate CNN architectures for gesture classification.</a:t>
            </a:r>
          </a:p>
          <a:p>
            <a:pPr marL="346075" indent="-346075" algn="just" defTabSz="3490913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Use estimated density functions for each class to artificially enrich data pool and retrain CNNs.</a:t>
            </a:r>
          </a:p>
          <a:p>
            <a:pPr marL="346075" indent="-346075" algn="just" defTabSz="3490913" eaLnBrk="0" hangingPunct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sz="2800" kern="0" dirty="0">
                <a:latin typeface="Arial" pitchFamily="34" charset="0"/>
                <a:ea typeface="ＭＳ Ｐゴシック" pitchFamily="-65" charset="-128"/>
                <a:cs typeface="Arial" pitchFamily="34" charset="0"/>
              </a:rPr>
              <a:t>Deploy a MATLAB-based platform for real-time gesture recognition using the pre-trained deep learning models.</a:t>
            </a:r>
          </a:p>
          <a:p>
            <a:pPr marL="346075" indent="-346075" defTabSz="3490913" eaLnBrk="0" hangingPunct="0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2800" kern="0" dirty="0">
              <a:latin typeface="Arial" pitchFamily="34" charset="0"/>
              <a:ea typeface="ＭＳ Ｐゴシック" pitchFamily="-65" charset="-128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F7F9E-17FE-45B4-B04C-532ACEC5D37A}"/>
              </a:ext>
            </a:extLst>
          </p:cNvPr>
          <p:cNvSpPr/>
          <p:nvPr/>
        </p:nvSpPr>
        <p:spPr>
          <a:xfrm>
            <a:off x="1045046" y="15043828"/>
            <a:ext cx="2669695" cy="1694060"/>
          </a:xfrm>
          <a:prstGeom prst="rect">
            <a:avLst/>
          </a:prstGeom>
          <a:solidFill>
            <a:srgbClr val="FF33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Hand Gesture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67D0959-BB06-4517-8212-9A76397705F8}"/>
              </a:ext>
            </a:extLst>
          </p:cNvPr>
          <p:cNvSpPr/>
          <p:nvPr/>
        </p:nvSpPr>
        <p:spPr>
          <a:xfrm>
            <a:off x="3863126" y="15732460"/>
            <a:ext cx="837375" cy="381923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42DF66F-52E1-4310-81E6-0A25BB86E779}"/>
              </a:ext>
            </a:extLst>
          </p:cNvPr>
          <p:cNvSpPr/>
          <p:nvPr/>
        </p:nvSpPr>
        <p:spPr>
          <a:xfrm>
            <a:off x="4853314" y="15034905"/>
            <a:ext cx="2669695" cy="1694060"/>
          </a:xfrm>
          <a:prstGeom prst="rect">
            <a:avLst/>
          </a:prstGeom>
          <a:solidFill>
            <a:srgbClr val="FF33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mmWave</a:t>
            </a:r>
            <a:r>
              <a:rPr lang="en-US" sz="3200" dirty="0">
                <a:solidFill>
                  <a:schemeClr val="tx1"/>
                </a:solidFill>
              </a:rPr>
              <a:t> Radar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E738B3-4525-4A7C-A873-990CEE9A44D0}"/>
              </a:ext>
            </a:extLst>
          </p:cNvPr>
          <p:cNvSpPr/>
          <p:nvPr/>
        </p:nvSpPr>
        <p:spPr>
          <a:xfrm>
            <a:off x="8657155" y="15025430"/>
            <a:ext cx="2669695" cy="1694060"/>
          </a:xfrm>
          <a:prstGeom prst="rect">
            <a:avLst/>
          </a:prstGeom>
          <a:solidFill>
            <a:srgbClr val="FF33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Range Analysis</a:t>
            </a:r>
          </a:p>
        </p:txBody>
      </p: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69E8AD7D-A228-4D14-BA89-483B3BFB58E0}"/>
              </a:ext>
            </a:extLst>
          </p:cNvPr>
          <p:cNvSpPr/>
          <p:nvPr/>
        </p:nvSpPr>
        <p:spPr>
          <a:xfrm>
            <a:off x="7671394" y="15729718"/>
            <a:ext cx="837375" cy="381923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1D20BABD-B742-4480-AE54-15EBCF2A9AF2}"/>
              </a:ext>
            </a:extLst>
          </p:cNvPr>
          <p:cNvSpPr/>
          <p:nvPr/>
        </p:nvSpPr>
        <p:spPr>
          <a:xfrm>
            <a:off x="11476308" y="15681498"/>
            <a:ext cx="837375" cy="381923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718898D-3A6B-4636-914A-33AB4B85946D}"/>
              </a:ext>
            </a:extLst>
          </p:cNvPr>
          <p:cNvSpPr/>
          <p:nvPr/>
        </p:nvSpPr>
        <p:spPr>
          <a:xfrm>
            <a:off x="12460996" y="15033113"/>
            <a:ext cx="2669695" cy="1694060"/>
          </a:xfrm>
          <a:prstGeom prst="rect">
            <a:avLst/>
          </a:prstGeom>
          <a:solidFill>
            <a:srgbClr val="FF33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Doppler and Azimuth Preprocessing</a:t>
            </a:r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11BB9672-E064-4FB4-951B-161F8D0948BF}"/>
              </a:ext>
            </a:extLst>
          </p:cNvPr>
          <p:cNvSpPr/>
          <p:nvPr/>
        </p:nvSpPr>
        <p:spPr>
          <a:xfrm>
            <a:off x="15278004" y="15689181"/>
            <a:ext cx="837375" cy="381923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A9F6A44-31D8-41CC-9074-F546B8A666A7}"/>
              </a:ext>
            </a:extLst>
          </p:cNvPr>
          <p:cNvSpPr/>
          <p:nvPr/>
        </p:nvSpPr>
        <p:spPr>
          <a:xfrm>
            <a:off x="16262692" y="15025430"/>
            <a:ext cx="2669695" cy="1694060"/>
          </a:xfrm>
          <a:prstGeom prst="rect">
            <a:avLst/>
          </a:prstGeom>
          <a:solidFill>
            <a:srgbClr val="FF33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Estimate Class Densities</a:t>
            </a:r>
          </a:p>
        </p:txBody>
      </p: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DEE0CD7B-95B7-484C-8546-31B87D2D4C48}"/>
              </a:ext>
            </a:extLst>
          </p:cNvPr>
          <p:cNvSpPr/>
          <p:nvPr/>
        </p:nvSpPr>
        <p:spPr>
          <a:xfrm>
            <a:off x="22877015" y="15681497"/>
            <a:ext cx="837375" cy="381923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71F07CB9-D31D-42AB-8F24-F2A6BE3675BE}"/>
              </a:ext>
            </a:extLst>
          </p:cNvPr>
          <p:cNvSpPr/>
          <p:nvPr/>
        </p:nvSpPr>
        <p:spPr>
          <a:xfrm>
            <a:off x="19079751" y="15689181"/>
            <a:ext cx="837375" cy="381923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294DC73-94D6-4DFB-85E8-718422BB8057}"/>
              </a:ext>
            </a:extLst>
          </p:cNvPr>
          <p:cNvSpPr/>
          <p:nvPr/>
        </p:nvSpPr>
        <p:spPr>
          <a:xfrm>
            <a:off x="20064388" y="15033113"/>
            <a:ext cx="2669695" cy="1694060"/>
          </a:xfrm>
          <a:prstGeom prst="rect">
            <a:avLst/>
          </a:prstGeom>
          <a:solidFill>
            <a:srgbClr val="FF33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Deep Learning CNN w/ KDE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283C3AC-B210-4E3E-93F5-EC9840458971}"/>
              </a:ext>
            </a:extLst>
          </p:cNvPr>
          <p:cNvSpPr/>
          <p:nvPr/>
        </p:nvSpPr>
        <p:spPr>
          <a:xfrm>
            <a:off x="23869713" y="15043828"/>
            <a:ext cx="2669695" cy="1694060"/>
          </a:xfrm>
          <a:prstGeom prst="rect">
            <a:avLst/>
          </a:prstGeom>
          <a:solidFill>
            <a:srgbClr val="FF3300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Real-time Prediction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AB1B9FFA-A267-4669-BADB-93F50E2C26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86595" y="1401652"/>
            <a:ext cx="3730577" cy="1402638"/>
          </a:xfrm>
          <a:prstGeom prst="rect">
            <a:avLst/>
          </a:prstGeom>
        </p:spPr>
      </p:pic>
      <p:sp>
        <p:nvSpPr>
          <p:cNvPr id="146" name="Rectangle 115">
            <a:extLst>
              <a:ext uri="{FF2B5EF4-FFF2-40B4-BE49-F238E27FC236}">
                <a16:creationId xmlns:a16="http://schemas.microsoft.com/office/drawing/2014/main" id="{E81567F9-D73C-4BF8-B180-7A6595805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303" y="22687031"/>
            <a:ext cx="767808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CA" sz="4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en-US" sz="48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8" name="Rounded Rectangle 69">
            <a:extLst>
              <a:ext uri="{FF2B5EF4-FFF2-40B4-BE49-F238E27FC236}">
                <a16:creationId xmlns:a16="http://schemas.microsoft.com/office/drawing/2014/main" id="{AB8B6FCA-9045-4359-BABD-F2C73B66ED3D}"/>
              </a:ext>
            </a:extLst>
          </p:cNvPr>
          <p:cNvSpPr/>
          <p:nvPr/>
        </p:nvSpPr>
        <p:spPr>
          <a:xfrm>
            <a:off x="278483" y="22744625"/>
            <a:ext cx="17201217" cy="12000321"/>
          </a:xfrm>
          <a:prstGeom prst="round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512064" tIns="256032" rIns="512064" bIns="256032" anchor="ctr"/>
          <a:lstStyle/>
          <a:p>
            <a:pPr algn="ctr">
              <a:defRPr/>
            </a:pPr>
            <a:endParaRPr lang="en-US" sz="1200"/>
          </a:p>
        </p:txBody>
      </p:sp>
      <p:sp>
        <p:nvSpPr>
          <p:cNvPr id="163" name="Rectangle 111">
            <a:extLst>
              <a:ext uri="{FF2B5EF4-FFF2-40B4-BE49-F238E27FC236}">
                <a16:creationId xmlns:a16="http://schemas.microsoft.com/office/drawing/2014/main" id="{446FDAB7-392B-43DE-91AC-517AE14BD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6205" y="33539345"/>
            <a:ext cx="91896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800" dirty="0"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This work is supported by Texas Instruments through Foundational Technology Research Centre (FTRC).</a:t>
            </a:r>
          </a:p>
        </p:txBody>
      </p:sp>
      <p:sp>
        <p:nvSpPr>
          <p:cNvPr id="164" name="Rectangle 111">
            <a:extLst>
              <a:ext uri="{FF2B5EF4-FFF2-40B4-BE49-F238E27FC236}">
                <a16:creationId xmlns:a16="http://schemas.microsoft.com/office/drawing/2014/main" id="{4E5B7FBD-FEE4-43CD-BA22-D5DC4BF6C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4706" y="23499137"/>
            <a:ext cx="9189656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Highly accurate CNN-based deep learning models allow for ~90% classification accuracies of static gestures, ~98% accuracies of dynamic gestures.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Using kernel density estimation to enhance the data pool, static and dynamic gesture classifications can reach ~97% and ~100% accuracies, respectively.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Real-time classification platform developed in MATLAB and deployed successfully.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This progress highlights the potential of deep learning-based gesture and pattern recognition using radar imaging.</a:t>
            </a:r>
          </a:p>
        </p:txBody>
      </p:sp>
      <p:sp>
        <p:nvSpPr>
          <p:cNvPr id="165" name="Rectangle 111">
            <a:extLst>
              <a:ext uri="{FF2B5EF4-FFF2-40B4-BE49-F238E27FC236}">
                <a16:creationId xmlns:a16="http://schemas.microsoft.com/office/drawing/2014/main" id="{FF5DCE45-85A7-4020-A6AB-8B35FAA05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6226" y="29563339"/>
            <a:ext cx="918965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Incorporate more data representing unknown data ‘corners’ of the gestures to improve the accuracy of the prediction algorithms.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Develop asynchronous dynamic gesture input model for real-time human-computer interaction without the need for cumbersome cables and interface devices.</a:t>
            </a:r>
          </a:p>
        </p:txBody>
      </p:sp>
      <p:sp>
        <p:nvSpPr>
          <p:cNvPr id="166" name="Rectangle 111">
            <a:extLst>
              <a:ext uri="{FF2B5EF4-FFF2-40B4-BE49-F238E27FC236}">
                <a16:creationId xmlns:a16="http://schemas.microsoft.com/office/drawing/2014/main" id="{9FF91AA6-63C4-45C8-A04F-E237BBB5B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9184600"/>
            <a:ext cx="8928759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MATLAB application implementing pre-trained deep learning networks for real-time static and dynamic gesture classification (Fig. 1).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Static gesture classification improvement over different datasets using various range-angle processing techniques and CNN input sizes for both raw and KDE enriched data (Fig. 2).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Prediction accuracy of the dynamic gesture datasets with and without KDE (Fig. 3). For both static and dynamic cases, leveraging 3D angle information improves classification accuracies.</a:t>
            </a:r>
          </a:p>
          <a:p>
            <a:pPr algn="just">
              <a:defRPr/>
            </a:pPr>
            <a:endParaRPr lang="en-US" sz="2800" dirty="0">
              <a:latin typeface="Arial" panose="020B0604020202020204" pitchFamily="34" charset="0"/>
              <a:ea typeface="ＭＳ Ｐゴシック" pitchFamily="-80" charset="-128"/>
              <a:cs typeface="Arial" panose="020B0604020202020204" pitchFamily="34" charset="0"/>
            </a:endParaRP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5634C95C-7729-4ECA-B911-61D1FE36B11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315" y="23615987"/>
            <a:ext cx="8545739" cy="5013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4A3FF7-449B-475B-9660-1F88F86EB05B}"/>
              </a:ext>
            </a:extLst>
          </p:cNvPr>
          <p:cNvSpPr txBox="1"/>
          <p:nvPr/>
        </p:nvSpPr>
        <p:spPr>
          <a:xfrm>
            <a:off x="4529638" y="28569252"/>
            <a:ext cx="138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95CC7D7-A3DD-4BF4-BBEC-A8083899CF0C}"/>
              </a:ext>
            </a:extLst>
          </p:cNvPr>
          <p:cNvSpPr txBox="1"/>
          <p:nvPr/>
        </p:nvSpPr>
        <p:spPr>
          <a:xfrm>
            <a:off x="4038600" y="33832800"/>
            <a:ext cx="138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Fig. 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988BCB4-7118-4A69-8BBD-2370DA354D5E}"/>
              </a:ext>
            </a:extLst>
          </p:cNvPr>
          <p:cNvSpPr txBox="1"/>
          <p:nvPr/>
        </p:nvSpPr>
        <p:spPr>
          <a:xfrm>
            <a:off x="12785558" y="28498800"/>
            <a:ext cx="138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Fig.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12EFE0-FC6D-4816-A5BE-08FC195D26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13056" y="7144481"/>
            <a:ext cx="6074053" cy="3402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E30D23-2994-4B2D-BA0B-8A66095AFC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77453" y="7033297"/>
            <a:ext cx="6074053" cy="35873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16532A-BF17-4D5D-AC10-F6BB2C4C4AE6}"/>
              </a:ext>
            </a:extLst>
          </p:cNvPr>
          <p:cNvCxnSpPr/>
          <p:nvPr/>
        </p:nvCxnSpPr>
        <p:spPr>
          <a:xfrm>
            <a:off x="20287109" y="7010400"/>
            <a:ext cx="0" cy="3657600"/>
          </a:xfrm>
          <a:prstGeom prst="line">
            <a:avLst/>
          </a:prstGeom>
          <a:ln w="9842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C2762B-939A-42DE-9940-934F0C626E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54958" y="17073374"/>
            <a:ext cx="6673196" cy="5040020"/>
          </a:xfrm>
          <a:prstGeom prst="rect">
            <a:avLst/>
          </a:prstGeom>
        </p:spPr>
      </p:pic>
      <p:graphicFrame>
        <p:nvGraphicFramePr>
          <p:cNvPr id="74" name="Table 25">
            <a:extLst>
              <a:ext uri="{FF2B5EF4-FFF2-40B4-BE49-F238E27FC236}">
                <a16:creationId xmlns:a16="http://schemas.microsoft.com/office/drawing/2014/main" id="{8784B1A5-C5A3-474F-8326-FCDFA9DF4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62543"/>
              </p:ext>
            </p:extLst>
          </p:nvPr>
        </p:nvGraphicFramePr>
        <p:xfrm>
          <a:off x="9625644" y="23850600"/>
          <a:ext cx="7366956" cy="454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000">
                  <a:extLst>
                    <a:ext uri="{9D8B030D-6E8A-4147-A177-3AD203B41FA5}">
                      <a16:colId xmlns:a16="http://schemas.microsoft.com/office/drawing/2014/main" val="2055287449"/>
                    </a:ext>
                  </a:extLst>
                </a:gridCol>
                <a:gridCol w="1006859">
                  <a:extLst>
                    <a:ext uri="{9D8B030D-6E8A-4147-A177-3AD203B41FA5}">
                      <a16:colId xmlns:a16="http://schemas.microsoft.com/office/drawing/2014/main" val="1434589976"/>
                    </a:ext>
                  </a:extLst>
                </a:gridCol>
                <a:gridCol w="1270406">
                  <a:extLst>
                    <a:ext uri="{9D8B030D-6E8A-4147-A177-3AD203B41FA5}">
                      <a16:colId xmlns:a16="http://schemas.microsoft.com/office/drawing/2014/main" val="3556678674"/>
                    </a:ext>
                  </a:extLst>
                </a:gridCol>
                <a:gridCol w="1071286">
                  <a:extLst>
                    <a:ext uri="{9D8B030D-6E8A-4147-A177-3AD203B41FA5}">
                      <a16:colId xmlns:a16="http://schemas.microsoft.com/office/drawing/2014/main" val="3342650812"/>
                    </a:ext>
                  </a:extLst>
                </a:gridCol>
                <a:gridCol w="1123405">
                  <a:extLst>
                    <a:ext uri="{9D8B030D-6E8A-4147-A177-3AD203B41FA5}">
                      <a16:colId xmlns:a16="http://schemas.microsoft.com/office/drawing/2014/main" val="925789239"/>
                    </a:ext>
                  </a:extLst>
                </a:gridCol>
              </a:tblGrid>
              <a:tr h="9114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Dynamic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Without KDE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With KDE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913474"/>
                  </a:ext>
                </a:extLst>
              </a:tr>
              <a:tr h="606822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50302"/>
                  </a:ext>
                </a:extLst>
              </a:tr>
              <a:tr h="7471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43890"/>
                  </a:ext>
                </a:extLst>
              </a:tr>
              <a:tr h="7471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93882"/>
                  </a:ext>
                </a:extLst>
              </a:tr>
              <a:tr h="7471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 3D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174772"/>
                  </a:ext>
                </a:extLst>
              </a:tr>
              <a:tr h="7471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LDS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06777"/>
                  </a:ext>
                </a:extLst>
              </a:tr>
            </a:tbl>
          </a:graphicData>
        </a:graphic>
      </p:graphicFrame>
      <p:graphicFrame>
        <p:nvGraphicFramePr>
          <p:cNvPr id="75" name="Table 25">
            <a:extLst>
              <a:ext uri="{FF2B5EF4-FFF2-40B4-BE49-F238E27FC236}">
                <a16:creationId xmlns:a16="http://schemas.microsoft.com/office/drawing/2014/main" id="{F1749AE2-6FB1-44CB-BEAF-EB78C3FA2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60911"/>
              </p:ext>
            </p:extLst>
          </p:nvPr>
        </p:nvGraphicFramePr>
        <p:xfrm>
          <a:off x="744315" y="29268218"/>
          <a:ext cx="7366956" cy="4540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000">
                  <a:extLst>
                    <a:ext uri="{9D8B030D-6E8A-4147-A177-3AD203B41FA5}">
                      <a16:colId xmlns:a16="http://schemas.microsoft.com/office/drawing/2014/main" val="2055287449"/>
                    </a:ext>
                  </a:extLst>
                </a:gridCol>
                <a:gridCol w="1006859">
                  <a:extLst>
                    <a:ext uri="{9D8B030D-6E8A-4147-A177-3AD203B41FA5}">
                      <a16:colId xmlns:a16="http://schemas.microsoft.com/office/drawing/2014/main" val="1434589976"/>
                    </a:ext>
                  </a:extLst>
                </a:gridCol>
                <a:gridCol w="1270406">
                  <a:extLst>
                    <a:ext uri="{9D8B030D-6E8A-4147-A177-3AD203B41FA5}">
                      <a16:colId xmlns:a16="http://schemas.microsoft.com/office/drawing/2014/main" val="3556678674"/>
                    </a:ext>
                  </a:extLst>
                </a:gridCol>
                <a:gridCol w="1071286">
                  <a:extLst>
                    <a:ext uri="{9D8B030D-6E8A-4147-A177-3AD203B41FA5}">
                      <a16:colId xmlns:a16="http://schemas.microsoft.com/office/drawing/2014/main" val="3342650812"/>
                    </a:ext>
                  </a:extLst>
                </a:gridCol>
                <a:gridCol w="1123405">
                  <a:extLst>
                    <a:ext uri="{9D8B030D-6E8A-4147-A177-3AD203B41FA5}">
                      <a16:colId xmlns:a16="http://schemas.microsoft.com/office/drawing/2014/main" val="925789239"/>
                    </a:ext>
                  </a:extLst>
                </a:gridCol>
              </a:tblGrid>
              <a:tr h="91146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Static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Without KDE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With KDE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913474"/>
                  </a:ext>
                </a:extLst>
              </a:tr>
              <a:tr h="606822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050302"/>
                  </a:ext>
                </a:extLst>
              </a:tr>
              <a:tr h="7471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Small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243890"/>
                  </a:ext>
                </a:extLst>
              </a:tr>
              <a:tr h="7471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SV Dataset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93882"/>
                  </a:ext>
                </a:extLst>
              </a:tr>
              <a:tr h="7471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SV RA2D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174772"/>
                  </a:ext>
                </a:extLst>
              </a:tr>
              <a:tr h="74711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SV RA3D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067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14731</TotalTime>
  <Words>656</Words>
  <Application>Microsoft Office PowerPoint</Application>
  <PresentationFormat>Custom</PresentationFormat>
  <Paragraphs>111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Tahoma</vt:lpstr>
      <vt:lpstr>Arial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Synthesis and Characterization of Nanomaterials for Lithium Ion Batteries  By: Vyas Munidas   Supervisor: Prof. A. McLean</dc:title>
  <dc:creator>nikki</dc:creator>
  <cp:lastModifiedBy>Josiah Smith</cp:lastModifiedBy>
  <cp:revision>893</cp:revision>
  <cp:lastPrinted>2008-05-05T16:10:31Z</cp:lastPrinted>
  <dcterms:created xsi:type="dcterms:W3CDTF">2008-05-05T14:37:07Z</dcterms:created>
  <dcterms:modified xsi:type="dcterms:W3CDTF">2019-10-02T04:39:45Z</dcterms:modified>
</cp:coreProperties>
</file>