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9900"/>
    <a:srgbClr val="0000FF"/>
    <a:srgbClr val="3DAFC7"/>
    <a:srgbClr val="BD5F00"/>
    <a:srgbClr val="D20A14"/>
    <a:srgbClr val="E32F3C"/>
    <a:srgbClr val="285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-282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fld id="{1189CB55-CF52-438E-AB07-3B4F9EB8E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7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E9723F3B-7906-4732-BA0B-69FF98940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0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D41A9-3BBC-4674-9004-3500450F420B}" type="slidenum">
              <a:rPr lang="en-US" smtClean="0">
                <a:latin typeface="Times" pitchFamily="18" charset="0"/>
              </a:rPr>
              <a:pPr/>
              <a:t>1</a:t>
            </a:fld>
            <a:endParaRPr lang="en-US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352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9250" indent="-349250">
              <a:spcBef>
                <a:spcPts val="14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2575" indent="-282575">
              <a:spcBef>
                <a:spcPts val="1200"/>
              </a:spcBef>
              <a:defRPr sz="2400"/>
            </a:lvl1pPr>
            <a:lvl2pPr marL="685800" indent="-228600">
              <a:spcBef>
                <a:spcPts val="500"/>
              </a:spcBef>
              <a:defRPr sz="2000"/>
            </a:lvl2pPr>
            <a:lvl3pPr marL="1089025" indent="-174625"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7577"/>
            <a:ext cx="86868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>
            <a:lvl1pPr marL="228600" indent="-228600">
              <a:spcBef>
                <a:spcPts val="1000"/>
              </a:spcBef>
              <a:defRPr sz="2000"/>
            </a:lvl1pPr>
            <a:lvl2pPr marL="631825" indent="-174625">
              <a:spcBef>
                <a:spcPts val="500"/>
              </a:spcBef>
              <a:defRPr sz="1600"/>
            </a:lvl2pPr>
            <a:lvl3pPr marL="1035050" indent="-120650"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 Fo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spcBef>
                <a:spcPts val="1000"/>
              </a:spcBef>
              <a:buFont typeface="Arial" pitchFamily="34" charset="0"/>
              <a:buChar char="•"/>
              <a:defRPr sz="2000"/>
            </a:lvl1pPr>
            <a:lvl2pPr marL="631825" indent="-174625">
              <a:spcBef>
                <a:spcPts val="500"/>
              </a:spcBef>
              <a:buFont typeface="Arial" pitchFamily="34" charset="0"/>
              <a:buChar char="•"/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7577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3375" y="1159297"/>
            <a:ext cx="8483600" cy="84138"/>
          </a:xfrm>
          <a:prstGeom prst="rect">
            <a:avLst/>
          </a:prstGeom>
          <a:gradFill rotWithShape="0">
            <a:gsLst>
              <a:gs pos="0">
                <a:srgbClr val="09730C">
                  <a:gamma/>
                  <a:shade val="46275"/>
                  <a:invGamma/>
                </a:srgbClr>
              </a:gs>
              <a:gs pos="50000">
                <a:srgbClr val="09730C"/>
              </a:gs>
              <a:gs pos="100000">
                <a:srgbClr val="09730C">
                  <a:gamma/>
                  <a:shade val="46275"/>
                  <a:invGamma/>
                </a:srgbClr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4" r:id="rId1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9pPr>
    </p:titleStyle>
    <p:bodyStyle>
      <a:lvl1pPr marL="342900" indent="-342900" algn="l" rtl="0" eaLnBrk="0" fontAlgn="base" hangingPunct="0">
        <a:spcBef>
          <a:spcPts val="14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ts val="8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3pPr>
      <a:lvl4pPr marL="1600200" indent="-228600" algn="l" rtl="0" eaLnBrk="0" fontAlgn="base" hangingPunct="0">
        <a:spcBef>
          <a:spcPts val="3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4pPr>
      <a:lvl5pPr marL="2057400" indent="-228600" algn="l" rtl="0" eaLnBrk="0" fontAlgn="base" hangingPunct="0">
        <a:spcBef>
          <a:spcPts val="2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AB10FC2-66AE-491C-B3CE-33BEC1315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343" y="3181567"/>
            <a:ext cx="2075112" cy="1140480"/>
          </a:xfrm>
          <a:prstGeom prst="rect">
            <a:avLst/>
          </a:prstGeom>
        </p:spPr>
      </p:pic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590838" y="246154"/>
            <a:ext cx="7476962" cy="832104"/>
          </a:xfrm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Real-Time Deep Learning Gesture Classification Models on </a:t>
            </a:r>
            <a:r>
              <a:rPr lang="en-US" sz="2000" dirty="0" err="1">
                <a:solidFill>
                  <a:schemeClr val="tx2"/>
                </a:solidFill>
              </a:rPr>
              <a:t>mmWave</a:t>
            </a:r>
            <a:r>
              <a:rPr lang="en-US" sz="2000" dirty="0">
                <a:solidFill>
                  <a:schemeClr val="tx2"/>
                </a:solidFill>
              </a:rPr>
              <a:t> Radar</a:t>
            </a:r>
            <a:br>
              <a:rPr lang="en-US" dirty="0"/>
            </a:br>
            <a:r>
              <a:rPr lang="en-US" sz="1400" dirty="0"/>
              <a:t>J. Smith, S. Thiagarajan, R. Willis, G. Balagopal, M. Torlak, Y. Makris</a:t>
            </a:r>
            <a:br>
              <a:rPr lang="en-US" sz="1400" dirty="0"/>
            </a:br>
            <a:r>
              <a:rPr lang="en-US" sz="1400" dirty="0"/>
              <a:t>The University of Texas at Dallas</a:t>
            </a:r>
            <a:endParaRPr lang="en-US" sz="1600" dirty="0"/>
          </a:p>
        </p:txBody>
      </p:sp>
      <p:pic>
        <p:nvPicPr>
          <p:cNvPr id="8" name="Picture 1" descr="H:\Jump 1\TxACE Center_Ken O\LogoFinalWhit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8537"/>
            <a:ext cx="1568937" cy="71722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719F20-1EC3-43F9-86E1-3182DE3ECE64}"/>
              </a:ext>
            </a:extLst>
          </p:cNvPr>
          <p:cNvSpPr txBox="1"/>
          <p:nvPr/>
        </p:nvSpPr>
        <p:spPr>
          <a:xfrm>
            <a:off x="257147" y="1214726"/>
            <a:ext cx="85605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6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ea typeface="ＭＳ Ｐゴシック" pitchFamily="-80" charset="-128"/>
              <a:cs typeface="Arial" pitchFamily="34" charset="0"/>
            </a:endParaRPr>
          </a:p>
          <a:p>
            <a:pPr marL="182880" indent="-18288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n-lt"/>
                <a:ea typeface="ＭＳ Ｐゴシック" pitchFamily="-80" charset="-128"/>
                <a:cs typeface="Arial" pitchFamily="34" charset="0"/>
              </a:rPr>
              <a:t>Develop CNN deep learning-based algorithms for recognizing hand gestures from depth, azimuth angle, and velocity information provided by </a:t>
            </a:r>
            <a:r>
              <a:rPr lang="en-US" sz="1400" dirty="0" err="1">
                <a:latin typeface="+mn-lt"/>
                <a:ea typeface="ＭＳ Ｐゴシック" pitchFamily="-80" charset="-128"/>
                <a:cs typeface="Arial" pitchFamily="34" charset="0"/>
              </a:rPr>
              <a:t>mmWave</a:t>
            </a:r>
            <a:r>
              <a:rPr lang="en-US" sz="1400" dirty="0">
                <a:latin typeface="+mn-lt"/>
                <a:ea typeface="ＭＳ Ｐゴシック" pitchFamily="-80" charset="-128"/>
                <a:cs typeface="Arial" pitchFamily="34" charset="0"/>
              </a:rPr>
              <a:t> radar. </a:t>
            </a:r>
          </a:p>
          <a:p>
            <a:pPr marL="182880" indent="-18288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n-lt"/>
                <a:ea typeface="ＭＳ Ｐゴシック" pitchFamily="-80" charset="-128"/>
                <a:cs typeface="Arial" pitchFamily="34" charset="0"/>
              </a:rPr>
              <a:t>Set up a MATLAB-based real-time platform for gesture recognition.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BEC75C-E1B0-461C-8622-77AFD1286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46" y="5846880"/>
            <a:ext cx="1102386" cy="1011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4BE913-3173-48B5-9B2D-F94245652E47}"/>
              </a:ext>
            </a:extLst>
          </p:cNvPr>
          <p:cNvSpPr txBox="1"/>
          <p:nvPr/>
        </p:nvSpPr>
        <p:spPr>
          <a:xfrm>
            <a:off x="1394301" y="5657671"/>
            <a:ext cx="7409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6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ea typeface="ＭＳ Ｐゴシック" pitchFamily="-80" charset="-128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n-lt"/>
                <a:ea typeface="ＭＳ Ｐゴシック" pitchFamily="-80" charset="-128"/>
                <a:cs typeface="Arial" panose="020B0604020202020204" pitchFamily="34" charset="0"/>
              </a:rPr>
              <a:t>Using kernel density estimation to enhance the data pool, static and dynamic gesture classifications can reach ~97% and ~100% accuracies, respectively.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n-lt"/>
                <a:ea typeface="ＭＳ Ｐゴシック" pitchFamily="-80" charset="-128"/>
                <a:cs typeface="Arial" panose="020B0604020202020204" pitchFamily="34" charset="0"/>
              </a:rPr>
              <a:t>Efficacy of the real-time platform demonstrates the feasibility of </a:t>
            </a:r>
            <a:r>
              <a:rPr lang="en-US" sz="1400" dirty="0" err="1">
                <a:latin typeface="+mn-lt"/>
                <a:ea typeface="ＭＳ Ｐゴシック" pitchFamily="-80" charset="-128"/>
                <a:cs typeface="Arial" panose="020B0604020202020204" pitchFamily="34" charset="0"/>
              </a:rPr>
              <a:t>mmWave</a:t>
            </a:r>
            <a:r>
              <a:rPr lang="en-US" sz="1400" dirty="0">
                <a:latin typeface="+mn-lt"/>
                <a:ea typeface="ＭＳ Ｐゴシック" pitchFamily="-80" charset="-128"/>
                <a:cs typeface="Arial" panose="020B0604020202020204" pitchFamily="34" charset="0"/>
              </a:rPr>
              <a:t> radar imaging for real-time high-accuracy image, pattern, and motion recognition.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76BAD-43DF-4A6C-91F5-81924753FBEC}"/>
              </a:ext>
            </a:extLst>
          </p:cNvPr>
          <p:cNvSpPr txBox="1"/>
          <p:nvPr/>
        </p:nvSpPr>
        <p:spPr>
          <a:xfrm>
            <a:off x="272725" y="2128148"/>
            <a:ext cx="630104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6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ea typeface="ＭＳ Ｐゴシック" pitchFamily="-80" charset="-128"/>
              <a:cs typeface="Arial" pitchFamily="34" charset="0"/>
            </a:endParaRPr>
          </a:p>
          <a:p>
            <a:pPr marL="182880" lvl="0" indent="-182880" algn="just" defTabSz="3490913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Leverage TI </a:t>
            </a:r>
            <a:r>
              <a:rPr lang="en-US" sz="1400" kern="0" dirty="0" err="1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mmWave</a:t>
            </a:r>
            <a:r>
              <a:rPr lang="en-US" sz="1400" kern="0" dirty="0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 radar AWR1443 to collect large radar image datasets for each gesture class.</a:t>
            </a:r>
          </a:p>
          <a:p>
            <a:pPr marL="182880" lvl="0" indent="-182880" algn="just" defTabSz="3490913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Perform initial range analysis on gesture data.</a:t>
            </a:r>
          </a:p>
          <a:p>
            <a:pPr marL="182880" lvl="0" indent="-182880" algn="just" defTabSz="3490913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Preprocess to extract doppler velocity and azimuth cross-range information to enhance feature space of data prior to deep learning feature extraction. </a:t>
            </a:r>
          </a:p>
          <a:p>
            <a:pPr marL="182880" lvl="0" indent="-182880" algn="just" defTabSz="3490913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Conduct kernel density estimation to approximate the probability density functions of multidimensional gesture data.</a:t>
            </a:r>
          </a:p>
          <a:p>
            <a:pPr marL="182880" lvl="0" indent="-182880" algn="just" defTabSz="3490913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Develop highly accurate CNN architectures for gesture classification.</a:t>
            </a:r>
          </a:p>
          <a:p>
            <a:pPr marL="182880" lvl="0" indent="-182880" algn="just" defTabSz="3490913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Use estimated density functions for each class to artificially enrich data pool and retrain CNNs.</a:t>
            </a:r>
          </a:p>
          <a:p>
            <a:pPr marL="182880" lvl="0" indent="-182880" algn="just" defTabSz="3490913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Deploy a MATLAB-based platform for real-time gesture recognition using the pre-trained deep learning models.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E89FD8-294F-4FE9-8F83-E84C72FCB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483" y="2010760"/>
            <a:ext cx="569516" cy="8016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D6D2DF1-6ED2-47B3-B7D0-01087A63E163}"/>
              </a:ext>
            </a:extLst>
          </p:cNvPr>
          <p:cNvSpPr/>
          <p:nvPr/>
        </p:nvSpPr>
        <p:spPr bwMode="auto">
          <a:xfrm>
            <a:off x="7386045" y="3285577"/>
            <a:ext cx="213341" cy="102513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3EF3C-5C91-4F3D-8C79-479FC7A4B57E}"/>
              </a:ext>
            </a:extLst>
          </p:cNvPr>
          <p:cNvSpPr txBox="1"/>
          <p:nvPr/>
        </p:nvSpPr>
        <p:spPr>
          <a:xfrm>
            <a:off x="7538898" y="3150344"/>
            <a:ext cx="116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Radar Spectrum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ECC3DC-6111-4458-9017-0C917B68E0AA}"/>
              </a:ext>
            </a:extLst>
          </p:cNvPr>
          <p:cNvSpPr/>
          <p:nvPr/>
        </p:nvSpPr>
        <p:spPr bwMode="auto">
          <a:xfrm>
            <a:off x="6630737" y="4387095"/>
            <a:ext cx="2326820" cy="152265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CD53FE-5FE1-42B4-9FA1-08BF0FF8B2DA}"/>
              </a:ext>
            </a:extLst>
          </p:cNvPr>
          <p:cNvSpPr/>
          <p:nvPr/>
        </p:nvSpPr>
        <p:spPr bwMode="auto">
          <a:xfrm>
            <a:off x="6630737" y="1741954"/>
            <a:ext cx="2326820" cy="144480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F6D832-972F-4AE6-BB54-D087D747A3C9}"/>
              </a:ext>
            </a:extLst>
          </p:cNvPr>
          <p:cNvSpPr/>
          <p:nvPr/>
        </p:nvSpPr>
        <p:spPr bwMode="auto">
          <a:xfrm>
            <a:off x="6630737" y="3186765"/>
            <a:ext cx="2326820" cy="120033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8A49478-0E69-4A8A-9767-FF4F72ACF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2999" y="1811791"/>
            <a:ext cx="1703505" cy="12865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3B56D7-B586-4C33-A1AF-77E309AC687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0955" y="4512951"/>
            <a:ext cx="2166384" cy="1270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 template_UTD">
  <a:themeElements>
    <a:clrScheme name="UTD">
      <a:dk1>
        <a:srgbClr val="000000"/>
      </a:dk1>
      <a:lt1>
        <a:srgbClr val="FFFFFF"/>
      </a:lt1>
      <a:dk2>
        <a:srgbClr val="09730C"/>
      </a:dk2>
      <a:lt2>
        <a:srgbClr val="FFFFFF"/>
      </a:lt2>
      <a:accent1>
        <a:srgbClr val="000000"/>
      </a:accent1>
      <a:accent2>
        <a:srgbClr val="7F7F7F"/>
      </a:accent2>
      <a:accent3>
        <a:srgbClr val="FFFFFF"/>
      </a:accent3>
      <a:accent4>
        <a:srgbClr val="7F7F7F"/>
      </a:accent4>
      <a:accent5>
        <a:srgbClr val="09730C"/>
      </a:accent5>
      <a:accent6>
        <a:srgbClr val="7F7F7F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template_UTD</Template>
  <TotalTime>6007</TotalTime>
  <Words>203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</vt:lpstr>
      <vt:lpstr>Times</vt:lpstr>
      <vt:lpstr>Presentation template_UTD</vt:lpstr>
      <vt:lpstr>Real-Time Deep Learning Gesture Classification Models on mmWave Radar J. Smith, S. Thiagarajan, R. Willis, G. Balagopal, M. Torlak, Y. Makris The University of Texas at Dallas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Ricky</dc:creator>
  <cp:lastModifiedBy>Josiah Smith</cp:lastModifiedBy>
  <cp:revision>560</cp:revision>
  <cp:lastPrinted>2008-12-04T20:28:19Z</cp:lastPrinted>
  <dcterms:created xsi:type="dcterms:W3CDTF">2009-12-08T15:17:27Z</dcterms:created>
  <dcterms:modified xsi:type="dcterms:W3CDTF">2019-10-02T04:39:34Z</dcterms:modified>
</cp:coreProperties>
</file>