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9900"/>
    <a:srgbClr val="0000FF"/>
    <a:srgbClr val="3DAFC7"/>
    <a:srgbClr val="BD5F00"/>
    <a:srgbClr val="D20A14"/>
    <a:srgbClr val="E32F3C"/>
    <a:srgbClr val="285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52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fld id="{1189CB55-CF52-438E-AB07-3B4F9EB8E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E9723F3B-7906-4732-BA0B-69FF98940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0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D41A9-3BBC-4674-9004-3500450F420B}" type="slidenum">
              <a:rPr lang="en-US" smtClean="0">
                <a:latin typeface="Times" pitchFamily="18" charset="0"/>
              </a:rPr>
              <a:pPr/>
              <a:t>1</a:t>
            </a:fld>
            <a:endParaRPr lang="en-US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352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9250" indent="-349250">
              <a:spcBef>
                <a:spcPts val="14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spcBef>
                <a:spcPts val="1200"/>
              </a:spcBef>
              <a:defRPr sz="2400"/>
            </a:lvl1pPr>
            <a:lvl2pPr marL="685800" indent="-228600">
              <a:spcBef>
                <a:spcPts val="500"/>
              </a:spcBef>
              <a:defRPr sz="2000"/>
            </a:lvl2pPr>
            <a:lvl3pPr marL="1089025" indent="-174625"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7577"/>
            <a:ext cx="86868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>
            <a:lvl1pPr marL="228600" indent="-228600">
              <a:spcBef>
                <a:spcPts val="1000"/>
              </a:spcBef>
              <a:defRPr sz="2000"/>
            </a:lvl1pPr>
            <a:lvl2pPr marL="631825" indent="-174625">
              <a:spcBef>
                <a:spcPts val="500"/>
              </a:spcBef>
              <a:defRPr sz="1600"/>
            </a:lvl2pPr>
            <a:lvl3pPr marL="1035050" indent="-120650"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 F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spcBef>
                <a:spcPts val="1000"/>
              </a:spcBef>
              <a:buFont typeface="Arial" pitchFamily="34" charset="0"/>
              <a:buChar char="•"/>
              <a:defRPr sz="2000"/>
            </a:lvl1pPr>
            <a:lvl2pPr marL="631825" indent="-174625">
              <a:spcBef>
                <a:spcPts val="500"/>
              </a:spcBef>
              <a:buFont typeface="Arial" pitchFamily="34" charset="0"/>
              <a:buChar char="•"/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577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3375" y="1159297"/>
            <a:ext cx="8483600" cy="84138"/>
          </a:xfrm>
          <a:prstGeom prst="rect">
            <a:avLst/>
          </a:prstGeom>
          <a:gradFill rotWithShape="0">
            <a:gsLst>
              <a:gs pos="0">
                <a:srgbClr val="09730C">
                  <a:gamma/>
                  <a:shade val="46275"/>
                  <a:invGamma/>
                </a:srgbClr>
              </a:gs>
              <a:gs pos="50000">
                <a:srgbClr val="09730C"/>
              </a:gs>
              <a:gs pos="100000">
                <a:srgbClr val="09730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charset="0"/>
            </a:endParaRPr>
          </a:p>
        </p:txBody>
      </p:sp>
      <p:sp>
        <p:nvSpPr>
          <p:cNvPr id="2" name="Rounded Rectangle 1"/>
          <p:cNvSpPr/>
          <p:nvPr userDrawn="1"/>
        </p:nvSpPr>
        <p:spPr bwMode="auto">
          <a:xfrm>
            <a:off x="203200" y="6144955"/>
            <a:ext cx="1197429" cy="6695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</a:rPr>
              <a:t>Place your university logo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9pPr>
    </p:titleStyle>
    <p:bodyStyle>
      <a:lvl1pPr marL="342900" indent="-342900" algn="l" rtl="0" eaLnBrk="0" fontAlgn="base" hangingPunct="0">
        <a:spcBef>
          <a:spcPts val="14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ts val="8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1600200" indent="-228600" algn="l" rtl="0" eaLnBrk="0" fontAlgn="base" hangingPunct="0">
        <a:spcBef>
          <a:spcPts val="3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057400" indent="-228600" algn="l" rtl="0" eaLnBrk="0" fontAlgn="base" hangingPunct="0">
        <a:spcBef>
          <a:spcPts val="2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867972" y="228600"/>
            <a:ext cx="6453835" cy="832104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sz="2400" dirty="0">
                <a:solidFill>
                  <a:schemeClr val="tx2"/>
                </a:solidFill>
              </a:rPr>
              <a:t>TXACE Annual Symposium Poster Session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ABSTRACT</a:t>
            </a:r>
            <a:endParaRPr lang="en-US" sz="1600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01168" y="1243584"/>
            <a:ext cx="8793976" cy="520293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  <a:cs typeface="Arial" pitchFamily="34" charset="0"/>
              </a:rPr>
              <a:t>TITLE: </a:t>
            </a:r>
            <a:r>
              <a:rPr lang="en-US" sz="1200" dirty="0"/>
              <a:t>Improved Static Hand Gesture Classification on Deep Convolutional Neural Networks Using Novel Sterile Training Technique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  <a:cs typeface="Arial" pitchFamily="34" charset="0"/>
              </a:rPr>
              <a:t>AUTHORS</a:t>
            </a:r>
            <a:r>
              <a:rPr lang="en-US" sz="1200" dirty="0">
                <a:solidFill>
                  <a:schemeClr val="tx2"/>
                </a:solidFill>
                <a:cs typeface="Arial" pitchFamily="34" charset="0"/>
              </a:rPr>
              <a:t>:</a:t>
            </a:r>
            <a:r>
              <a:rPr lang="en-US" sz="1200" b="1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sz="1200" dirty="0"/>
              <a:t>J. Smith, S. Thiagarajan, R. Willis, Y. Makris, </a:t>
            </a:r>
            <a:r>
              <a:rPr lang="en-US" sz="1200" err="1"/>
              <a:t>M</a:t>
            </a:r>
            <a:r>
              <a:rPr lang="en-US" sz="1200"/>
              <a:t>. Torlak</a:t>
            </a:r>
            <a:endParaRPr lang="en-US" sz="1200" dirty="0"/>
          </a:p>
          <a:p>
            <a:pPr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2"/>
                </a:solidFill>
                <a:cs typeface="Arial" pitchFamily="34" charset="0"/>
              </a:rPr>
              <a:t>CORRESPONDING STUDENT AUTHOR’s EMAIL: </a:t>
            </a:r>
            <a:r>
              <a:rPr lang="en-US" sz="1200" dirty="0">
                <a:cs typeface="Arial" pitchFamily="34" charset="0"/>
              </a:rPr>
              <a:t>jws160130@utdallas.edu, shivashankar.thiagarajan@utdallas.edu, </a:t>
            </a:r>
            <a:r>
              <a:rPr lang="en-US" sz="1200" b="1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sz="1200" dirty="0">
                <a:cs typeface="Arial" pitchFamily="34" charset="0"/>
              </a:rPr>
              <a:t>Richard.Willis@utdallas.edu</a:t>
            </a:r>
            <a:endParaRPr lang="en-US" sz="1400" b="1" dirty="0">
              <a:solidFill>
                <a:schemeClr val="tx2"/>
              </a:solidFill>
              <a:cs typeface="Arial" pitchFamily="34" charset="0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2"/>
                </a:solidFill>
                <a:cs typeface="Arial" pitchFamily="34" charset="0"/>
              </a:rPr>
              <a:t>PI’s EMAIL: </a:t>
            </a:r>
            <a:r>
              <a:rPr lang="en-US" sz="1200" dirty="0">
                <a:cs typeface="Arial" pitchFamily="34" charset="0"/>
              </a:rPr>
              <a:t>yiorgos.makris@utdallas.edu, torlak@utdallas.edu</a:t>
            </a:r>
            <a:endParaRPr lang="en-US" sz="1600" b="1" dirty="0">
              <a:solidFill>
                <a:schemeClr val="tx2"/>
              </a:solidFill>
              <a:cs typeface="Arial" pitchFamily="34" charset="0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2"/>
                </a:solidFill>
                <a:cs typeface="Arial" pitchFamily="34" charset="0"/>
              </a:rPr>
              <a:t>ABSTRACT:</a:t>
            </a:r>
          </a:p>
          <a:p>
            <a:pPr marL="0" indent="0" algn="just">
              <a:buNone/>
            </a:pPr>
            <a:r>
              <a:rPr lang="en-US" sz="1200" dirty="0"/>
              <a:t>Data collection and training techniques are investigated towards improving classification accuracy of non-moving (static) hand gestures using a convolutional neural network (CNN) and frequency-modulated-continuous-wave (FMCW) millimeter-wave (</a:t>
            </a:r>
            <a:r>
              <a:rPr lang="en-US" sz="1200" dirty="0" err="1"/>
              <a:t>mmWave</a:t>
            </a:r>
            <a:r>
              <a:rPr lang="en-US" sz="1200" dirty="0"/>
              <a:t>) radars. Static gesture recognition have received considerable attention in many applications ranging</a:t>
            </a:r>
            <a:r>
              <a:rPr lang="el-GR" sz="1200" dirty="0"/>
              <a:t> </a:t>
            </a:r>
            <a:r>
              <a:rPr lang="en-US" sz="1200" dirty="0"/>
              <a:t>from human-computer interaction (HCI), augmented/virtual reality (AR/VR), and even therapeutic range</a:t>
            </a:r>
            <a:r>
              <a:rPr lang="el-GR" sz="1200" dirty="0"/>
              <a:t> </a:t>
            </a:r>
            <a:r>
              <a:rPr lang="en-US" sz="1200" dirty="0"/>
              <a:t>of motion for medical applications. While most current solutions rely on optical or depth cameras, these methods require ideal lighting and temperature conditions. </a:t>
            </a:r>
            <a:r>
              <a:rPr lang="en-US" sz="1200" dirty="0" err="1"/>
              <a:t>mmWave</a:t>
            </a:r>
            <a:r>
              <a:rPr lang="en-US" sz="1200" dirty="0"/>
              <a:t> radar devices have recently emerged as a promising alternative offering low-cost system-on-chip sensors whose output signals contain precise spatial information even in non-ideal imaging conditions. Our objective is to approach an efficient data collection and a novel technique for deep CNN training by introducing ``sterile'' images which aid in distinguishing distinct features among the static gestures and subsequently improve the classification accuracy.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71032" y="419709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036" y="286038"/>
            <a:ext cx="1568937" cy="71722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18A13-0F45-4C94-A996-A5A8D046E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55" y="5586984"/>
            <a:ext cx="1310293" cy="12710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template_UTD">
  <a:themeElements>
    <a:clrScheme name="UTD">
      <a:dk1>
        <a:srgbClr val="000000"/>
      </a:dk1>
      <a:lt1>
        <a:srgbClr val="FFFFFF"/>
      </a:lt1>
      <a:dk2>
        <a:srgbClr val="09730C"/>
      </a:dk2>
      <a:lt2>
        <a:srgbClr val="FFFFFF"/>
      </a:lt2>
      <a:accent1>
        <a:srgbClr val="000000"/>
      </a:accent1>
      <a:accent2>
        <a:srgbClr val="7F7F7F"/>
      </a:accent2>
      <a:accent3>
        <a:srgbClr val="FFFFFF"/>
      </a:accent3>
      <a:accent4>
        <a:srgbClr val="7F7F7F"/>
      </a:accent4>
      <a:accent5>
        <a:srgbClr val="09730C"/>
      </a:accent5>
      <a:accent6>
        <a:srgbClr val="7F7F7F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template_UTD</Template>
  <TotalTime>5847</TotalTime>
  <Words>250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</vt:lpstr>
      <vt:lpstr>Times</vt:lpstr>
      <vt:lpstr>Presentation template_UTD</vt:lpstr>
      <vt:lpstr>TXACE Annual Symposium Poster Session 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Ricky</dc:creator>
  <cp:lastModifiedBy>Christos Vasileiou</cp:lastModifiedBy>
  <cp:revision>547</cp:revision>
  <cp:lastPrinted>2008-12-04T20:28:19Z</cp:lastPrinted>
  <dcterms:created xsi:type="dcterms:W3CDTF">2009-12-08T15:17:27Z</dcterms:created>
  <dcterms:modified xsi:type="dcterms:W3CDTF">2021-09-29T17:03:57Z</dcterms:modified>
</cp:coreProperties>
</file>