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7432000" cy="36576000"/>
  <p:notesSz cx="6858000" cy="9236075"/>
  <p:embeddedFontLst>
    <p:embeddedFont>
      <p:font typeface="Tahoma" panose="020B0604030504040204" pitchFamily="34" charset="0"/>
      <p:regular r:id="rId5"/>
      <p:bold r:id="rId6"/>
    </p:embeddedFont>
  </p:embeddedFontLst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1pPr>
    <a:lvl2pPr marL="363538" indent="93663"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2pPr>
    <a:lvl3pPr marL="727075" indent="187325"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3pPr>
    <a:lvl4pPr marL="1090613" indent="280988"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4pPr>
    <a:lvl5pPr marL="1454150" indent="374650"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84">
          <p15:clr>
            <a:srgbClr val="A4A3A4"/>
          </p15:clr>
        </p15:guide>
        <p15:guide id="2" pos="768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iah Smith" initials="JS" lastIdx="1" clrIdx="0">
    <p:extLst>
      <p:ext uri="{19B8F6BF-5375-455C-9EA6-DF929625EA0E}">
        <p15:presenceInfo xmlns:p15="http://schemas.microsoft.com/office/powerpoint/2012/main" userId="4af037b2e1e3ed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FF"/>
    <a:srgbClr val="006600"/>
    <a:srgbClr val="FF9900"/>
    <a:srgbClr val="009900"/>
    <a:srgbClr val="33CC33"/>
    <a:srgbClr val="3366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1FED1-A47A-4C86-BD66-7EC0570C98B3}" v="3" dt="2021-10-01T16:12:00.1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7397" autoAdjust="0"/>
  </p:normalViewPr>
  <p:slideViewPr>
    <p:cSldViewPr>
      <p:cViewPr>
        <p:scale>
          <a:sx n="50" d="100"/>
          <a:sy n="50" d="100"/>
        </p:scale>
        <p:origin x="3658" y="-2952"/>
      </p:cViewPr>
      <p:guideLst>
        <p:guide orient="horz" pos="21184"/>
        <p:guide pos="7689"/>
      </p:guideLst>
    </p:cSldViewPr>
  </p:slideViewPr>
  <p:outlineViewPr>
    <p:cViewPr>
      <p:scale>
        <a:sx n="75" d="100"/>
        <a:sy n="75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bleStyles" Target="tableStyles.xml"/><Relationship Id="rId5" Type="http://schemas.openxmlformats.org/officeDocument/2006/relationships/font" Target="fonts/font1.fntdata"/><Relationship Id="rId10" Type="http://schemas.openxmlformats.org/officeDocument/2006/relationships/theme" Target="theme/theme1.xml"/><Relationship Id="rId4" Type="http://schemas.openxmlformats.org/officeDocument/2006/relationships/handoutMaster" Target="handoutMasters/handoutMaster1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iah Smith" userId="4af037b2e1e3ed2d" providerId="LiveId" clId="{0DB1FED1-A47A-4C86-BD66-7EC0570C98B3}"/>
    <pc:docChg chg="undo custSel modSld">
      <pc:chgData name="Josiah Smith" userId="4af037b2e1e3ed2d" providerId="LiveId" clId="{0DB1FED1-A47A-4C86-BD66-7EC0570C98B3}" dt="2021-10-01T16:13:33.901" v="263" actId="179"/>
      <pc:docMkLst>
        <pc:docMk/>
      </pc:docMkLst>
      <pc:sldChg chg="addSp modSp mod addCm modCm">
        <pc:chgData name="Josiah Smith" userId="4af037b2e1e3ed2d" providerId="LiveId" clId="{0DB1FED1-A47A-4C86-BD66-7EC0570C98B3}" dt="2021-10-01T16:13:33.901" v="263" actId="179"/>
        <pc:sldMkLst>
          <pc:docMk/>
          <pc:sldMk cId="0" sldId="256"/>
        </pc:sldMkLst>
        <pc:spChg chg="add mod">
          <ac:chgData name="Josiah Smith" userId="4af037b2e1e3ed2d" providerId="LiveId" clId="{0DB1FED1-A47A-4C86-BD66-7EC0570C98B3}" dt="2021-10-01T16:11:55.431" v="237" actId="1076"/>
          <ac:spMkLst>
            <pc:docMk/>
            <pc:sldMk cId="0" sldId="256"/>
            <ac:spMk id="51" creationId="{D29B13E2-2E2C-4F1B-BCE1-6E0679FCC3E4}"/>
          </ac:spMkLst>
        </pc:spChg>
        <pc:spChg chg="add mod">
          <ac:chgData name="Josiah Smith" userId="4af037b2e1e3ed2d" providerId="LiveId" clId="{0DB1FED1-A47A-4C86-BD66-7EC0570C98B3}" dt="2021-10-01T16:13:33.901" v="263" actId="179"/>
          <ac:spMkLst>
            <pc:docMk/>
            <pc:sldMk cId="0" sldId="256"/>
            <ac:spMk id="52" creationId="{B8E52076-D57C-48AB-AC43-FC95A31A19BA}"/>
          </ac:spMkLst>
        </pc:spChg>
        <pc:spChg chg="mod">
          <ac:chgData name="Josiah Smith" userId="4af037b2e1e3ed2d" providerId="LiveId" clId="{0DB1FED1-A47A-4C86-BD66-7EC0570C98B3}" dt="2021-10-01T16:09:43.470" v="2" actId="20577"/>
          <ac:spMkLst>
            <pc:docMk/>
            <pc:sldMk cId="0" sldId="256"/>
            <ac:spMk id="220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1T11:09:48.524" idx="1">
    <p:pos x="13450" y="5328"/>
    <p:text>Change to HCI</p:text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fld id="{EA9A3197-D2D7-43B6-BE6C-052927D4019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30425" y="692150"/>
            <a:ext cx="2598738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87850"/>
            <a:ext cx="5029200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fld id="{C74480FA-CF5B-4A4F-B2E4-831FDF3643F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ＭＳ Ｐゴシック" pitchFamily="-65" charset="-128"/>
        <a:cs typeface="ＭＳ Ｐゴシック" pitchFamily="-65" charset="-128"/>
      </a:defRPr>
    </a:lvl1pPr>
    <a:lvl2pPr marL="36353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ＭＳ Ｐゴシック" pitchFamily="-65" charset="-128"/>
        <a:cs typeface="+mn-cs"/>
      </a:defRPr>
    </a:lvl2pPr>
    <a:lvl3pPr marL="72707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ＭＳ Ｐゴシック" pitchFamily="-65" charset="-128"/>
        <a:cs typeface="+mn-cs"/>
      </a:defRPr>
    </a:lvl3pPr>
    <a:lvl4pPr marL="109061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ＭＳ Ｐゴシック" pitchFamily="-65" charset="-128"/>
        <a:cs typeface="+mn-cs"/>
      </a:defRPr>
    </a:lvl4pPr>
    <a:lvl5pPr marL="14541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ＭＳ Ｐゴシック" pitchFamily="-65" charset="-128"/>
        <a:cs typeface="+mn-cs"/>
      </a:defRPr>
    </a:lvl5pPr>
    <a:lvl6pPr marL="1818284" algn="l" defTabSz="72731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181941" algn="l" defTabSz="72731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45598" algn="l" defTabSz="72731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09255" algn="l" defTabSz="72731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130425" y="692150"/>
            <a:ext cx="2598738" cy="3463925"/>
          </a:xfrm>
          <a:ln/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D80428-CC17-404C-B71E-AE347BCFB732}" type="slidenum">
              <a:rPr lang="en-CA" smtClean="0">
                <a:latin typeface="Times New Roman" pitchFamily="18" charset="0"/>
                <a:ea typeface="ＭＳ Ｐゴシック" pitchFamily="34" charset="-128"/>
              </a:rPr>
              <a:pPr/>
              <a:t>1</a:t>
            </a:fld>
            <a:endParaRPr lang="en-CA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035" y="11362973"/>
            <a:ext cx="23317933" cy="78387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984" y="20725696"/>
            <a:ext cx="19202034" cy="9348611"/>
          </a:xfrm>
        </p:spPr>
        <p:txBody>
          <a:bodyPr/>
          <a:lstStyle>
            <a:lvl1pPr marL="0" indent="0" algn="ctr">
              <a:buNone/>
              <a:defRPr/>
            </a:lvl1pPr>
            <a:lvl2pPr marL="363657" indent="0" algn="ctr">
              <a:buNone/>
              <a:defRPr/>
            </a:lvl2pPr>
            <a:lvl3pPr marL="727314" indent="0" algn="ctr">
              <a:buNone/>
              <a:defRPr/>
            </a:lvl3pPr>
            <a:lvl4pPr marL="1090971" indent="0" algn="ctr">
              <a:buNone/>
              <a:defRPr/>
            </a:lvl4pPr>
            <a:lvl5pPr marL="1454628" indent="0" algn="ctr">
              <a:buNone/>
              <a:defRPr/>
            </a:lvl5pPr>
            <a:lvl6pPr marL="1818284" indent="0" algn="ctr">
              <a:buNone/>
              <a:defRPr/>
            </a:lvl6pPr>
            <a:lvl7pPr marL="2181941" indent="0" algn="ctr">
              <a:buNone/>
              <a:defRPr/>
            </a:lvl7pPr>
            <a:lvl8pPr marL="2545598" indent="0" algn="ctr">
              <a:buNone/>
              <a:defRPr/>
            </a:lvl8pPr>
            <a:lvl9pPr marL="2909255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D6C17-AEDE-4252-9649-66C21A9456C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6EF03-6D5D-4E2E-9D2E-EE2B17949E8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545485" y="3250848"/>
            <a:ext cx="5828567" cy="292611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7951" y="3250848"/>
            <a:ext cx="17399611" cy="29261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1AEF5-374C-479B-A454-AE146DD0D59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33506-5D21-47C1-B17F-B69E5C047FA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8" y="23503822"/>
            <a:ext cx="23317017" cy="726369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8" y="15502820"/>
            <a:ext cx="23317017" cy="8001000"/>
          </a:xfrm>
        </p:spPr>
        <p:txBody>
          <a:bodyPr anchor="b"/>
          <a:lstStyle>
            <a:lvl1pPr marL="0" indent="0">
              <a:buNone/>
              <a:defRPr sz="1600"/>
            </a:lvl1pPr>
            <a:lvl2pPr marL="363657" indent="0">
              <a:buNone/>
              <a:defRPr sz="1400"/>
            </a:lvl2pPr>
            <a:lvl3pPr marL="727314" indent="0">
              <a:buNone/>
              <a:defRPr sz="1300"/>
            </a:lvl3pPr>
            <a:lvl4pPr marL="1090971" indent="0">
              <a:buNone/>
              <a:defRPr sz="1100"/>
            </a:lvl4pPr>
            <a:lvl5pPr marL="1454628" indent="0">
              <a:buNone/>
              <a:defRPr sz="1100"/>
            </a:lvl5pPr>
            <a:lvl6pPr marL="1818284" indent="0">
              <a:buNone/>
              <a:defRPr sz="1100"/>
            </a:lvl6pPr>
            <a:lvl7pPr marL="2181941" indent="0">
              <a:buNone/>
              <a:defRPr sz="1100"/>
            </a:lvl7pPr>
            <a:lvl8pPr marL="2545598" indent="0">
              <a:buNone/>
              <a:defRPr sz="1100"/>
            </a:lvl8pPr>
            <a:lvl9pPr marL="2909255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EFC5D-32F8-4F72-90C7-B0A783246DF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7950" y="10565697"/>
            <a:ext cx="11614089" cy="21946305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59963" y="10565697"/>
            <a:ext cx="11614089" cy="21946305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038C9-77F1-4FCB-B35F-1F6E54F64A4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968" y="1464028"/>
            <a:ext cx="24688067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968" y="8187976"/>
            <a:ext cx="12120563" cy="341136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3657" indent="0">
              <a:buNone/>
              <a:defRPr sz="1600" b="1"/>
            </a:lvl2pPr>
            <a:lvl3pPr marL="727314" indent="0">
              <a:buNone/>
              <a:defRPr sz="1400" b="1"/>
            </a:lvl3pPr>
            <a:lvl4pPr marL="1090971" indent="0">
              <a:buNone/>
              <a:defRPr sz="1300" b="1"/>
            </a:lvl4pPr>
            <a:lvl5pPr marL="1454628" indent="0">
              <a:buNone/>
              <a:defRPr sz="1300" b="1"/>
            </a:lvl5pPr>
            <a:lvl6pPr marL="1818284" indent="0">
              <a:buNone/>
              <a:defRPr sz="1300" b="1"/>
            </a:lvl6pPr>
            <a:lvl7pPr marL="2181941" indent="0">
              <a:buNone/>
              <a:defRPr sz="1300" b="1"/>
            </a:lvl7pPr>
            <a:lvl8pPr marL="2545598" indent="0">
              <a:buNone/>
              <a:defRPr sz="1300" b="1"/>
            </a:lvl8pPr>
            <a:lvl9pPr marL="2909255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968" y="11599335"/>
            <a:ext cx="12120563" cy="2107318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4894" y="8187976"/>
            <a:ext cx="12125141" cy="341136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3657" indent="0">
              <a:buNone/>
              <a:defRPr sz="1600" b="1"/>
            </a:lvl2pPr>
            <a:lvl3pPr marL="727314" indent="0">
              <a:buNone/>
              <a:defRPr sz="1400" b="1"/>
            </a:lvl3pPr>
            <a:lvl4pPr marL="1090971" indent="0">
              <a:buNone/>
              <a:defRPr sz="1300" b="1"/>
            </a:lvl4pPr>
            <a:lvl5pPr marL="1454628" indent="0">
              <a:buNone/>
              <a:defRPr sz="1300" b="1"/>
            </a:lvl5pPr>
            <a:lvl6pPr marL="1818284" indent="0">
              <a:buNone/>
              <a:defRPr sz="1300" b="1"/>
            </a:lvl6pPr>
            <a:lvl7pPr marL="2181941" indent="0">
              <a:buNone/>
              <a:defRPr sz="1300" b="1"/>
            </a:lvl7pPr>
            <a:lvl8pPr marL="2545598" indent="0">
              <a:buNone/>
              <a:defRPr sz="1300" b="1"/>
            </a:lvl8pPr>
            <a:lvl9pPr marL="2909255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4894" y="11599335"/>
            <a:ext cx="12125141" cy="2107318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7D08F-763B-472B-A72C-512BF851474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3B3F9-952D-4613-AB00-F1AB34F414F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3E28C-80FB-497E-A262-5777F1B076B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967" y="1456974"/>
            <a:ext cx="9024938" cy="6196543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4784" y="1456974"/>
            <a:ext cx="15335250" cy="3121554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967" y="7653515"/>
            <a:ext cx="9024938" cy="25019000"/>
          </a:xfrm>
        </p:spPr>
        <p:txBody>
          <a:bodyPr/>
          <a:lstStyle>
            <a:lvl1pPr marL="0" indent="0">
              <a:buNone/>
              <a:defRPr sz="1100"/>
            </a:lvl1pPr>
            <a:lvl2pPr marL="363657" indent="0">
              <a:buNone/>
              <a:defRPr sz="1000"/>
            </a:lvl2pPr>
            <a:lvl3pPr marL="727314" indent="0">
              <a:buNone/>
              <a:defRPr sz="800"/>
            </a:lvl3pPr>
            <a:lvl4pPr marL="1090971" indent="0">
              <a:buNone/>
              <a:defRPr sz="700"/>
            </a:lvl4pPr>
            <a:lvl5pPr marL="1454628" indent="0">
              <a:buNone/>
              <a:defRPr sz="700"/>
            </a:lvl5pPr>
            <a:lvl6pPr marL="1818284" indent="0">
              <a:buNone/>
              <a:defRPr sz="700"/>
            </a:lvl6pPr>
            <a:lvl7pPr marL="2181941" indent="0">
              <a:buNone/>
              <a:defRPr sz="700"/>
            </a:lvl7pPr>
            <a:lvl8pPr marL="2545598" indent="0">
              <a:buNone/>
              <a:defRPr sz="700"/>
            </a:lvl8pPr>
            <a:lvl9pPr marL="2909255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04EA0-B36C-4A74-A401-A0F39E02F62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7048" y="25602850"/>
            <a:ext cx="16459016" cy="3023305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7048" y="3268488"/>
            <a:ext cx="16459016" cy="21944541"/>
          </a:xfrm>
        </p:spPr>
        <p:txBody>
          <a:bodyPr/>
          <a:lstStyle>
            <a:lvl1pPr marL="0" indent="0">
              <a:buNone/>
              <a:defRPr sz="2500"/>
            </a:lvl1pPr>
            <a:lvl2pPr marL="363657" indent="0">
              <a:buNone/>
              <a:defRPr sz="2200"/>
            </a:lvl2pPr>
            <a:lvl3pPr marL="727314" indent="0">
              <a:buNone/>
              <a:defRPr sz="1900"/>
            </a:lvl3pPr>
            <a:lvl4pPr marL="1090971" indent="0">
              <a:buNone/>
              <a:defRPr sz="1600"/>
            </a:lvl4pPr>
            <a:lvl5pPr marL="1454628" indent="0">
              <a:buNone/>
              <a:defRPr sz="1600"/>
            </a:lvl5pPr>
            <a:lvl6pPr marL="1818284" indent="0">
              <a:buNone/>
              <a:defRPr sz="1600"/>
            </a:lvl6pPr>
            <a:lvl7pPr marL="2181941" indent="0">
              <a:buNone/>
              <a:defRPr sz="1600"/>
            </a:lvl7pPr>
            <a:lvl8pPr marL="2545598" indent="0">
              <a:buNone/>
              <a:defRPr sz="1600"/>
            </a:lvl8pPr>
            <a:lvl9pPr marL="2909255" indent="0">
              <a:buNone/>
              <a:defRPr sz="16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7048" y="28626155"/>
            <a:ext cx="16459016" cy="4291541"/>
          </a:xfrm>
        </p:spPr>
        <p:txBody>
          <a:bodyPr/>
          <a:lstStyle>
            <a:lvl1pPr marL="0" indent="0">
              <a:buNone/>
              <a:defRPr sz="1100"/>
            </a:lvl1pPr>
            <a:lvl2pPr marL="363657" indent="0">
              <a:buNone/>
              <a:defRPr sz="1000"/>
            </a:lvl2pPr>
            <a:lvl3pPr marL="727314" indent="0">
              <a:buNone/>
              <a:defRPr sz="800"/>
            </a:lvl3pPr>
            <a:lvl4pPr marL="1090971" indent="0">
              <a:buNone/>
              <a:defRPr sz="700"/>
            </a:lvl4pPr>
            <a:lvl5pPr marL="1454628" indent="0">
              <a:buNone/>
              <a:defRPr sz="700"/>
            </a:lvl5pPr>
            <a:lvl6pPr marL="1818284" indent="0">
              <a:buNone/>
              <a:defRPr sz="700"/>
            </a:lvl6pPr>
            <a:lvl7pPr marL="2181941" indent="0">
              <a:buNone/>
              <a:defRPr sz="700"/>
            </a:lvl7pPr>
            <a:lvl8pPr marL="2545598" indent="0">
              <a:buNone/>
              <a:defRPr sz="700"/>
            </a:lvl8pPr>
            <a:lvl9pPr marL="2909255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BF96D-63AA-48B4-86F1-3396FAA0E99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3251200"/>
            <a:ext cx="233172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49111" tIns="174555" rIns="349111" bIns="17455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57400" y="10566400"/>
            <a:ext cx="23317200" cy="2194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49111" tIns="174555" rIns="349111" bIns="1745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57400" y="33324800"/>
            <a:ext cx="5715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49111" tIns="174555" rIns="349111" bIns="174555" numCol="1" anchor="t" anchorCtr="0" compatLnSpc="1">
            <a:prstTxWarp prst="textNoShape">
              <a:avLst/>
            </a:prstTxWarp>
          </a:bodyPr>
          <a:lstStyle>
            <a:lvl1pPr>
              <a:defRPr sz="5300">
                <a:latin typeface="Times New Roman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372600" y="33324800"/>
            <a:ext cx="8686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49111" tIns="174555" rIns="349111" bIns="174555" numCol="1" anchor="t" anchorCtr="0" compatLnSpc="1">
            <a:prstTxWarp prst="textNoShape">
              <a:avLst/>
            </a:prstTxWarp>
          </a:bodyPr>
          <a:lstStyle>
            <a:lvl1pPr algn="ctr">
              <a:defRPr sz="5300">
                <a:latin typeface="Times New Roman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659600" y="33324800"/>
            <a:ext cx="5715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49111" tIns="174555" rIns="349111" bIns="174555" numCol="1" anchor="t" anchorCtr="0" compatLnSpc="1">
            <a:prstTxWarp prst="textNoShape">
              <a:avLst/>
            </a:prstTxWarp>
          </a:bodyPr>
          <a:lstStyle>
            <a:lvl1pPr algn="r">
              <a:defRPr sz="5300">
                <a:latin typeface="Times New Roman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fld id="{E9062F27-410B-4FCC-9E48-0A90623FBBE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90913" rtl="0" eaLnBrk="0" fontAlgn="base" hangingPunct="0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3490913" rtl="0" eaLnBrk="0" fontAlgn="base" hangingPunct="0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Times New Roman" pitchFamily="18" charset="0"/>
          <a:ea typeface="ＭＳ Ｐゴシック" pitchFamily="-65" charset="-128"/>
          <a:cs typeface="ＭＳ Ｐゴシック" pitchFamily="-65" charset="-128"/>
        </a:defRPr>
      </a:lvl2pPr>
      <a:lvl3pPr algn="ctr" defTabSz="3490913" rtl="0" eaLnBrk="0" fontAlgn="base" hangingPunct="0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Times New Roman" pitchFamily="18" charset="0"/>
          <a:ea typeface="ＭＳ Ｐゴシック" pitchFamily="-65" charset="-128"/>
          <a:cs typeface="ＭＳ Ｐゴシック" pitchFamily="-65" charset="-128"/>
        </a:defRPr>
      </a:lvl3pPr>
      <a:lvl4pPr algn="ctr" defTabSz="3490913" rtl="0" eaLnBrk="0" fontAlgn="base" hangingPunct="0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Times New Roman" pitchFamily="18" charset="0"/>
          <a:ea typeface="ＭＳ Ｐゴシック" pitchFamily="-65" charset="-128"/>
          <a:cs typeface="ＭＳ Ｐゴシック" pitchFamily="-65" charset="-128"/>
        </a:defRPr>
      </a:lvl4pPr>
      <a:lvl5pPr algn="ctr" defTabSz="3490913" rtl="0" eaLnBrk="0" fontAlgn="base" hangingPunct="0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Times New Roman" pitchFamily="18" charset="0"/>
          <a:ea typeface="ＭＳ Ｐゴシック" pitchFamily="-65" charset="-128"/>
          <a:cs typeface="ＭＳ Ｐゴシック" pitchFamily="-65" charset="-128"/>
        </a:defRPr>
      </a:lvl5pPr>
      <a:lvl6pPr marL="363657" algn="ctr" defTabSz="3491359" rtl="0" fontAlgn="base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Times New Roman" pitchFamily="18" charset="0"/>
        </a:defRPr>
      </a:lvl6pPr>
      <a:lvl7pPr marL="727314" algn="ctr" defTabSz="3491359" rtl="0" fontAlgn="base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Times New Roman" pitchFamily="18" charset="0"/>
        </a:defRPr>
      </a:lvl7pPr>
      <a:lvl8pPr marL="1090971" algn="ctr" defTabSz="3491359" rtl="0" fontAlgn="base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Times New Roman" pitchFamily="18" charset="0"/>
        </a:defRPr>
      </a:lvl8pPr>
      <a:lvl9pPr marL="1454628" algn="ctr" defTabSz="3491359" rtl="0" fontAlgn="base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Times New Roman" pitchFamily="18" charset="0"/>
        </a:defRPr>
      </a:lvl9pPr>
    </p:titleStyle>
    <p:bodyStyle>
      <a:lvl1pPr marL="1308100" indent="-1308100" algn="l" defTabSz="3490913" rtl="0" eaLnBrk="0" fontAlgn="base" hangingPunct="0">
        <a:spcBef>
          <a:spcPct val="20000"/>
        </a:spcBef>
        <a:spcAft>
          <a:spcPct val="0"/>
        </a:spcAft>
        <a:buChar char="•"/>
        <a:defRPr sz="12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2835275" indent="-1090613" algn="l" defTabSz="3490913" rtl="0" eaLnBrk="0" fontAlgn="base" hangingPunct="0">
        <a:spcBef>
          <a:spcPct val="20000"/>
        </a:spcBef>
        <a:spcAft>
          <a:spcPct val="0"/>
        </a:spcAft>
        <a:buChar char="–"/>
        <a:defRPr sz="10700">
          <a:solidFill>
            <a:schemeClr val="tx1"/>
          </a:solidFill>
          <a:latin typeface="+mn-lt"/>
          <a:ea typeface="ＭＳ Ｐゴシック" pitchFamily="-65" charset="-128"/>
        </a:defRPr>
      </a:lvl2pPr>
      <a:lvl3pPr marL="4362450" indent="-871538" algn="l" defTabSz="3490913" rtl="0" eaLnBrk="0" fontAlgn="base" hangingPunct="0">
        <a:spcBef>
          <a:spcPct val="20000"/>
        </a:spcBef>
        <a:spcAft>
          <a:spcPct val="0"/>
        </a:spcAft>
        <a:buChar char="•"/>
        <a:defRPr sz="9100">
          <a:solidFill>
            <a:schemeClr val="tx1"/>
          </a:solidFill>
          <a:latin typeface="+mn-lt"/>
          <a:ea typeface="ＭＳ Ｐゴシック" pitchFamily="-65" charset="-128"/>
        </a:defRPr>
      </a:lvl3pPr>
      <a:lvl4pPr marL="6108700" indent="-871538" algn="l" defTabSz="3490913" rtl="0" eaLnBrk="0" fontAlgn="base" hangingPunct="0">
        <a:spcBef>
          <a:spcPct val="20000"/>
        </a:spcBef>
        <a:spcAft>
          <a:spcPct val="0"/>
        </a:spcAft>
        <a:buChar char="–"/>
        <a:defRPr sz="7600">
          <a:solidFill>
            <a:schemeClr val="tx1"/>
          </a:solidFill>
          <a:latin typeface="+mn-lt"/>
          <a:ea typeface="ＭＳ Ｐゴシック" pitchFamily="-65" charset="-128"/>
        </a:defRPr>
      </a:lvl4pPr>
      <a:lvl5pPr marL="7854950" indent="-871538" algn="l" defTabSz="3490913" rtl="0" eaLnBrk="0" fontAlgn="base" hangingPunct="0">
        <a:spcBef>
          <a:spcPct val="20000"/>
        </a:spcBef>
        <a:spcAft>
          <a:spcPct val="0"/>
        </a:spcAft>
        <a:buChar char="»"/>
        <a:defRPr sz="7600">
          <a:solidFill>
            <a:schemeClr val="tx1"/>
          </a:solidFill>
          <a:latin typeface="+mn-lt"/>
          <a:ea typeface="ＭＳ Ｐゴシック" pitchFamily="-65" charset="-128"/>
        </a:defRPr>
      </a:lvl5pPr>
      <a:lvl6pPr marL="8218898" indent="-872524" algn="l" defTabSz="3491359" rtl="0" fontAlgn="base">
        <a:spcBef>
          <a:spcPct val="20000"/>
        </a:spcBef>
        <a:spcAft>
          <a:spcPct val="0"/>
        </a:spcAft>
        <a:buChar char="»"/>
        <a:defRPr sz="7600">
          <a:solidFill>
            <a:schemeClr val="tx1"/>
          </a:solidFill>
          <a:latin typeface="+mn-lt"/>
        </a:defRPr>
      </a:lvl6pPr>
      <a:lvl7pPr marL="8582555" indent="-872524" algn="l" defTabSz="3491359" rtl="0" fontAlgn="base">
        <a:spcBef>
          <a:spcPct val="20000"/>
        </a:spcBef>
        <a:spcAft>
          <a:spcPct val="0"/>
        </a:spcAft>
        <a:buChar char="»"/>
        <a:defRPr sz="7600">
          <a:solidFill>
            <a:schemeClr val="tx1"/>
          </a:solidFill>
          <a:latin typeface="+mn-lt"/>
        </a:defRPr>
      </a:lvl7pPr>
      <a:lvl8pPr marL="8946212" indent="-872524" algn="l" defTabSz="3491359" rtl="0" fontAlgn="base">
        <a:spcBef>
          <a:spcPct val="20000"/>
        </a:spcBef>
        <a:spcAft>
          <a:spcPct val="0"/>
        </a:spcAft>
        <a:buChar char="»"/>
        <a:defRPr sz="7600">
          <a:solidFill>
            <a:schemeClr val="tx1"/>
          </a:solidFill>
          <a:latin typeface="+mn-lt"/>
        </a:defRPr>
      </a:lvl8pPr>
      <a:lvl9pPr marL="9309869" indent="-872524" algn="l" defTabSz="3491359" rtl="0" fontAlgn="base">
        <a:spcBef>
          <a:spcPct val="20000"/>
        </a:spcBef>
        <a:spcAft>
          <a:spcPct val="0"/>
        </a:spcAft>
        <a:buChar char="»"/>
        <a:defRPr sz="7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2731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3657" algn="l" defTabSz="72731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7314" algn="l" defTabSz="72731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0971" algn="l" defTabSz="72731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54628" algn="l" defTabSz="72731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8284" algn="l" defTabSz="72731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81941" algn="l" defTabSz="72731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45598" algn="l" defTabSz="72731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09255" algn="l" defTabSz="72731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11" Type="http://schemas.openxmlformats.org/officeDocument/2006/relationships/image" Target="../media/image9.png"/><Relationship Id="rId5" Type="http://schemas.openxmlformats.org/officeDocument/2006/relationships/image" Target="../media/image3.wmf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515B314-8ACA-471A-B9C1-E71C50F0F54C}"/>
              </a:ext>
            </a:extLst>
          </p:cNvPr>
          <p:cNvGrpSpPr/>
          <p:nvPr/>
        </p:nvGrpSpPr>
        <p:grpSpPr>
          <a:xfrm>
            <a:off x="13519732" y="3657601"/>
            <a:ext cx="13683668" cy="10586672"/>
            <a:chOff x="228600" y="6471285"/>
            <a:chExt cx="13683668" cy="7778114"/>
          </a:xfrm>
        </p:grpSpPr>
        <p:sp>
          <p:nvSpPr>
            <p:cNvPr id="220" name="Rectangle 5"/>
            <p:cNvSpPr txBox="1">
              <a:spLocks noChangeArrowheads="1"/>
            </p:cNvSpPr>
            <p:nvPr/>
          </p:nvSpPr>
          <p:spPr bwMode="auto">
            <a:xfrm>
              <a:off x="287310" y="7144338"/>
              <a:ext cx="8352315" cy="6092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49111" tIns="174555" rIns="349111" bIns="174555"/>
            <a:lstStyle/>
            <a:p>
              <a:pPr marL="346075" indent="-346075" algn="just" defTabSz="3490913" eaLnBrk="0" hangingPunct="0">
                <a:spcBef>
                  <a:spcPts val="600"/>
                </a:spcBef>
                <a:spcAft>
                  <a:spcPts val="600"/>
                </a:spcAft>
                <a:buFont typeface="Arial" pitchFamily="34" charset="0"/>
                <a:buChar char="•"/>
                <a:defRPr/>
              </a:pPr>
              <a:r>
                <a:rPr lang="en-US" sz="2800" kern="0" dirty="0">
                  <a:latin typeface="Arial" pitchFamily="34" charset="0"/>
                  <a:ea typeface="ＭＳ Ｐゴシック" pitchFamily="-65" charset="-128"/>
                  <a:cs typeface="Arial" pitchFamily="34" charset="0"/>
                </a:rPr>
                <a:t>Aluminum cutout demonstrates high radar cross-section (RCS) resulting in a high signal-to-noise-ratio (SNR)</a:t>
              </a:r>
            </a:p>
            <a:p>
              <a:pPr marL="346075" indent="-346075" algn="just" defTabSz="3490913" eaLnBrk="0" hangingPunct="0">
                <a:spcBef>
                  <a:spcPts val="600"/>
                </a:spcBef>
                <a:spcAft>
                  <a:spcPts val="600"/>
                </a:spcAft>
                <a:buFont typeface="Arial" pitchFamily="34" charset="0"/>
                <a:buChar char="•"/>
                <a:defRPr/>
              </a:pPr>
              <a:r>
                <a:rPr lang="en-US" sz="2800" kern="0" dirty="0" err="1">
                  <a:latin typeface="Arial" pitchFamily="34" charset="0"/>
                  <a:ea typeface="ＭＳ Ｐゴシック" pitchFamily="-65" charset="-128"/>
                  <a:cs typeface="Arial" pitchFamily="34" charset="0"/>
                </a:rPr>
                <a:t>Multistatic</a:t>
              </a:r>
              <a:r>
                <a:rPr lang="en-US" sz="2800" kern="0" dirty="0">
                  <a:latin typeface="Arial" pitchFamily="34" charset="0"/>
                  <a:ea typeface="ＭＳ Ｐゴシック" pitchFamily="-65" charset="-128"/>
                  <a:cs typeface="Arial" pitchFamily="34" charset="0"/>
                </a:rPr>
                <a:t>-to-monostatic conversion ease the signal processing to approximate this </a:t>
              </a:r>
              <a:r>
                <a:rPr lang="en-US" sz="2800" kern="0" dirty="0" err="1">
                  <a:latin typeface="Arial" pitchFamily="34" charset="0"/>
                  <a:ea typeface="ＭＳ Ｐゴシック" pitchFamily="-65" charset="-128"/>
                  <a:cs typeface="Arial" pitchFamily="34" charset="0"/>
                </a:rPr>
                <a:t>multistatic</a:t>
              </a:r>
              <a:r>
                <a:rPr lang="en-US" sz="2800" kern="0" dirty="0">
                  <a:latin typeface="Arial" pitchFamily="34" charset="0"/>
                  <a:ea typeface="ＭＳ Ｐゴシック" pitchFamily="-65" charset="-128"/>
                  <a:cs typeface="Arial" pitchFamily="34" charset="0"/>
                </a:rPr>
                <a:t> echo signal to a monostatic version.</a:t>
              </a:r>
            </a:p>
            <a:p>
              <a:pPr marL="346075" indent="-346075" algn="just" defTabSz="3490913" eaLnBrk="0" hangingPunct="0">
                <a:spcBef>
                  <a:spcPts val="600"/>
                </a:spcBef>
                <a:spcAft>
                  <a:spcPts val="600"/>
                </a:spcAft>
                <a:buFont typeface="Arial" pitchFamily="34" charset="0"/>
                <a:buChar char="•"/>
                <a:defRPr/>
              </a:pPr>
              <a:r>
                <a:rPr lang="en-US" sz="2800" kern="0" dirty="0">
                  <a:latin typeface="Arial" pitchFamily="34" charset="0"/>
                  <a:ea typeface="ＭＳ Ｐゴシック" pitchFamily="-65" charset="-128"/>
                  <a:cs typeface="Arial" pitchFamily="34" charset="0"/>
                </a:rPr>
                <a:t>Hand gesture recognition is an integral part of wireless human-computer-interaction </a:t>
              </a:r>
              <a:r>
                <a:rPr lang="el-GR" sz="2800" kern="0" dirty="0">
                  <a:latin typeface="Arial" pitchFamily="34" charset="0"/>
                  <a:ea typeface="ＭＳ Ｐゴシック" pitchFamily="-65" charset="-128"/>
                  <a:cs typeface="Arial" pitchFamily="34" charset="0"/>
                </a:rPr>
                <a:t>(</a:t>
              </a:r>
              <a:r>
                <a:rPr lang="en-US" sz="2800" kern="0" dirty="0">
                  <a:latin typeface="Arial" pitchFamily="34" charset="0"/>
                  <a:ea typeface="ＭＳ Ｐゴシック" pitchFamily="-65" charset="-128"/>
                  <a:cs typeface="Arial" pitchFamily="34" charset="0"/>
                </a:rPr>
                <a:t>HCI</a:t>
              </a:r>
              <a:r>
                <a:rPr lang="el-GR" sz="2800" kern="0" dirty="0">
                  <a:latin typeface="Arial" pitchFamily="34" charset="0"/>
                  <a:ea typeface="ＭＳ Ｐゴシック" pitchFamily="-65" charset="-128"/>
                  <a:cs typeface="Arial" pitchFamily="34" charset="0"/>
                </a:rPr>
                <a:t>)</a:t>
              </a:r>
              <a:r>
                <a:rPr lang="en-US" sz="2800" kern="0" dirty="0">
                  <a:latin typeface="Arial" pitchFamily="34" charset="0"/>
                  <a:ea typeface="ＭＳ Ｐゴシック" pitchFamily="-65" charset="-128"/>
                  <a:cs typeface="Arial" pitchFamily="34" charset="0"/>
                </a:rPr>
                <a:t>. FMCW </a:t>
              </a:r>
              <a:r>
                <a:rPr lang="en-US" sz="2800" kern="0" dirty="0" err="1">
                  <a:latin typeface="Arial" pitchFamily="34" charset="0"/>
                  <a:ea typeface="ＭＳ Ｐゴシック" pitchFamily="-65" charset="-128"/>
                  <a:cs typeface="Arial" pitchFamily="34" charset="0"/>
                </a:rPr>
                <a:t>mmWave</a:t>
              </a:r>
              <a:r>
                <a:rPr lang="en-US" sz="2800" kern="0" dirty="0">
                  <a:latin typeface="Arial" pitchFamily="34" charset="0"/>
                  <a:ea typeface="ＭＳ Ｐゴシック" pitchFamily="-65" charset="-128"/>
                  <a:cs typeface="Arial" pitchFamily="34" charset="0"/>
                </a:rPr>
                <a:t> radar are advantageous over optical solutions, due to the semi-penetrative nature of the electromagnetic (EM) at the wavelengths.</a:t>
              </a:r>
            </a:p>
            <a:p>
              <a:pPr marL="346075" indent="-346075" algn="just" defTabSz="3490913" eaLnBrk="0" hangingPunct="0">
                <a:spcBef>
                  <a:spcPts val="600"/>
                </a:spcBef>
                <a:spcAft>
                  <a:spcPts val="600"/>
                </a:spcAft>
                <a:buFont typeface="Arial" pitchFamily="34" charset="0"/>
                <a:buChar char="•"/>
                <a:defRPr/>
              </a:pPr>
              <a:r>
                <a:rPr lang="en-US" sz="2800" kern="0" dirty="0">
                  <a:latin typeface="Arial" pitchFamily="34" charset="0"/>
                  <a:ea typeface="ＭＳ Ｐゴシック" pitchFamily="-65" charset="-128"/>
                  <a:cs typeface="Arial" pitchFamily="34" charset="0"/>
                </a:rPr>
                <a:t>Three static hand gestures were collected for training and validation</a:t>
              </a:r>
            </a:p>
            <a:p>
              <a:pPr marL="346075" indent="-346075" algn="just" defTabSz="3490913" eaLnBrk="0" hangingPunct="0">
                <a:spcBef>
                  <a:spcPts val="0"/>
                </a:spcBef>
                <a:buFont typeface="Arial" pitchFamily="34" charset="0"/>
                <a:buChar char="•"/>
                <a:defRPr/>
              </a:pPr>
              <a:endParaRPr lang="en-US" sz="2800" kern="0" dirty="0">
                <a:latin typeface="Arial" pitchFamily="34" charset="0"/>
                <a:ea typeface="ＭＳ Ｐゴシック" pitchFamily="-65" charset="-128"/>
                <a:cs typeface="Arial" pitchFamily="34" charset="0"/>
              </a:endParaRPr>
            </a:p>
            <a:p>
              <a:pPr marL="346075" indent="-346075" algn="just" defTabSz="3490913" eaLnBrk="0" hangingPunct="0">
                <a:spcBef>
                  <a:spcPts val="0"/>
                </a:spcBef>
                <a:buFont typeface="Arial" pitchFamily="34" charset="0"/>
                <a:buChar char="•"/>
                <a:defRPr/>
              </a:pPr>
              <a:endParaRPr lang="en-US" sz="2800" kern="0" dirty="0">
                <a:latin typeface="Arial" pitchFamily="34" charset="0"/>
                <a:ea typeface="ＭＳ Ｐゴシック" pitchFamily="-65" charset="-128"/>
                <a:cs typeface="Arial" pitchFamily="34" charset="0"/>
              </a:endParaRPr>
            </a:p>
            <a:p>
              <a:pPr marL="346075" indent="-346075" algn="just" defTabSz="3490913" eaLnBrk="0" hangingPunct="0">
                <a:spcBef>
                  <a:spcPts val="0"/>
                </a:spcBef>
                <a:buFont typeface="Arial" pitchFamily="34" charset="0"/>
                <a:buChar char="•"/>
                <a:defRPr/>
              </a:pPr>
              <a:endParaRPr lang="en-US" sz="2800" kern="0" dirty="0">
                <a:latin typeface="Arial" pitchFamily="34" charset="0"/>
                <a:ea typeface="ＭＳ Ｐゴシック" pitchFamily="-65" charset="-128"/>
                <a:cs typeface="Arial" pitchFamily="34" charset="0"/>
              </a:endParaRPr>
            </a:p>
            <a:p>
              <a:pPr marL="346075" indent="-346075" algn="just" defTabSz="3490913" eaLnBrk="0" hangingPunct="0">
                <a:spcBef>
                  <a:spcPts val="0"/>
                </a:spcBef>
                <a:buFont typeface="Arial" pitchFamily="34" charset="0"/>
                <a:buChar char="•"/>
                <a:defRPr/>
              </a:pPr>
              <a:endParaRPr lang="en-US" sz="2800" kern="0" dirty="0">
                <a:latin typeface="Arial" pitchFamily="34" charset="0"/>
                <a:ea typeface="ＭＳ Ｐゴシック" pitchFamily="-65" charset="-128"/>
                <a:cs typeface="Arial" pitchFamily="34" charset="0"/>
              </a:endParaRPr>
            </a:p>
            <a:p>
              <a:pPr marL="346075" indent="-346075" algn="just" defTabSz="3490913" eaLnBrk="0" hangingPunct="0">
                <a:spcBef>
                  <a:spcPts val="0"/>
                </a:spcBef>
                <a:buFont typeface="Arial" pitchFamily="34" charset="0"/>
                <a:buChar char="•"/>
                <a:defRPr/>
              </a:pPr>
              <a:endParaRPr lang="en-US" sz="2800" kern="0" dirty="0">
                <a:latin typeface="Arial" pitchFamily="34" charset="0"/>
                <a:ea typeface="ＭＳ Ｐゴシック" pitchFamily="-65" charset="-128"/>
                <a:cs typeface="Arial" pitchFamily="34" charset="0"/>
              </a:endParaRPr>
            </a:p>
            <a:p>
              <a:pPr marL="346075" indent="-346075" algn="just" defTabSz="3490913" eaLnBrk="0" hangingPunct="0">
                <a:spcBef>
                  <a:spcPts val="0"/>
                </a:spcBef>
                <a:buFont typeface="Arial" pitchFamily="34" charset="0"/>
                <a:buChar char="•"/>
                <a:defRPr/>
              </a:pPr>
              <a:endParaRPr lang="en-US" sz="2800" kern="0" dirty="0">
                <a:latin typeface="Arial" pitchFamily="34" charset="0"/>
                <a:ea typeface="ＭＳ Ｐゴシック" pitchFamily="-65" charset="-128"/>
                <a:cs typeface="Arial" pitchFamily="34" charset="0"/>
              </a:endParaRPr>
            </a:p>
            <a:p>
              <a:pPr marL="346075" indent="-346075" algn="just" defTabSz="3490913" eaLnBrk="0" hangingPunct="0">
                <a:spcBef>
                  <a:spcPts val="0"/>
                </a:spcBef>
                <a:buFont typeface="Arial" pitchFamily="34" charset="0"/>
                <a:buChar char="•"/>
                <a:defRPr/>
              </a:pPr>
              <a:endParaRPr lang="en-US" sz="2800" kern="0" dirty="0">
                <a:latin typeface="Arial" pitchFamily="34" charset="0"/>
                <a:ea typeface="ＭＳ Ｐゴシック" pitchFamily="-65" charset="-128"/>
                <a:cs typeface="Arial" pitchFamily="34" charset="0"/>
              </a:endParaRPr>
            </a:p>
            <a:p>
              <a:pPr marL="346075" indent="-346075" algn="just" defTabSz="3490913" eaLnBrk="0" hangingPunct="0">
                <a:spcBef>
                  <a:spcPts val="0"/>
                </a:spcBef>
                <a:buFont typeface="Arial" pitchFamily="34" charset="0"/>
                <a:buChar char="•"/>
                <a:defRPr/>
              </a:pPr>
              <a:endParaRPr lang="en-US" sz="2800" kern="0" dirty="0">
                <a:latin typeface="Arial" pitchFamily="34" charset="0"/>
                <a:ea typeface="ＭＳ Ｐゴシック" pitchFamily="-65" charset="-128"/>
                <a:cs typeface="Arial" pitchFamily="34" charset="0"/>
              </a:endParaRPr>
            </a:p>
            <a:p>
              <a:pPr marL="346075" indent="-346075" algn="just" defTabSz="3490913" eaLnBrk="0" hangingPunct="0">
                <a:spcBef>
                  <a:spcPts val="0"/>
                </a:spcBef>
                <a:buFont typeface="Arial" pitchFamily="34" charset="0"/>
                <a:buChar char="•"/>
                <a:defRPr/>
              </a:pPr>
              <a:endParaRPr lang="en-US" sz="2800" kern="0" dirty="0">
                <a:latin typeface="Arial" pitchFamily="34" charset="0"/>
                <a:ea typeface="ＭＳ Ｐゴシック" pitchFamily="-65" charset="-128"/>
                <a:cs typeface="Arial" pitchFamily="34" charset="0"/>
              </a:endParaRPr>
            </a:p>
            <a:p>
              <a:pPr marL="346075" indent="-346075" algn="just" defTabSz="3490913" eaLnBrk="0" hangingPunct="0">
                <a:spcBef>
                  <a:spcPts val="0"/>
                </a:spcBef>
                <a:buFont typeface="Arial" pitchFamily="34" charset="0"/>
                <a:buChar char="•"/>
                <a:defRPr/>
              </a:pPr>
              <a:endParaRPr lang="en-US" sz="2800" kern="0" dirty="0">
                <a:latin typeface="Arial" pitchFamily="34" charset="0"/>
                <a:ea typeface="ＭＳ Ｐゴシック" pitchFamily="-65" charset="-128"/>
                <a:cs typeface="Arial" pitchFamily="34" charset="0"/>
              </a:endParaRPr>
            </a:p>
            <a:p>
              <a:pPr marL="346075" indent="-346075" algn="just" defTabSz="3490913" eaLnBrk="0" hangingPunct="0">
                <a:spcBef>
                  <a:spcPts val="0"/>
                </a:spcBef>
                <a:buFont typeface="Arial" pitchFamily="34" charset="0"/>
                <a:buChar char="•"/>
                <a:defRPr/>
              </a:pPr>
              <a:endParaRPr lang="en-US" sz="2800" kern="0" dirty="0">
                <a:latin typeface="Arial" pitchFamily="34" charset="0"/>
                <a:ea typeface="ＭＳ Ｐゴシック" pitchFamily="-65" charset="-128"/>
                <a:cs typeface="Arial" pitchFamily="34" charset="0"/>
              </a:endParaRPr>
            </a:p>
            <a:p>
              <a:pPr marL="346075" indent="-346075" algn="just" defTabSz="3490913" eaLnBrk="0" hangingPunct="0">
                <a:spcBef>
                  <a:spcPts val="0"/>
                </a:spcBef>
                <a:buFont typeface="Arial" pitchFamily="34" charset="0"/>
                <a:buChar char="•"/>
                <a:defRPr/>
              </a:pPr>
              <a:endParaRPr lang="en-US" sz="2800" kern="0" dirty="0">
                <a:latin typeface="Arial" pitchFamily="34" charset="0"/>
                <a:ea typeface="ＭＳ Ｐゴシック" pitchFamily="-65" charset="-128"/>
                <a:cs typeface="Arial" pitchFamily="34" charset="0"/>
              </a:endParaRPr>
            </a:p>
            <a:p>
              <a:pPr marL="346075" indent="-346075" algn="just" defTabSz="3490913" eaLnBrk="0" hangingPunct="0">
                <a:spcBef>
                  <a:spcPts val="0"/>
                </a:spcBef>
                <a:buFont typeface="Arial" pitchFamily="34" charset="0"/>
                <a:buChar char="•"/>
                <a:defRPr/>
              </a:pPr>
              <a:endParaRPr lang="en-US" sz="2800" kern="0" dirty="0">
                <a:latin typeface="Arial" pitchFamily="34" charset="0"/>
                <a:ea typeface="ＭＳ Ｐゴシック" pitchFamily="-65" charset="-128"/>
                <a:cs typeface="Arial" pitchFamily="34" charset="0"/>
              </a:endParaRPr>
            </a:p>
          </p:txBody>
        </p:sp>
        <p:sp>
          <p:nvSpPr>
            <p:cNvPr id="1047" name="Rectangle 115"/>
            <p:cNvSpPr>
              <a:spLocks noChangeArrowheads="1"/>
            </p:cNvSpPr>
            <p:nvPr/>
          </p:nvSpPr>
          <p:spPr bwMode="auto">
            <a:xfrm>
              <a:off x="1984683" y="6636603"/>
              <a:ext cx="952500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CA" sz="4800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Background</a:t>
              </a:r>
              <a:endParaRPr lang="en-US" sz="4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228600" y="6471285"/>
              <a:ext cx="13683668" cy="7778114"/>
            </a:xfrm>
            <a:prstGeom prst="roundRect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512064" tIns="256032" rIns="512064" bIns="256032" anchor="ctr"/>
            <a:lstStyle/>
            <a:p>
              <a:pPr algn="ctr">
                <a:defRPr/>
              </a:pPr>
              <a:endParaRPr lang="en-US" sz="1200"/>
            </a:p>
          </p:txBody>
        </p:sp>
      </p:grpSp>
      <p:pic>
        <p:nvPicPr>
          <p:cNvPr id="41" name="Picture 4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4863B5B9-8AE9-4BAA-8651-0C3622690F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98" t="-2561" r="1636" b="28849"/>
          <a:stretch/>
        </p:blipFill>
        <p:spPr>
          <a:xfrm>
            <a:off x="20160022" y="18773109"/>
            <a:ext cx="5091862" cy="4506075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3C8B157-89A8-4894-B1E0-6CBE54FF0A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3" t="3712" r="51499" b="21832"/>
          <a:stretch/>
        </p:blipFill>
        <p:spPr>
          <a:xfrm>
            <a:off x="19941934" y="14509574"/>
            <a:ext cx="5314867" cy="4455137"/>
          </a:xfrm>
          <a:prstGeom prst="rect">
            <a:avLst/>
          </a:prstGeom>
        </p:spPr>
      </p:pic>
      <p:sp>
        <p:nvSpPr>
          <p:cNvPr id="1036" name="Rectangle 2"/>
          <p:cNvSpPr>
            <a:spLocks noGrp="1" noChangeArrowheads="1"/>
          </p:cNvSpPr>
          <p:nvPr>
            <p:ph type="title"/>
          </p:nvPr>
        </p:nvSpPr>
        <p:spPr>
          <a:xfrm>
            <a:off x="-43105" y="228600"/>
            <a:ext cx="27432000" cy="1432034"/>
          </a:xfrm>
          <a:ln>
            <a:noFill/>
          </a:ln>
        </p:spPr>
        <p:txBody>
          <a:bodyPr/>
          <a:lstStyle/>
          <a:p>
            <a:pPr eaLnBrk="1" hangingPunct="1"/>
            <a:r>
              <a:rPr lang="en-US" sz="5400" b="1" dirty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Improved Static Hand Gesture Classification on Deep Convolutional Neural Networks Using Novel Sterile Training Technique</a:t>
            </a:r>
          </a:p>
        </p:txBody>
      </p:sp>
      <p:sp>
        <p:nvSpPr>
          <p:cNvPr id="1037" name="Line 3"/>
          <p:cNvSpPr>
            <a:spLocks noChangeShapeType="1"/>
          </p:cNvSpPr>
          <p:nvPr/>
        </p:nvSpPr>
        <p:spPr bwMode="auto">
          <a:xfrm flipV="1">
            <a:off x="0" y="2971799"/>
            <a:ext cx="27432000" cy="45719"/>
          </a:xfrm>
          <a:prstGeom prst="line">
            <a:avLst/>
          </a:prstGeom>
          <a:noFill/>
          <a:ln w="127000">
            <a:solidFill>
              <a:schemeClr val="tx2"/>
            </a:solidFill>
            <a:round/>
            <a:headEnd/>
            <a:tailEnd/>
          </a:ln>
        </p:spPr>
        <p:txBody>
          <a:bodyPr lIns="72731" tIns="36366" rIns="72731" bIns="36366"/>
          <a:lstStyle/>
          <a:p>
            <a:endParaRPr lang="en-US"/>
          </a:p>
        </p:txBody>
      </p:sp>
      <p:sp>
        <p:nvSpPr>
          <p:cNvPr id="1038" name="Rectangle 118"/>
          <p:cNvSpPr>
            <a:spLocks noChangeArrowheads="1"/>
          </p:cNvSpPr>
          <p:nvPr/>
        </p:nvSpPr>
        <p:spPr bwMode="auto">
          <a:xfrm>
            <a:off x="0" y="0"/>
            <a:ext cx="27432000" cy="36576000"/>
          </a:xfrm>
          <a:prstGeom prst="rect">
            <a:avLst/>
          </a:prstGeom>
          <a:noFill/>
          <a:ln w="139700">
            <a:solidFill>
              <a:schemeClr val="tx2"/>
            </a:solidFill>
            <a:miter lim="800000"/>
            <a:headEnd/>
            <a:tailEnd/>
          </a:ln>
        </p:spPr>
        <p:txBody>
          <a:bodyPr wrap="none" lIns="72731" tIns="36366" rIns="72731" bIns="36366" anchor="ctr"/>
          <a:lstStyle/>
          <a:p>
            <a:pPr algn="ctr"/>
            <a:endParaRPr lang="en-US" sz="1900" b="1">
              <a:solidFill>
                <a:srgbClr val="FF0000"/>
              </a:solidFill>
              <a:cs typeface="Tahoma" pitchFamily="34" charset="0"/>
            </a:endParaRPr>
          </a:p>
        </p:txBody>
      </p:sp>
      <p:sp>
        <p:nvSpPr>
          <p:cNvPr id="1039" name="Rectangle 374"/>
          <p:cNvSpPr>
            <a:spLocks noChangeArrowheads="1"/>
          </p:cNvSpPr>
          <p:nvPr/>
        </p:nvSpPr>
        <p:spPr bwMode="auto">
          <a:xfrm>
            <a:off x="4921710" y="3733800"/>
            <a:ext cx="3229458" cy="812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731" tIns="36366" rIns="72731" bIns="36366">
            <a:spAutoFit/>
          </a:bodyPr>
          <a:lstStyle/>
          <a:p>
            <a:r>
              <a:rPr lang="en-CA" sz="4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Motivation</a:t>
            </a:r>
          </a:p>
        </p:txBody>
      </p:sp>
      <p:sp>
        <p:nvSpPr>
          <p:cNvPr id="1040" name="Rectangle 412"/>
          <p:cNvSpPr>
            <a:spLocks noChangeArrowheads="1"/>
          </p:cNvSpPr>
          <p:nvPr/>
        </p:nvSpPr>
        <p:spPr bwMode="auto">
          <a:xfrm>
            <a:off x="20755795" y="23317200"/>
            <a:ext cx="2952138" cy="812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731" tIns="36366" rIns="72731" bIns="36366">
            <a:spAutoFit/>
          </a:bodyPr>
          <a:lstStyle/>
          <a:p>
            <a:r>
              <a:rPr lang="en-CA" sz="4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Summary</a:t>
            </a:r>
          </a:p>
        </p:txBody>
      </p:sp>
      <p:sp>
        <p:nvSpPr>
          <p:cNvPr id="1041" name="Rectangle 414"/>
          <p:cNvSpPr>
            <a:spLocks noChangeArrowheads="1"/>
          </p:cNvSpPr>
          <p:nvPr/>
        </p:nvSpPr>
        <p:spPr bwMode="auto">
          <a:xfrm>
            <a:off x="6142073" y="33325494"/>
            <a:ext cx="5592284" cy="812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731" tIns="36366" rIns="72731" bIns="36366">
            <a:spAutoFit/>
          </a:bodyPr>
          <a:lstStyle/>
          <a:p>
            <a:r>
              <a:rPr lang="en-CA" sz="4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Acknowledgments</a:t>
            </a:r>
          </a:p>
        </p:txBody>
      </p:sp>
      <p:sp>
        <p:nvSpPr>
          <p:cNvPr id="1044" name="Rectangle 109"/>
          <p:cNvSpPr>
            <a:spLocks noChangeArrowheads="1"/>
          </p:cNvSpPr>
          <p:nvPr/>
        </p:nvSpPr>
        <p:spPr bwMode="auto">
          <a:xfrm>
            <a:off x="0" y="1790555"/>
            <a:ext cx="27432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J. Smith, S. Thiagarajan, R. Willis, Y. Makris, M. Torlak</a:t>
            </a:r>
            <a:endParaRPr lang="en-US" sz="3200" b="1" baseline="30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45" name="Rectangle 110"/>
          <p:cNvSpPr>
            <a:spLocks noChangeArrowheads="1"/>
          </p:cNvSpPr>
          <p:nvPr/>
        </p:nvSpPr>
        <p:spPr bwMode="auto">
          <a:xfrm>
            <a:off x="0" y="2533521"/>
            <a:ext cx="27432000" cy="37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aseline="30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The University of Texas at Dallas, 800 W. Campbell Rd. Richardson, TX 75080</a:t>
            </a:r>
          </a:p>
        </p:txBody>
      </p:sp>
      <p:sp>
        <p:nvSpPr>
          <p:cNvPr id="2066" name="Rectangle 111"/>
          <p:cNvSpPr>
            <a:spLocks noChangeArrowheads="1"/>
          </p:cNvSpPr>
          <p:nvPr/>
        </p:nvSpPr>
        <p:spPr bwMode="auto">
          <a:xfrm>
            <a:off x="533400" y="4495800"/>
            <a:ext cx="12561464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buClr>
                <a:srgbClr val="000099"/>
              </a:buClr>
              <a:defRPr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mmWave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radar devices have emerged as a promising alternative offering low-cost system-on-chip sensors containing precise spatial information making radar imaging promising alternative to optical cameras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introducing aluminum cutout (sterile) images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used for static hand gesture classification</a:t>
            </a:r>
            <a:endParaRPr lang="en-US" sz="2400" b="1" dirty="0">
              <a:latin typeface="Arial" panose="020B0604020202020204" pitchFamily="34" charset="0"/>
              <a:ea typeface="ＭＳ Ｐゴシック" pitchFamily="-80" charset="-128"/>
              <a:cs typeface="Arial" panose="020B0604020202020204" pitchFamily="34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28599" y="3657601"/>
            <a:ext cx="12993299" cy="2826602"/>
          </a:xfrm>
          <a:prstGeom prst="round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512064" tIns="256032" rIns="512064" bIns="256032" anchor="ctr"/>
          <a:lstStyle/>
          <a:p>
            <a:pPr algn="ctr">
              <a:defRPr/>
            </a:pPr>
            <a:endParaRPr lang="en-US" sz="1200"/>
          </a:p>
        </p:txBody>
      </p:sp>
      <p:sp>
        <p:nvSpPr>
          <p:cNvPr id="75" name="Rectangle 5"/>
          <p:cNvSpPr txBox="1">
            <a:spLocks noChangeArrowheads="1"/>
          </p:cNvSpPr>
          <p:nvPr/>
        </p:nvSpPr>
        <p:spPr bwMode="auto">
          <a:xfrm>
            <a:off x="914400" y="24612600"/>
            <a:ext cx="5562600" cy="2895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349111" tIns="174555" rIns="349111" bIns="174555"/>
          <a:lstStyle/>
          <a:p>
            <a:pPr marL="346075" indent="-346075" defTabSz="3490913" eaLnBrk="0" hangingPunct="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" pitchFamily="34" charset="0"/>
                <a:ea typeface="ＭＳ Ｐゴシック" pitchFamily="-65" charset="-128"/>
                <a:cs typeface="Arial" pitchFamily="34" charset="0"/>
              </a:rPr>
              <a:t>Description</a:t>
            </a:r>
          </a:p>
          <a:p>
            <a:pPr marL="346075" indent="-346075" defTabSz="3490913" eaLnBrk="0" hangingPunct="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" pitchFamily="34" charset="0"/>
                <a:ea typeface="ＭＳ Ｐゴシック" pitchFamily="-65" charset="-128"/>
                <a:cs typeface="Arial" pitchFamily="34" charset="0"/>
              </a:rPr>
              <a:t>Description</a:t>
            </a:r>
          </a:p>
          <a:p>
            <a:pPr marL="346075" indent="-346075" defTabSz="3490913" eaLnBrk="0" hangingPunct="0"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2800" kern="0" dirty="0">
              <a:latin typeface="Arial" pitchFamily="34" charset="0"/>
              <a:ea typeface="ＭＳ Ｐゴシック" pitchFamily="-65" charset="-128"/>
              <a:cs typeface="Arial" pitchFamily="34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258096" y="33232739"/>
            <a:ext cx="17344103" cy="1627802"/>
          </a:xfrm>
          <a:prstGeom prst="round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512064" tIns="256032" rIns="512064" bIns="256032" anchor="ctr"/>
          <a:lstStyle/>
          <a:p>
            <a:pPr algn="ctr">
              <a:defRPr/>
            </a:pPr>
            <a:endParaRPr lang="en-US" sz="1200"/>
          </a:p>
        </p:txBody>
      </p:sp>
      <p:sp>
        <p:nvSpPr>
          <p:cNvPr id="81" name="Rounded Rectangle 80"/>
          <p:cNvSpPr/>
          <p:nvPr/>
        </p:nvSpPr>
        <p:spPr>
          <a:xfrm>
            <a:off x="17754600" y="23393400"/>
            <a:ext cx="9448800" cy="4535558"/>
          </a:xfrm>
          <a:prstGeom prst="round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512064" tIns="256032" rIns="512064" bIns="256032" anchor="ctr"/>
          <a:lstStyle/>
          <a:p>
            <a:pPr algn="ctr">
              <a:defRPr/>
            </a:pPr>
            <a:endParaRPr lang="en-US" sz="1200"/>
          </a:p>
        </p:txBody>
      </p:sp>
      <p:sp>
        <p:nvSpPr>
          <p:cNvPr id="83" name="Rounded Rectangle 82"/>
          <p:cNvSpPr/>
          <p:nvPr/>
        </p:nvSpPr>
        <p:spPr>
          <a:xfrm>
            <a:off x="228600" y="23393400"/>
            <a:ext cx="17327980" cy="9637481"/>
          </a:xfrm>
          <a:prstGeom prst="round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12064" tIns="256032" rIns="512064" bIns="256032" anchor="ctr"/>
          <a:lstStyle/>
          <a:p>
            <a:pPr algn="ctr">
              <a:defRPr/>
            </a:pPr>
            <a:endParaRPr lang="en-US" sz="1200"/>
          </a:p>
        </p:txBody>
      </p:sp>
      <p:sp>
        <p:nvSpPr>
          <p:cNvPr id="1082" name="Rectangle 80"/>
          <p:cNvSpPr>
            <a:spLocks noChangeArrowheads="1"/>
          </p:cNvSpPr>
          <p:nvPr/>
        </p:nvSpPr>
        <p:spPr bwMode="auto">
          <a:xfrm>
            <a:off x="1" y="158607"/>
            <a:ext cx="184731" cy="2923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1084" name="Rectangle 81"/>
          <p:cNvSpPr>
            <a:spLocks noChangeArrowheads="1"/>
          </p:cNvSpPr>
          <p:nvPr/>
        </p:nvSpPr>
        <p:spPr bwMode="auto">
          <a:xfrm>
            <a:off x="1" y="2063607"/>
            <a:ext cx="184731" cy="2923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297" name="Rounded Rectangle 296"/>
          <p:cNvSpPr/>
          <p:nvPr/>
        </p:nvSpPr>
        <p:spPr>
          <a:xfrm>
            <a:off x="17785180" y="28157559"/>
            <a:ext cx="9448800" cy="3707706"/>
          </a:xfrm>
          <a:prstGeom prst="round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512064" tIns="256032" rIns="512064" bIns="256032" anchor="ctr"/>
          <a:lstStyle/>
          <a:p>
            <a:pPr algn="ctr">
              <a:defRPr/>
            </a:pPr>
            <a:endParaRPr lang="en-US" sz="1200"/>
          </a:p>
        </p:txBody>
      </p:sp>
      <p:sp>
        <p:nvSpPr>
          <p:cNvPr id="1087" name="Rectangle 412"/>
          <p:cNvSpPr>
            <a:spLocks noChangeArrowheads="1"/>
          </p:cNvSpPr>
          <p:nvPr/>
        </p:nvSpPr>
        <p:spPr bwMode="auto">
          <a:xfrm>
            <a:off x="20489297" y="28369737"/>
            <a:ext cx="3763385" cy="812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731" tIns="36366" rIns="72731" bIns="36366">
            <a:spAutoFit/>
          </a:bodyPr>
          <a:lstStyle/>
          <a:p>
            <a:r>
              <a:rPr lang="en-CA" sz="4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Future Work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DB9FC7E-B4D2-43FD-9F44-F1678CE62294}"/>
              </a:ext>
            </a:extLst>
          </p:cNvPr>
          <p:cNvGrpSpPr/>
          <p:nvPr/>
        </p:nvGrpSpPr>
        <p:grpSpPr>
          <a:xfrm>
            <a:off x="228598" y="6758522"/>
            <a:ext cx="12993300" cy="7490878"/>
            <a:chOff x="13913268" y="3962400"/>
            <a:chExt cx="13290132" cy="7964231"/>
          </a:xfrm>
        </p:grpSpPr>
        <p:sp>
          <p:nvSpPr>
            <p:cNvPr id="227" name="Rounded Rectangle 226"/>
            <p:cNvSpPr/>
            <p:nvPr/>
          </p:nvSpPr>
          <p:spPr>
            <a:xfrm>
              <a:off x="13913268" y="3962400"/>
              <a:ext cx="13290132" cy="7964231"/>
            </a:xfrm>
            <a:prstGeom prst="roundRect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512064" tIns="256032" rIns="512064" bIns="256032" anchor="ctr"/>
            <a:lstStyle/>
            <a:p>
              <a:pPr algn="ctr">
                <a:defRPr/>
              </a:pPr>
              <a:endParaRPr lang="en-US" sz="1200"/>
            </a:p>
          </p:txBody>
        </p:sp>
        <p:sp>
          <p:nvSpPr>
            <p:cNvPr id="409" name="Rectangle 115"/>
            <p:cNvSpPr>
              <a:spLocks noChangeArrowheads="1"/>
            </p:cNvSpPr>
            <p:nvPr/>
          </p:nvSpPr>
          <p:spPr bwMode="auto">
            <a:xfrm>
              <a:off x="17373600" y="4390034"/>
              <a:ext cx="685800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CA" sz="4800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Problem Statement</a:t>
              </a:r>
              <a:endParaRPr lang="en-US" sz="4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19" name="Rounded Rectangle 418"/>
          <p:cNvSpPr/>
          <p:nvPr/>
        </p:nvSpPr>
        <p:spPr>
          <a:xfrm>
            <a:off x="228600" y="14478000"/>
            <a:ext cx="26974800" cy="8686800"/>
          </a:xfrm>
          <a:prstGeom prst="round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512064" tIns="256032" rIns="512064" bIns="256032" anchor="ctr"/>
          <a:lstStyle/>
          <a:p>
            <a:pPr algn="ctr">
              <a:defRPr/>
            </a:pPr>
            <a:endParaRPr lang="en-US" sz="1200"/>
          </a:p>
        </p:txBody>
      </p:sp>
      <p:sp>
        <p:nvSpPr>
          <p:cNvPr id="421" name="Rectangle 115"/>
          <p:cNvSpPr>
            <a:spLocks noChangeArrowheads="1"/>
          </p:cNvSpPr>
          <p:nvPr/>
        </p:nvSpPr>
        <p:spPr bwMode="auto">
          <a:xfrm>
            <a:off x="4648200" y="14630400"/>
            <a:ext cx="18897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 sz="4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</a:t>
            </a:r>
            <a:endParaRPr lang="en-US" sz="48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1" name="Rectangle 115"/>
          <p:cNvSpPr>
            <a:spLocks noChangeArrowheads="1"/>
          </p:cNvSpPr>
          <p:nvPr/>
        </p:nvSpPr>
        <p:spPr bwMode="auto">
          <a:xfrm>
            <a:off x="5715000" y="23469600"/>
            <a:ext cx="8001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 sz="4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Results</a:t>
            </a:r>
            <a:endParaRPr lang="en-US" sz="48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4" name="Rounded Rectangle 213"/>
          <p:cNvSpPr/>
          <p:nvPr/>
        </p:nvSpPr>
        <p:spPr>
          <a:xfrm>
            <a:off x="17785180" y="32093864"/>
            <a:ext cx="9448800" cy="2743200"/>
          </a:xfrm>
          <a:prstGeom prst="round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512064" tIns="256032" rIns="512064" bIns="256032" anchor="ctr"/>
          <a:lstStyle/>
          <a:p>
            <a:pPr algn="ctr">
              <a:defRPr/>
            </a:pPr>
            <a:endParaRPr lang="en-US" sz="1200"/>
          </a:p>
        </p:txBody>
      </p:sp>
      <p:sp>
        <p:nvSpPr>
          <p:cNvPr id="215" name="Rectangle 412"/>
          <p:cNvSpPr>
            <a:spLocks noChangeArrowheads="1"/>
          </p:cNvSpPr>
          <p:nvPr/>
        </p:nvSpPr>
        <p:spPr bwMode="auto">
          <a:xfrm>
            <a:off x="20403601" y="32043758"/>
            <a:ext cx="3934779" cy="812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731" tIns="36366" rIns="72731" bIns="36366">
            <a:spAutoFit/>
          </a:bodyPr>
          <a:lstStyle/>
          <a:p>
            <a:r>
              <a:rPr lang="en-CA" sz="4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Publications</a:t>
            </a:r>
          </a:p>
        </p:txBody>
      </p:sp>
      <p:pic>
        <p:nvPicPr>
          <p:cNvPr id="218" name="Picture 1" descr="H:\Jump 1\TxACE Center_Ken O\LogoFinalWhit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7237" y="1490207"/>
            <a:ext cx="2600325" cy="118872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9" name="Rectangle 5"/>
          <p:cNvSpPr txBox="1">
            <a:spLocks noChangeArrowheads="1"/>
          </p:cNvSpPr>
          <p:nvPr/>
        </p:nvSpPr>
        <p:spPr bwMode="auto">
          <a:xfrm>
            <a:off x="7924800" y="15590433"/>
            <a:ext cx="12100322" cy="6732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49111" tIns="174555" rIns="349111" bIns="174555"/>
          <a:lstStyle/>
          <a:p>
            <a:pPr marL="346075" indent="-346075" algn="just" defTabSz="3490913" eaLnBrk="0" hangingPunct="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" pitchFamily="34" charset="0"/>
                <a:ea typeface="ＭＳ Ｐゴシック" pitchFamily="-65" charset="-128"/>
                <a:cs typeface="Arial" pitchFamily="34" charset="0"/>
              </a:rPr>
              <a:t>Sample human hand gestures within the scanning range of 0.25 m  and 0.25 m from the radar and to a square with sides of 0.25 m.</a:t>
            </a:r>
          </a:p>
          <a:p>
            <a:pPr marL="346075" indent="-346075" algn="just" defTabSz="3490913" eaLnBrk="0" hangingPunct="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" pitchFamily="34" charset="0"/>
                <a:ea typeface="ＭＳ Ｐゴシック" pitchFamily="-65" charset="-128"/>
                <a:cs typeface="Arial" pitchFamily="34" charset="0"/>
              </a:rPr>
              <a:t>Perform the gesture with the hand kept away from the torso to avoid occluding the hand in the torso peak’s side-lobes.</a:t>
            </a:r>
          </a:p>
          <a:p>
            <a:pPr marL="346075" indent="-346075" algn="just" defTabSz="3490913" eaLnBrk="0" hangingPunct="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" pitchFamily="34" charset="0"/>
                <a:ea typeface="ＭＳ Ｐゴシック" pitchFamily="-65" charset="-128"/>
                <a:cs typeface="Arial" pitchFamily="34" charset="0"/>
              </a:rPr>
              <a:t>Collect dataset from many perspectives using 2D mechanical scanner from both “real”  human hands and sterile aluminum cutouts.</a:t>
            </a:r>
          </a:p>
          <a:p>
            <a:pPr marL="346075" indent="-346075" algn="just" defTabSz="3490913" eaLnBrk="0" hangingPunct="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" pitchFamily="34" charset="0"/>
                <a:ea typeface="ＭＳ Ｐゴシック" pitchFamily="-65" charset="-128"/>
                <a:cs typeface="Arial" pitchFamily="34" charset="0"/>
              </a:rPr>
              <a:t>Apply a synthetic radar aperture (SAR) approach to reconstruct an image of the human hand with and without aluminum cutout.</a:t>
            </a:r>
          </a:p>
          <a:p>
            <a:pPr marL="346075" indent="-346075" algn="just" defTabSz="3490913" eaLnBrk="0" hangingPunct="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" pitchFamily="34" charset="0"/>
                <a:ea typeface="ＭＳ Ｐゴシック" pitchFamily="-65" charset="-128"/>
                <a:cs typeface="Arial" pitchFamily="34" charset="0"/>
              </a:rPr>
              <a:t>Preprocess complex-valued data by applying </a:t>
            </a:r>
            <a:r>
              <a:rPr lang="en-US" sz="2800" kern="0" dirty="0" err="1">
                <a:latin typeface="Arial" pitchFamily="34" charset="0"/>
                <a:ea typeface="ＭＳ Ｐゴシック" pitchFamily="-65" charset="-128"/>
                <a:cs typeface="Arial" pitchFamily="34" charset="0"/>
              </a:rPr>
              <a:t>multistatic</a:t>
            </a:r>
            <a:r>
              <a:rPr lang="en-US" sz="2800" kern="0" dirty="0">
                <a:latin typeface="Arial" pitchFamily="34" charset="0"/>
                <a:ea typeface="ＭＳ Ｐゴシック" pitchFamily="-65" charset="-128"/>
                <a:cs typeface="Arial" pitchFamily="34" charset="0"/>
              </a:rPr>
              <a:t>-to-monostatic conversion along with either range or range-angle FFTs.</a:t>
            </a:r>
          </a:p>
          <a:p>
            <a:pPr marL="346075" indent="-346075" algn="just" defTabSz="3490913" eaLnBrk="0" hangingPunct="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" pitchFamily="34" charset="0"/>
                <a:ea typeface="ＭＳ Ｐゴシック" pitchFamily="-65" charset="-128"/>
                <a:cs typeface="Arial" pitchFamily="34" charset="0"/>
              </a:rPr>
              <a:t>Develop CNN architectures keeping in mind that inputs normalization may ruin the phase interdependence.</a:t>
            </a:r>
          </a:p>
          <a:p>
            <a:pPr marL="346075" indent="-346075" algn="just" defTabSz="3490913" eaLnBrk="0" hangingPunct="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" pitchFamily="34" charset="0"/>
                <a:ea typeface="ＭＳ Ｐゴシック" pitchFamily="-65" charset="-128"/>
                <a:cs typeface="Arial" pitchFamily="34" charset="0"/>
              </a:rPr>
              <a:t>Train CNN architectures by using dataset with both real and sterile images.</a:t>
            </a:r>
          </a:p>
          <a:p>
            <a:pPr marL="346075" indent="-346075" algn="just" defTabSz="3490913" eaLnBrk="0" hangingPunct="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sz="2800" kern="0" dirty="0">
              <a:latin typeface="Arial" pitchFamily="34" charset="0"/>
              <a:ea typeface="ＭＳ Ｐゴシック" pitchFamily="-65" charset="-128"/>
              <a:cs typeface="Arial" pitchFamily="34" charset="0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V="1">
            <a:off x="3886200" y="34980927"/>
            <a:ext cx="23502695" cy="158191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</p:pic>
      <p:pic>
        <p:nvPicPr>
          <p:cNvPr id="38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207" y="34969178"/>
            <a:ext cx="3863993" cy="1591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FAB5282-D702-4CF9-AF67-3FF3CC3E6E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31600" y="1446285"/>
            <a:ext cx="2885572" cy="1084929"/>
          </a:xfrm>
          <a:prstGeom prst="rect">
            <a:avLst/>
          </a:prstGeom>
        </p:spPr>
      </p:pic>
      <p:sp>
        <p:nvSpPr>
          <p:cNvPr id="42" name="Rectangle 111">
            <a:extLst>
              <a:ext uri="{FF2B5EF4-FFF2-40B4-BE49-F238E27FC236}">
                <a16:creationId xmlns:a16="http://schemas.microsoft.com/office/drawing/2014/main" id="{AA72903C-81C1-4526-BF03-8CBFEFF5F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8000999"/>
            <a:ext cx="59436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buClr>
                <a:srgbClr val="000099"/>
              </a:buClr>
              <a:defRPr/>
            </a:pPr>
            <a:r>
              <a:rPr lang="en-US" sz="2800" dirty="0"/>
              <a:t>Data collection approach using novel sterile technique able to resolve and enhance human hand reflectivity and features prominence improving classification accuracy of non-moving (static) hand gestures using convolutional neural network (CNN) and frequency modulated continuous wave (FMCW) </a:t>
            </a:r>
            <a:r>
              <a:rPr lang="en-US" sz="2800" dirty="0" err="1"/>
              <a:t>milimeter</a:t>
            </a:r>
            <a:r>
              <a:rPr lang="en-US" sz="2800" dirty="0"/>
              <a:t> wave (</a:t>
            </a:r>
            <a:r>
              <a:rPr lang="en-US" sz="2800" dirty="0" err="1"/>
              <a:t>mmWave</a:t>
            </a:r>
            <a:r>
              <a:rPr lang="en-US" sz="2800" dirty="0"/>
              <a:t>) radars.</a:t>
            </a:r>
            <a:endParaRPr lang="en-US" sz="2400" b="1" dirty="0">
              <a:latin typeface="+mn-lt"/>
              <a:ea typeface="ＭＳ Ｐゴシック" pitchFamily="-80" charset="-128"/>
            </a:endParaRPr>
          </a:p>
        </p:txBody>
      </p:sp>
      <p:pic>
        <p:nvPicPr>
          <p:cNvPr id="9" name="Picture 8" descr="A close-up of a hand&#10;&#10;Description automatically generated with medium confidence">
            <a:extLst>
              <a:ext uri="{FF2B5EF4-FFF2-40B4-BE49-F238E27FC236}">
                <a16:creationId xmlns:a16="http://schemas.microsoft.com/office/drawing/2014/main" id="{7C591CF6-E7DC-41AC-881C-900311170D3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1283" b="45960"/>
          <a:stretch/>
        </p:blipFill>
        <p:spPr>
          <a:xfrm>
            <a:off x="16864423" y="11805849"/>
            <a:ext cx="1496723" cy="2090922"/>
          </a:xfrm>
          <a:prstGeom prst="rect">
            <a:avLst/>
          </a:prstGeom>
        </p:spPr>
      </p:pic>
      <p:pic>
        <p:nvPicPr>
          <p:cNvPr id="45" name="Picture 44" descr="A close-up of a hand&#10;&#10;Description automatically generated with medium confidence">
            <a:extLst>
              <a:ext uri="{FF2B5EF4-FFF2-40B4-BE49-F238E27FC236}">
                <a16:creationId xmlns:a16="http://schemas.microsoft.com/office/drawing/2014/main" id="{896A16BA-1B4B-43E4-B757-59CA95DBD73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4" t="61979" r="16878" b="7122"/>
          <a:stretch/>
        </p:blipFill>
        <p:spPr>
          <a:xfrm>
            <a:off x="18783699" y="11908659"/>
            <a:ext cx="2843100" cy="1695625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F6A72DF9-F433-4472-905B-E09A7DDEA3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15" y="24685368"/>
            <a:ext cx="7923288" cy="7408496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DD9D2C3F-D814-417D-9C12-71621D8EE5B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4" t="38941" r="-6747" b="2098"/>
          <a:stretch/>
        </p:blipFill>
        <p:spPr>
          <a:xfrm>
            <a:off x="8892590" y="30689195"/>
            <a:ext cx="8368527" cy="1984189"/>
          </a:xfrm>
          <a:prstGeom prst="rect">
            <a:avLst/>
          </a:prstGeom>
        </p:spPr>
      </p:pic>
      <p:pic>
        <p:nvPicPr>
          <p:cNvPr id="50" name="Picture 49" descr="A close-up of a hand&#10;&#10;Description automatically generated with medium confidence">
            <a:extLst>
              <a:ext uri="{FF2B5EF4-FFF2-40B4-BE49-F238E27FC236}">
                <a16:creationId xmlns:a16="http://schemas.microsoft.com/office/drawing/2014/main" id="{D5E72FE5-524D-4FDC-9CE4-1727354273F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41" t="-1" r="-1958" b="46941"/>
          <a:stretch/>
        </p:blipFill>
        <p:spPr>
          <a:xfrm>
            <a:off x="14753957" y="11870491"/>
            <a:ext cx="1496723" cy="2052982"/>
          </a:xfrm>
          <a:prstGeom prst="rect">
            <a:avLst/>
          </a:prstGeom>
        </p:spPr>
      </p:pic>
      <p:pic>
        <p:nvPicPr>
          <p:cNvPr id="15" name="Picture 14" descr="A picture containing indoor, wall, floor, furniture&#10;&#10;Description automatically generated">
            <a:extLst>
              <a:ext uri="{FF2B5EF4-FFF2-40B4-BE49-F238E27FC236}">
                <a16:creationId xmlns:a16="http://schemas.microsoft.com/office/drawing/2014/main" id="{83FCA4CF-62A3-44EF-BE4C-E9AC2F1274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5399" y="4882283"/>
            <a:ext cx="4623406" cy="8127907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9C42F274-628A-4A63-AF04-56900ED096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00" y="15976444"/>
            <a:ext cx="7424983" cy="5393016"/>
          </a:xfrm>
          <a:prstGeom prst="rect">
            <a:avLst/>
          </a:prstGeom>
        </p:spPr>
      </p:pic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42FFF8A7-8978-44A5-BA6F-7651EACDB8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085" y="8286910"/>
            <a:ext cx="6083262" cy="4793524"/>
          </a:xfrm>
          <a:prstGeom prst="rect">
            <a:avLst/>
          </a:prstGeom>
        </p:spPr>
      </p:pic>
      <p:sp>
        <p:nvSpPr>
          <p:cNvPr id="57" name="Rectangle 111">
            <a:extLst>
              <a:ext uri="{FF2B5EF4-FFF2-40B4-BE49-F238E27FC236}">
                <a16:creationId xmlns:a16="http://schemas.microsoft.com/office/drawing/2014/main" id="{143EAE21-FEC1-4456-8591-E8897727D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664" y="34221215"/>
            <a:ext cx="169631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800" dirty="0">
                <a:latin typeface="Arial" panose="020B0604020202020204" pitchFamily="34" charset="0"/>
                <a:ea typeface="ＭＳ Ｐゴシック" pitchFamily="-80" charset="-128"/>
                <a:cs typeface="Arial" panose="020B0604020202020204" pitchFamily="34" charset="0"/>
              </a:rPr>
              <a:t>This work is supported by Texas Instruments through Foundational Technology Research Centre (FTRC).</a:t>
            </a:r>
          </a:p>
        </p:txBody>
      </p:sp>
      <p:sp>
        <p:nvSpPr>
          <p:cNvPr id="58" name="Rectangle 5">
            <a:extLst>
              <a:ext uri="{FF2B5EF4-FFF2-40B4-BE49-F238E27FC236}">
                <a16:creationId xmlns:a16="http://schemas.microsoft.com/office/drawing/2014/main" id="{C0B045A1-7515-4CDF-BBBF-BE2BDD20E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710" y="24502455"/>
            <a:ext cx="8145355" cy="5286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49111" tIns="174555" rIns="349111" bIns="174555"/>
          <a:lstStyle/>
          <a:p>
            <a:pPr marL="346075" indent="-346075" algn="just" defTabSz="3490913" eaLnBrk="0" hangingPunct="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" pitchFamily="34" charset="0"/>
                <a:ea typeface="ＭＳ Ｐゴシック" pitchFamily="-65" charset="-128"/>
                <a:cs typeface="Arial" pitchFamily="34" charset="0"/>
              </a:rPr>
              <a:t>Datasets used to train the CNN architectures are based on the preprocessing applying algorithm (Range or Range-Angle) and the existence of the sterile data in it.</a:t>
            </a:r>
          </a:p>
          <a:p>
            <a:pPr marL="346075" indent="-346075" algn="just" defTabSz="3490913" eaLnBrk="0" hangingPunct="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" pitchFamily="34" charset="0"/>
                <a:ea typeface="ＭＳ Ｐゴシック" pitchFamily="-65" charset="-128"/>
                <a:cs typeface="Arial" pitchFamily="34" charset="0"/>
              </a:rPr>
              <a:t>To ensure consistency 8000 samples used for validation dataset and reused for each experiment.</a:t>
            </a:r>
          </a:p>
          <a:p>
            <a:pPr marL="346075" indent="-346075" algn="just" defTabSz="3490913" eaLnBrk="0" hangingPunct="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" pitchFamily="34" charset="0"/>
                <a:ea typeface="ＭＳ Ｐゴシック" pitchFamily="-65" charset="-128"/>
                <a:cs typeface="Arial" pitchFamily="34" charset="0"/>
              </a:rPr>
              <a:t>Prediction accuracy of the dataset with sterile aluminum cutouts has been improved for both range and range-angle algorithms to 93.1% and 95.4%, respectively.</a:t>
            </a:r>
          </a:p>
        </p:txBody>
      </p:sp>
      <p:sp>
        <p:nvSpPr>
          <p:cNvPr id="59" name="Rectangle 5">
            <a:extLst>
              <a:ext uri="{FF2B5EF4-FFF2-40B4-BE49-F238E27FC236}">
                <a16:creationId xmlns:a16="http://schemas.microsoft.com/office/drawing/2014/main" id="{65692841-691D-4524-928C-DBFE5AECA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64162" y="24014044"/>
            <a:ext cx="8590570" cy="3999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49111" tIns="174555" rIns="349111" bIns="174555"/>
          <a:lstStyle/>
          <a:p>
            <a:pPr marL="346075" indent="-346075" algn="just" defTabSz="3490913" eaLnBrk="0" hangingPunct="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" pitchFamily="34" charset="0"/>
                <a:ea typeface="ＭＳ Ｐゴシック" pitchFamily="-65" charset="-128"/>
                <a:cs typeface="Arial" pitchFamily="34" charset="0"/>
              </a:rPr>
              <a:t>Novel data collection and training techniques applied to improve the classification of static hand gestures using </a:t>
            </a:r>
            <a:r>
              <a:rPr lang="en-US" sz="2800" kern="0" dirty="0" err="1">
                <a:latin typeface="Arial" pitchFamily="34" charset="0"/>
                <a:ea typeface="ＭＳ Ｐゴシック" pitchFamily="-65" charset="-128"/>
                <a:cs typeface="Arial" pitchFamily="34" charset="0"/>
              </a:rPr>
              <a:t>mmWave</a:t>
            </a:r>
            <a:r>
              <a:rPr lang="en-US" sz="2800" kern="0" dirty="0">
                <a:latin typeface="Arial" pitchFamily="34" charset="0"/>
                <a:ea typeface="ＭＳ Ｐゴシック" pitchFamily="-65" charset="-128"/>
                <a:cs typeface="Arial" pitchFamily="34" charset="0"/>
              </a:rPr>
              <a:t> FMCW radar and convolutional neural networks.</a:t>
            </a:r>
          </a:p>
          <a:p>
            <a:pPr marL="346075" indent="-346075" algn="just" defTabSz="3490913" eaLnBrk="0" hangingPunct="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" pitchFamily="34" charset="0"/>
                <a:ea typeface="ＭＳ Ｐゴシック" pitchFamily="-65" charset="-128"/>
                <a:cs typeface="Arial" pitchFamily="34" charset="0"/>
              </a:rPr>
              <a:t>Two-dimensional mechanical scanner allows the collection of large, diverse radar datasets.</a:t>
            </a:r>
          </a:p>
          <a:p>
            <a:pPr marL="346075" indent="-346075" algn="just" defTabSz="3490913" eaLnBrk="0" hangingPunct="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" pitchFamily="34" charset="0"/>
                <a:ea typeface="ＭＳ Ｐゴシック" pitchFamily="-65" charset="-128"/>
                <a:cs typeface="Arial" pitchFamily="34" charset="0"/>
              </a:rPr>
              <a:t>Aluminum sterile cutouts aid to improve classification accuracy.</a:t>
            </a:r>
          </a:p>
        </p:txBody>
      </p:sp>
      <p:sp>
        <p:nvSpPr>
          <p:cNvPr id="51" name="Rectangle 5">
            <a:extLst>
              <a:ext uri="{FF2B5EF4-FFF2-40B4-BE49-F238E27FC236}">
                <a16:creationId xmlns:a16="http://schemas.microsoft.com/office/drawing/2014/main" id="{D29B13E2-2E2C-4F1B-BCE1-6E0679FCC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21395" y="29193592"/>
            <a:ext cx="8590570" cy="256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49111" tIns="174555" rIns="349111" bIns="174555"/>
          <a:lstStyle/>
          <a:p>
            <a:pPr marL="346075" indent="-346075" algn="just" defTabSz="3490913" eaLnBrk="0" hangingPunct="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" pitchFamily="34" charset="0"/>
                <a:ea typeface="ＭＳ Ｐゴシック" pitchFamily="-65" charset="-128"/>
                <a:cs typeface="Arial" pitchFamily="34" charset="0"/>
              </a:rPr>
              <a:t>Increase number of gestures, degrees of freedom, to create a more robust classifier</a:t>
            </a:r>
          </a:p>
          <a:p>
            <a:pPr marL="346075" indent="-346075" algn="just" defTabSz="3490913" eaLnBrk="0" hangingPunct="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" pitchFamily="34" charset="0"/>
                <a:ea typeface="ＭＳ Ｐゴシック" pitchFamily="-65" charset="-128"/>
                <a:cs typeface="Arial" pitchFamily="34" charset="0"/>
              </a:rPr>
              <a:t>Many applications can benefit from training on sterile data to improve classification accuracy.</a:t>
            </a:r>
          </a:p>
        </p:txBody>
      </p:sp>
      <p:sp>
        <p:nvSpPr>
          <p:cNvPr id="52" name="Rectangle 5">
            <a:extLst>
              <a:ext uri="{FF2B5EF4-FFF2-40B4-BE49-F238E27FC236}">
                <a16:creationId xmlns:a16="http://schemas.microsoft.com/office/drawing/2014/main" id="{B8E52076-D57C-48AB-AC43-FC95A31A1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75704" y="32672208"/>
            <a:ext cx="8590570" cy="256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49111" tIns="174555" rIns="349111" bIns="174555"/>
          <a:lstStyle/>
          <a:p>
            <a:pPr marL="396875" indent="-396875" algn="just" defTabSz="3490913"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kern="0" dirty="0">
                <a:latin typeface="Arial" pitchFamily="34" charset="0"/>
                <a:ea typeface="ＭＳ Ｐゴシック" pitchFamily="-65" charset="-128"/>
                <a:cs typeface="Arial" pitchFamily="34" charset="0"/>
              </a:rPr>
              <a:t>[1] J. W. Smith, S. Thiagarajan, R. Willis, Y. Makris and M. Torlak, “Improved Static Hand Gesture Classification on Deep Convolutional Neural Networks Using Novel Sterile Training Technique,” in IEEE Access, vol. 9, pp. 10893-10902, 2021.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14441</TotalTime>
  <Words>588</Words>
  <Application>Microsoft Office PowerPoint</Application>
  <PresentationFormat>Custom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Tahoma</vt:lpstr>
      <vt:lpstr>Times New Roman</vt:lpstr>
      <vt:lpstr>Default Design</vt:lpstr>
      <vt:lpstr>Improved Static Hand Gesture Classification on Deep Convolutional Neural Networks Using Novel Sterile Training Technique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Synthesis and Characterization of Nanomaterials for Lithium Ion Batteries  By: Vyas Munidas   Supervisor: Prof. A. McLean</dc:title>
  <dc:creator>nikki</dc:creator>
  <cp:lastModifiedBy>Josiah Smith</cp:lastModifiedBy>
  <cp:revision>748</cp:revision>
  <cp:lastPrinted>2008-05-05T16:10:31Z</cp:lastPrinted>
  <dcterms:created xsi:type="dcterms:W3CDTF">2008-05-05T14:37:07Z</dcterms:created>
  <dcterms:modified xsi:type="dcterms:W3CDTF">2021-10-01T16:13:35Z</dcterms:modified>
</cp:coreProperties>
</file>