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9900"/>
    <a:srgbClr val="0000FF"/>
    <a:srgbClr val="3DAFC7"/>
    <a:srgbClr val="BD5F00"/>
    <a:srgbClr val="D20A14"/>
    <a:srgbClr val="E32F3C"/>
    <a:srgbClr val="285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52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charset="0"/>
              </a:defRPr>
            </a:lvl1pPr>
          </a:lstStyle>
          <a:p>
            <a:pPr>
              <a:defRPr/>
            </a:pPr>
            <a:fld id="{1189CB55-CF52-438E-AB07-3B4F9EB8E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7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fld id="{E9723F3B-7906-4732-BA0B-69FF98940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0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D41A9-3BBC-4674-9004-3500450F420B}" type="slidenum">
              <a:rPr lang="en-US" smtClean="0">
                <a:latin typeface="Times" pitchFamily="18" charset="0"/>
              </a:rPr>
              <a:pPr/>
              <a:t>1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352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9250" indent="-349250">
              <a:spcBef>
                <a:spcPts val="1400"/>
              </a:spcBef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5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Fo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2575" indent="-282575">
              <a:spcBef>
                <a:spcPts val="1200"/>
              </a:spcBef>
              <a:defRPr sz="2400"/>
            </a:lvl1pPr>
            <a:lvl2pPr marL="685800" indent="-228600">
              <a:spcBef>
                <a:spcPts val="500"/>
              </a:spcBef>
              <a:defRPr sz="2000"/>
            </a:lvl2pPr>
            <a:lvl3pPr marL="1089025" indent="-174625"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Fo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7577"/>
            <a:ext cx="86868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>
            <a:lvl1pPr marL="228600" indent="-228600">
              <a:spcBef>
                <a:spcPts val="1000"/>
              </a:spcBef>
              <a:defRPr sz="2000"/>
            </a:lvl1pPr>
            <a:lvl2pPr marL="631825" indent="-174625">
              <a:spcBef>
                <a:spcPts val="500"/>
              </a:spcBef>
              <a:defRPr sz="1600"/>
            </a:lvl2pPr>
            <a:lvl3pPr marL="1035050" indent="-120650"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 Fo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spcBef>
                <a:spcPts val="1000"/>
              </a:spcBef>
              <a:buFont typeface="Arial" pitchFamily="34" charset="0"/>
              <a:buChar char="•"/>
              <a:defRPr sz="2000"/>
            </a:lvl1pPr>
            <a:lvl2pPr marL="631825" indent="-174625">
              <a:spcBef>
                <a:spcPts val="500"/>
              </a:spcBef>
              <a:buFont typeface="Arial" pitchFamily="34" charset="0"/>
              <a:buChar char="•"/>
              <a:defRPr sz="1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7577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3375" y="1159297"/>
            <a:ext cx="8483600" cy="84138"/>
          </a:xfrm>
          <a:prstGeom prst="rect">
            <a:avLst/>
          </a:prstGeom>
          <a:gradFill rotWithShape="0">
            <a:gsLst>
              <a:gs pos="0">
                <a:srgbClr val="09730C">
                  <a:gamma/>
                  <a:shade val="46275"/>
                  <a:invGamma/>
                </a:srgbClr>
              </a:gs>
              <a:gs pos="50000">
                <a:srgbClr val="09730C"/>
              </a:gs>
              <a:gs pos="100000">
                <a:srgbClr val="09730C">
                  <a:gamma/>
                  <a:shade val="46275"/>
                  <a:invGamma/>
                </a:srgbClr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charset="0"/>
            </a:endParaRPr>
          </a:p>
        </p:txBody>
      </p:sp>
      <p:sp>
        <p:nvSpPr>
          <p:cNvPr id="2" name="Rounded Rectangle 1"/>
          <p:cNvSpPr/>
          <p:nvPr userDrawn="1"/>
        </p:nvSpPr>
        <p:spPr bwMode="auto">
          <a:xfrm>
            <a:off x="203200" y="6144955"/>
            <a:ext cx="1197429" cy="6695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09" charset="0"/>
              </a:rPr>
              <a:t>Place your university logo here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0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4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9pPr>
    </p:titleStyle>
    <p:bodyStyle>
      <a:lvl1pPr marL="342900" indent="-342900" algn="l" rtl="0" eaLnBrk="0" fontAlgn="base" hangingPunct="0">
        <a:spcBef>
          <a:spcPts val="14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ts val="8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3pPr>
      <a:lvl4pPr marL="1600200" indent="-228600" algn="l" rtl="0" eaLnBrk="0" fontAlgn="base" hangingPunct="0">
        <a:spcBef>
          <a:spcPts val="3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4pPr>
      <a:lvl5pPr marL="2057400" indent="-228600" algn="l" rtl="0" eaLnBrk="0" fontAlgn="base" hangingPunct="0">
        <a:spcBef>
          <a:spcPts val="2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867972" y="228600"/>
            <a:ext cx="6453835" cy="832104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TXACE Annual </a:t>
            </a:r>
            <a:r>
              <a:rPr lang="en-US" sz="2400" dirty="0" smtClean="0">
                <a:solidFill>
                  <a:schemeClr val="tx2"/>
                </a:solidFill>
              </a:rPr>
              <a:t>Symposium Poster Session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ABSTRACT</a:t>
            </a:r>
            <a:endParaRPr lang="en-US" sz="16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01168" y="1243584"/>
            <a:ext cx="8793976" cy="520293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tx2"/>
                </a:solidFill>
                <a:cs typeface="Arial" pitchFamily="34" charset="0"/>
              </a:rPr>
              <a:t>TITLE: </a:t>
            </a:r>
            <a:r>
              <a:rPr lang="en-US" sz="1200" dirty="0" smtClean="0"/>
              <a:t>Broadband </a:t>
            </a:r>
            <a:r>
              <a:rPr lang="en-US" sz="1200" dirty="0"/>
              <a:t>Terahertz Refraction Index Dispersion and Loss </a:t>
            </a:r>
            <a:r>
              <a:rPr lang="en-US" sz="1200" dirty="0" smtClean="0"/>
              <a:t>of Polymeric </a:t>
            </a:r>
            <a:r>
              <a:rPr lang="en-US" sz="1200" dirty="0"/>
              <a:t>Dielectric </a:t>
            </a:r>
            <a:r>
              <a:rPr lang="en-US" sz="1200" dirty="0" smtClean="0"/>
              <a:t>Materials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2"/>
                </a:solidFill>
                <a:cs typeface="Arial" pitchFamily="34" charset="0"/>
              </a:rPr>
              <a:t>AUTHORS </a:t>
            </a:r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(first </a:t>
            </a:r>
            <a:r>
              <a:rPr lang="en-US" sz="1200" smtClean="0">
                <a:solidFill>
                  <a:schemeClr val="tx2"/>
                </a:solidFill>
                <a:cs typeface="Arial" pitchFamily="34" charset="0"/>
              </a:rPr>
              <a:t>name initial </a:t>
            </a:r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and full last name):</a:t>
            </a:r>
            <a:r>
              <a:rPr lang="en-US" sz="1400" b="1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sz="1200" dirty="0" smtClean="0"/>
              <a:t>E</a:t>
            </a:r>
            <a:r>
              <a:rPr lang="en-US" sz="1200" dirty="0"/>
              <a:t>. </a:t>
            </a:r>
            <a:r>
              <a:rPr lang="en-US" sz="1200" dirty="0" err="1"/>
              <a:t>Motaharifar</a:t>
            </a:r>
            <a:r>
              <a:rPr lang="en-US" sz="1200" dirty="0"/>
              <a:t>, R. Henderson, J. W. P. Hsu, M. Lee</a:t>
            </a:r>
            <a:endParaRPr lang="en-US" sz="1200" dirty="0" smtClean="0"/>
          </a:p>
          <a:p>
            <a:pPr algn="just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chemeClr val="tx2"/>
                </a:solidFill>
                <a:cs typeface="Arial" pitchFamily="34" charset="0"/>
              </a:rPr>
              <a:t>CORRESPONDING </a:t>
            </a:r>
            <a:r>
              <a:rPr lang="en-US" sz="1400" b="1" dirty="0" smtClean="0">
                <a:solidFill>
                  <a:schemeClr val="tx2"/>
                </a:solidFill>
                <a:cs typeface="Arial" pitchFamily="34" charset="0"/>
              </a:rPr>
              <a:t>STUDENT AUTHOR’s EMAIL:  </a:t>
            </a:r>
          </a:p>
          <a:p>
            <a:pPr algn="just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chemeClr val="tx2"/>
                </a:solidFill>
                <a:cs typeface="Arial" pitchFamily="34" charset="0"/>
              </a:rPr>
              <a:t>PI’s EMAIL: </a:t>
            </a:r>
          </a:p>
          <a:p>
            <a:pPr algn="just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chemeClr val="tx2"/>
                </a:solidFill>
                <a:cs typeface="Arial" pitchFamily="34" charset="0"/>
              </a:rPr>
              <a:t>ABSTRACT</a:t>
            </a:r>
            <a:r>
              <a:rPr lang="en-US" sz="1400" dirty="0" smtClean="0">
                <a:solidFill>
                  <a:schemeClr val="tx2"/>
                </a:solidFill>
                <a:cs typeface="Arial" pitchFamily="34" charset="0"/>
              </a:rPr>
              <a:t> (not to exceed this one-page slide)</a:t>
            </a:r>
            <a:r>
              <a:rPr lang="en-US" sz="1400" b="1" dirty="0" smtClean="0">
                <a:solidFill>
                  <a:schemeClr val="tx2"/>
                </a:solidFill>
                <a:cs typeface="Arial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200" dirty="0"/>
              <a:t>Reliable permittivity data over a broad THz frequency range is important for many dielectric </a:t>
            </a:r>
            <a:r>
              <a:rPr lang="en-US" sz="1200" dirty="0" smtClean="0"/>
              <a:t>materials of </a:t>
            </a:r>
            <a:r>
              <a:rPr lang="en-US" sz="1200" dirty="0"/>
              <a:t>potential use in very high frequency electronics. At THz frequencies, resonant lattice </a:t>
            </a:r>
            <a:r>
              <a:rPr lang="en-US" sz="1200" dirty="0" smtClean="0"/>
              <a:t>and bond </a:t>
            </a:r>
            <a:r>
              <a:rPr lang="en-US" sz="1200" dirty="0"/>
              <a:t>dynamics result directly in dramatic dispersion and large dielectric loss in certain </a:t>
            </a:r>
            <a:r>
              <a:rPr lang="en-US" sz="1200" dirty="0" smtClean="0"/>
              <a:t>frequency bands </a:t>
            </a:r>
            <a:r>
              <a:rPr lang="en-US" sz="1200" dirty="0"/>
              <a:t>in the THz, so it is critical to have quantitative knowledge of a dielectric material’s </a:t>
            </a:r>
            <a:r>
              <a:rPr lang="en-US" sz="1200" dirty="0" smtClean="0"/>
              <a:t>complex index </a:t>
            </a:r>
            <a:r>
              <a:rPr lang="en-US" sz="1200" dirty="0"/>
              <a:t>characteristics. Here we present broadband measurements (3-75 THz) of the complex </a:t>
            </a:r>
            <a:r>
              <a:rPr lang="en-US" sz="1200" dirty="0" smtClean="0"/>
              <a:t>index spectra </a:t>
            </a:r>
            <a:r>
              <a:rPr lang="en-US" sz="1200" dirty="0"/>
              <a:t>of some polymeric dielectric materials often used in high frequency electronics. </a:t>
            </a:r>
            <a:r>
              <a:rPr lang="en-US" sz="1200" dirty="0" smtClean="0"/>
              <a:t>Reflection and </a:t>
            </a:r>
            <a:r>
              <a:rPr lang="en-US" sz="1200" dirty="0"/>
              <a:t>transmission spectra were made using a Fourier transform spectroscopy on free-standing </a:t>
            </a:r>
            <a:r>
              <a:rPr lang="en-US" sz="1200" dirty="0" smtClean="0"/>
              <a:t>material samples</a:t>
            </a:r>
            <a:r>
              <a:rPr lang="en-US" sz="1200" dirty="0"/>
              <a:t>. Data were analyzed using two different models to extract complex refractive index </a:t>
            </a:r>
            <a:r>
              <a:rPr lang="en-US" sz="1200" dirty="0" smtClean="0"/>
              <a:t>as a </a:t>
            </a:r>
            <a:r>
              <a:rPr lang="en-US" sz="1200" dirty="0"/>
              <a:t>function of frequency. The first model covers frequency regimes away from strong molecular </a:t>
            </a:r>
            <a:r>
              <a:rPr lang="en-US" sz="1200" dirty="0" smtClean="0"/>
              <a:t>bond where </a:t>
            </a:r>
            <a:r>
              <a:rPr lang="en-US" sz="1200" dirty="0"/>
              <a:t>propagation loss is low enough that multiple partial reflections from front and back </a:t>
            </a:r>
            <a:r>
              <a:rPr lang="en-US" sz="1200" dirty="0" smtClean="0"/>
              <a:t>surfaces contribute </a:t>
            </a:r>
            <a:r>
              <a:rPr lang="en-US" sz="1200" dirty="0"/>
              <a:t>to measured reflectance and transmittance. The second model is for frequency </a:t>
            </a:r>
            <a:r>
              <a:rPr lang="en-US" sz="1200" dirty="0" smtClean="0"/>
              <a:t>ranges spanning </a:t>
            </a:r>
            <a:r>
              <a:rPr lang="en-US" sz="1200" dirty="0"/>
              <a:t>infrared active molecular bond resonances where loss and dispersion can become </a:t>
            </a:r>
            <a:r>
              <a:rPr lang="en-US" sz="1200" dirty="0" smtClean="0"/>
              <a:t>very large</a:t>
            </a:r>
            <a:r>
              <a:rPr lang="en-US" sz="1200" dirty="0"/>
              <a:t>, causing zero transmittance. Molecular bond resonances, frequency windows of low loss, </a:t>
            </a:r>
            <a:r>
              <a:rPr lang="en-US" sz="1200" dirty="0" smtClean="0"/>
              <a:t>and anti-windows </a:t>
            </a:r>
            <a:r>
              <a:rPr lang="en-US" sz="1200" dirty="0"/>
              <a:t>of high loss are identified.</a:t>
            </a:r>
            <a:endParaRPr lang="en-US" sz="12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5971032" y="419709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1" descr="H:\Jump 1\TxACE Center_Ken O\LogoFinalWhi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036" y="286038"/>
            <a:ext cx="1568937" cy="71722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_UTD">
  <a:themeElements>
    <a:clrScheme name="UTD">
      <a:dk1>
        <a:srgbClr val="000000"/>
      </a:dk1>
      <a:lt1>
        <a:srgbClr val="FFFFFF"/>
      </a:lt1>
      <a:dk2>
        <a:srgbClr val="09730C"/>
      </a:dk2>
      <a:lt2>
        <a:srgbClr val="FFFFFF"/>
      </a:lt2>
      <a:accent1>
        <a:srgbClr val="000000"/>
      </a:accent1>
      <a:accent2>
        <a:srgbClr val="7F7F7F"/>
      </a:accent2>
      <a:accent3>
        <a:srgbClr val="FFFFFF"/>
      </a:accent3>
      <a:accent4>
        <a:srgbClr val="7F7F7F"/>
      </a:accent4>
      <a:accent5>
        <a:srgbClr val="09730C"/>
      </a:accent5>
      <a:accent6>
        <a:srgbClr val="7F7F7F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template_UTD</Template>
  <TotalTime>5757</TotalTime>
  <Words>268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Gill Sans</vt:lpstr>
      <vt:lpstr>Times</vt:lpstr>
      <vt:lpstr>Presentation template_UTD</vt:lpstr>
      <vt:lpstr>TXACE Annual Symposium Poster Session ABSTRACT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Ricky</dc:creator>
  <cp:lastModifiedBy>Finley, Lucien</cp:lastModifiedBy>
  <cp:revision>536</cp:revision>
  <cp:lastPrinted>2008-12-04T20:28:19Z</cp:lastPrinted>
  <dcterms:created xsi:type="dcterms:W3CDTF">2009-12-08T15:17:27Z</dcterms:created>
  <dcterms:modified xsi:type="dcterms:W3CDTF">2018-09-04T20:05:27Z</dcterms:modified>
</cp:coreProperties>
</file>