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9900"/>
    <a:srgbClr val="0000FF"/>
    <a:srgbClr val="3DAFC7"/>
    <a:srgbClr val="BD5F00"/>
    <a:srgbClr val="D20A14"/>
    <a:srgbClr val="E32F3C"/>
    <a:srgbClr val="285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282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1189CB55-CF52-438E-AB07-3B4F9EB8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9723F3B-7906-4732-BA0B-69FF98940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D41A9-3BBC-4674-9004-3500450F420B}" type="slidenum">
              <a:rPr lang="en-US" smtClean="0">
                <a:latin typeface="Times" pitchFamily="18" charset="0"/>
              </a:rPr>
              <a:pPr/>
              <a:t>1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352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spcBef>
                <a:spcPts val="14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spcBef>
                <a:spcPts val="1200"/>
              </a:spcBef>
              <a:defRPr sz="2400"/>
            </a:lvl1pPr>
            <a:lvl2pPr marL="685800" indent="-228600">
              <a:spcBef>
                <a:spcPts val="500"/>
              </a:spcBef>
              <a:defRPr sz="2000"/>
            </a:lvl2pPr>
            <a:lvl3pPr marL="1089025" indent="-174625"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7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228600" indent="-228600">
              <a:spcBef>
                <a:spcPts val="1000"/>
              </a:spcBef>
              <a:defRPr sz="2000"/>
            </a:lvl1pPr>
            <a:lvl2pPr marL="631825" indent="-174625">
              <a:spcBef>
                <a:spcPts val="500"/>
              </a:spcBef>
              <a:defRPr sz="1600"/>
            </a:lvl2pPr>
            <a:lvl3pPr marL="1035050" indent="-120650"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spcBef>
                <a:spcPts val="1000"/>
              </a:spcBef>
              <a:buFont typeface="Arial" pitchFamily="34" charset="0"/>
              <a:buChar char="•"/>
              <a:defRPr sz="2000"/>
            </a:lvl1pPr>
            <a:lvl2pPr marL="631825" indent="-174625">
              <a:spcBef>
                <a:spcPts val="500"/>
              </a:spcBef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577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3375" y="1159297"/>
            <a:ext cx="8483600" cy="84138"/>
          </a:xfrm>
          <a:prstGeom prst="rect">
            <a:avLst/>
          </a:prstGeom>
          <a:gradFill rotWithShape="0">
            <a:gsLst>
              <a:gs pos="0">
                <a:srgbClr val="09730C">
                  <a:gamma/>
                  <a:shade val="46275"/>
                  <a:invGamma/>
                </a:srgbClr>
              </a:gs>
              <a:gs pos="50000">
                <a:srgbClr val="09730C"/>
              </a:gs>
              <a:gs pos="100000">
                <a:srgbClr val="09730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Rounded Rectangle 5"/>
          <p:cNvSpPr/>
          <p:nvPr userDrawn="1"/>
        </p:nvSpPr>
        <p:spPr bwMode="auto">
          <a:xfrm>
            <a:off x="333375" y="6277429"/>
            <a:ext cx="1067254" cy="5370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</a:rPr>
              <a:t>Place your university logo here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9pPr>
    </p:titleStyle>
    <p:bodyStyle>
      <a:lvl1pPr marL="342900" indent="-342900" algn="l" rtl="0" eaLnBrk="0" fontAlgn="base" hangingPunct="0">
        <a:spcBef>
          <a:spcPts val="14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8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645136" y="228600"/>
            <a:ext cx="7270263" cy="832104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Broadband Millimeter-Wave Antenna-on-Chip Development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Richard Pierce, </a:t>
            </a:r>
            <a:r>
              <a:rPr lang="en-US" altLang="zh-CN" sz="1600" dirty="0" smtClean="0">
                <a:ea typeface="宋体" pitchFamily="2" charset="-122"/>
              </a:rPr>
              <a:t>University of Texas at Dallas, GRC/</a:t>
            </a:r>
            <a:r>
              <a:rPr lang="en-US" altLang="zh-CN" sz="1600" dirty="0" err="1" smtClean="0">
                <a:ea typeface="宋体" pitchFamily="2" charset="-122"/>
              </a:rPr>
              <a:t>TxACE</a:t>
            </a:r>
            <a:endParaRPr lang="en-US" sz="16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01168" y="1243584"/>
            <a:ext cx="5693605" cy="5202936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chemeClr val="tx2"/>
                </a:solidFill>
                <a:cs typeface="Arial" pitchFamily="34" charset="0"/>
              </a:rPr>
              <a:t>OBJECTIVE: </a:t>
            </a:r>
            <a:r>
              <a:rPr lang="en-US" sz="1600" dirty="0" smtClean="0"/>
              <a:t>Develop a broadband antenna for integration for on-chip solutions.</a:t>
            </a:r>
            <a:endParaRPr lang="en-US" sz="1600" dirty="0" smtClean="0"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chemeClr val="tx2"/>
                </a:solidFill>
                <a:cs typeface="Arial" pitchFamily="34" charset="0"/>
              </a:rPr>
              <a:t>APPROACH: </a:t>
            </a:r>
            <a:r>
              <a:rPr lang="en-US" sz="1600" dirty="0" smtClean="0"/>
              <a:t>Utilize a broadband </a:t>
            </a:r>
            <a:r>
              <a:rPr lang="en-US" sz="1600" dirty="0" err="1" smtClean="0"/>
              <a:t>uniplanar</a:t>
            </a:r>
            <a:r>
              <a:rPr lang="en-US" sz="1600" dirty="0" smtClean="0"/>
              <a:t> antenna with </a:t>
            </a:r>
            <a:r>
              <a:rPr lang="en-US" sz="1600" dirty="0" err="1" smtClean="0"/>
              <a:t>EBG</a:t>
            </a:r>
            <a:r>
              <a:rPr lang="en-US" sz="1600" dirty="0" smtClean="0"/>
              <a:t> enhanced reflector in post processed thick film dielectric layers.</a:t>
            </a:r>
            <a:endParaRPr lang="en-US" sz="1600" b="1" dirty="0" smtClean="0">
              <a:solidFill>
                <a:schemeClr val="tx2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On-Chip Solution (&gt; 100 GHz)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>
                <a:cs typeface="Arial" pitchFamily="34" charset="0"/>
              </a:rPr>
              <a:t>Post Process Dielectrics (SU-8 or BCB)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>
                <a:cs typeface="Arial" pitchFamily="34" charset="0"/>
              </a:rPr>
              <a:t>Modified Aperture Bowtie with EBG Reflector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>
                <a:cs typeface="Arial" pitchFamily="34" charset="0"/>
              </a:rPr>
              <a:t>EBG Reflector Reduces Surface Waves and Isolates Antenna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400" dirty="0" smtClean="0">
                <a:cs typeface="Arial" pitchFamily="34" charset="0"/>
              </a:rPr>
              <a:t>	from High Loss Si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Measurements of SU-8 Material Properties Above 100 GHz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Develop Processes for Post Processed Thick Film Fabrication</a:t>
            </a:r>
          </a:p>
          <a:p>
            <a:pPr algn="just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chemeClr val="tx2"/>
                </a:solidFill>
                <a:cs typeface="Arial" pitchFamily="34" charset="0"/>
              </a:rPr>
              <a:t>RESULTS: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cs typeface="Arial" pitchFamily="34" charset="0"/>
              </a:rPr>
              <a:t>Enables </a:t>
            </a:r>
            <a:r>
              <a:rPr lang="en-US" sz="1600" dirty="0" smtClean="0"/>
              <a:t>the integration of broadband high </a:t>
            </a:r>
          </a:p>
          <a:p>
            <a:pPr marL="457200" algn="just">
              <a:spcBef>
                <a:spcPts val="0"/>
              </a:spcBef>
              <a:buNone/>
            </a:pPr>
            <a:r>
              <a:rPr lang="en-US" sz="1600" dirty="0" smtClean="0"/>
              <a:t>	performance antennas on top of a CMOS </a:t>
            </a:r>
          </a:p>
          <a:p>
            <a:pPr marL="457200" algn="just">
              <a:spcBef>
                <a:spcPts val="0"/>
              </a:spcBef>
              <a:buNone/>
            </a:pPr>
            <a:r>
              <a:rPr lang="en-US" sz="1600" dirty="0" smtClean="0"/>
              <a:t>	substrate while maintaining high radiation efficiency and broadside gain.</a:t>
            </a:r>
            <a:endParaRPr lang="en-US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5971032" y="419709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0158" y="1300390"/>
            <a:ext cx="2790825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l="21241" t="37529" r="41497" b="31804"/>
          <a:stretch>
            <a:fillRect/>
          </a:stretch>
        </p:blipFill>
        <p:spPr bwMode="auto">
          <a:xfrm>
            <a:off x="6492240" y="4396213"/>
            <a:ext cx="2185858" cy="220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9380" y="2677711"/>
            <a:ext cx="2229939" cy="170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238537"/>
            <a:ext cx="1568937" cy="7172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UTD">
  <a:themeElements>
    <a:clrScheme name="UTD">
      <a:dk1>
        <a:srgbClr val="000000"/>
      </a:dk1>
      <a:lt1>
        <a:srgbClr val="FFFFFF"/>
      </a:lt1>
      <a:dk2>
        <a:srgbClr val="09730C"/>
      </a:dk2>
      <a:lt2>
        <a:srgbClr val="FFFFFF"/>
      </a:lt2>
      <a:accent1>
        <a:srgbClr val="000000"/>
      </a:accent1>
      <a:accent2>
        <a:srgbClr val="7F7F7F"/>
      </a:accent2>
      <a:accent3>
        <a:srgbClr val="FFFFFF"/>
      </a:accent3>
      <a:accent4>
        <a:srgbClr val="7F7F7F"/>
      </a:accent4>
      <a:accent5>
        <a:srgbClr val="09730C"/>
      </a:accent5>
      <a:accent6>
        <a:srgbClr val="7F7F7F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template_UTD</Template>
  <TotalTime>5648</TotalTime>
  <Words>64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宋体</vt:lpstr>
      <vt:lpstr>Arial</vt:lpstr>
      <vt:lpstr>Gill Sans</vt:lpstr>
      <vt:lpstr>Times</vt:lpstr>
      <vt:lpstr>Presentation template_UTD</vt:lpstr>
      <vt:lpstr>Broadband Millimeter-Wave Antenna-on-Chip Development Richard Pierce, University of Texas at Dallas, GRC/TxACE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</dc:creator>
  <cp:lastModifiedBy>Finley, Lucien</cp:lastModifiedBy>
  <cp:revision>531</cp:revision>
  <cp:lastPrinted>2008-12-04T20:28:19Z</cp:lastPrinted>
  <dcterms:created xsi:type="dcterms:W3CDTF">2009-12-08T15:17:27Z</dcterms:created>
  <dcterms:modified xsi:type="dcterms:W3CDTF">2018-09-04T20:08:21Z</dcterms:modified>
</cp:coreProperties>
</file>