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400" r:id="rId3"/>
    <p:sldId id="409" r:id="rId4"/>
    <p:sldId id="410" r:id="rId5"/>
    <p:sldId id="411" r:id="rId6"/>
    <p:sldId id="403" r:id="rId7"/>
    <p:sldId id="41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316C-B8A3-4FAC-AC1C-5B3F28E28EC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6C669-3AD5-4AE6-B25B-8219D938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9BE3-3F88-41C1-972D-5E5D2B0E615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GRC Task 2712.029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6" descr="Image result for txac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97" y="153687"/>
            <a:ext cx="124490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ti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94" y="93662"/>
            <a:ext cx="925701" cy="7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6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823D-D60F-4B0A-8F90-BD47EC3ADB6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GRC Task 2712.029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9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3BF7-5BD1-4811-AC78-364A60B1862B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GRC Task 2712.029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9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D6ED-7026-451C-9BD4-906C34102509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GRC Task 2712.029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7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GRC Task 2712.029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6" descr="Image result for txac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6" y="6323998"/>
            <a:ext cx="968587" cy="42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ti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4" y="6323998"/>
            <a:ext cx="608581" cy="50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60F3-AD97-4D61-B898-045AB3D29D2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GRC Task 2712.029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9144000" cy="955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896943"/>
            <a:ext cx="9144000" cy="12097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09"/>
            <a:ext cx="1001462" cy="916303"/>
          </a:xfrm>
          <a:prstGeom prst="rect">
            <a:avLst/>
          </a:prstGeom>
        </p:spPr>
      </p:pic>
      <p:pic>
        <p:nvPicPr>
          <p:cNvPr id="16" name="Picture 10" descr="https://www.utdallas.edu/brand/files/UTD_emblem_solid_flam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19" y="-5242"/>
            <a:ext cx="933481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9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GRC Task 2712.029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39021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ea typeface="Cambria" panose="02040503050406030204" pitchFamily="18" charset="0"/>
              </a:rPr>
              <a:t>Millimeter-Wave Near-Field</a:t>
            </a:r>
            <a:endParaRPr lang="tr-TR" sz="5400" b="1" dirty="0">
              <a:solidFill>
                <a:srgbClr val="002060"/>
              </a:solidFill>
              <a:ea typeface="Cambria" panose="02040503050406030204" pitchFamily="18" charset="0"/>
            </a:endParaRPr>
          </a:p>
          <a:p>
            <a:pPr algn="ctr"/>
            <a:r>
              <a:rPr lang="en-US" sz="5400" b="1" dirty="0">
                <a:solidFill>
                  <a:srgbClr val="002060"/>
                </a:solidFill>
                <a:ea typeface="Cambria" panose="02040503050406030204" pitchFamily="18" charset="0"/>
              </a:rPr>
              <a:t>SAR </a:t>
            </a:r>
            <a:r>
              <a:rPr lang="tr-TR" sz="5400" b="1" dirty="0">
                <a:solidFill>
                  <a:srgbClr val="002060"/>
                </a:solidFill>
                <a:ea typeface="Cambria" panose="02040503050406030204" pitchFamily="18" charset="0"/>
              </a:rPr>
              <a:t>Imaging</a:t>
            </a:r>
            <a:endParaRPr lang="en-US" sz="5400" b="1" dirty="0">
              <a:solidFill>
                <a:srgbClr val="002060"/>
              </a:solidFill>
              <a:ea typeface="Cambria" panose="02040503050406030204" pitchFamily="18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4807641"/>
            <a:ext cx="9144000" cy="15487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2060"/>
                </a:solidFill>
              </a:rPr>
              <a:t>Muhammet Emin Yanik and Murat Torlak</a:t>
            </a:r>
            <a:endParaRPr lang="tr-TR" b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tr-TR" sz="1800" dirty="0">
                <a:solidFill>
                  <a:srgbClr val="002060"/>
                </a:solidFill>
              </a:rPr>
              <a:t>Department of Electrical &amp; Computer Engineering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2060"/>
                </a:solidFill>
              </a:rPr>
              <a:t>The University of Texas at Dallas</a:t>
            </a:r>
            <a:endParaRPr lang="tr-TR" sz="1800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tr-TR" sz="1800" dirty="0">
                <a:solidFill>
                  <a:srgbClr val="002060"/>
                </a:solidFill>
              </a:rPr>
              <a:t>(</a:t>
            </a:r>
            <a:r>
              <a:rPr lang="en-US" sz="1800" dirty="0">
                <a:solidFill>
                  <a:srgbClr val="002060"/>
                </a:solidFill>
              </a:rPr>
              <a:t>muhammet.yanik</a:t>
            </a:r>
            <a:r>
              <a:rPr lang="tr-TR" sz="1800" dirty="0">
                <a:solidFill>
                  <a:srgbClr val="002060"/>
                </a:solidFill>
              </a:rPr>
              <a:t>@utdallas.edu)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3122422"/>
            <a:ext cx="9144000" cy="1104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tr-TR" sz="3800" b="1" dirty="0">
                <a:solidFill>
                  <a:srgbClr val="002060"/>
                </a:solidFill>
              </a:rPr>
              <a:t>3D MIMO</a:t>
            </a:r>
            <a:r>
              <a:rPr lang="en-US" sz="3800" b="1" dirty="0">
                <a:solidFill>
                  <a:srgbClr val="002060"/>
                </a:solidFill>
              </a:rPr>
              <a:t>-SAR </a:t>
            </a:r>
            <a:r>
              <a:rPr lang="tr-TR" sz="3800" b="1" dirty="0">
                <a:solidFill>
                  <a:srgbClr val="002060"/>
                </a:solidFill>
              </a:rPr>
              <a:t>Imagin</a:t>
            </a:r>
            <a:r>
              <a:rPr lang="en-US" sz="3800" b="1" dirty="0">
                <a:solidFill>
                  <a:srgbClr val="002060"/>
                </a:solidFill>
              </a:rPr>
              <a:t>g</a:t>
            </a:r>
            <a:endParaRPr lang="tr-TR" sz="3800" b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3200" b="1" dirty="0" smtClean="0">
                <a:solidFill>
                  <a:srgbClr val="002060"/>
                </a:solidFill>
              </a:rPr>
              <a:t>3D Simulation Toolset</a:t>
            </a:r>
            <a:endParaRPr lang="tr-TR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5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1693" t="726"/>
          <a:stretch/>
        </p:blipFill>
        <p:spPr>
          <a:xfrm>
            <a:off x="660718" y="1677935"/>
            <a:ext cx="2715472" cy="45577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6" y="1298244"/>
            <a:ext cx="3082474" cy="152115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GRC Task 2712.029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6158" y="256474"/>
            <a:ext cx="7211683" cy="514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</a:rPr>
              <a:t>3-D SAR Simulation GUI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5456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/>
              <a:t>STL object to SAR simulation tool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7999"/>
          <a:stretch/>
        </p:blipFill>
        <p:spPr>
          <a:xfrm>
            <a:off x="3724275" y="2819400"/>
            <a:ext cx="5334000" cy="36804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310" y="2543175"/>
            <a:ext cx="1714789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2390775" y="1907482"/>
            <a:ext cx="1676400" cy="9119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35056" y="6050981"/>
            <a:ext cx="3076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Import STL object to MATLAB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24475" y="2066480"/>
            <a:ext cx="482268" cy="1047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GRC Task 2712.029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6158" y="256474"/>
            <a:ext cx="7211683" cy="514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</a:rPr>
              <a:t>3-D SAR Simulation GUI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5456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/>
              <a:t>STL object to SAR simulation tool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512" r="15024"/>
          <a:stretch/>
        </p:blipFill>
        <p:spPr>
          <a:xfrm>
            <a:off x="5438775" y="1819283"/>
            <a:ext cx="3705225" cy="4000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97798" y="1987442"/>
            <a:ext cx="2745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Convert to point cloud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75" y="4104486"/>
            <a:ext cx="2644775" cy="1983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18" y="1580406"/>
            <a:ext cx="2714625" cy="4552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8226" y="3189654"/>
            <a:ext cx="1714789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2509043" y="3025961"/>
            <a:ext cx="3344680" cy="486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97798" y="3731924"/>
            <a:ext cx="2745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Get voxel data</a:t>
            </a:r>
          </a:p>
        </p:txBody>
      </p:sp>
    </p:spTree>
    <p:extLst>
      <p:ext uri="{BB962C8B-B14F-4D97-AF65-F5344CB8AC3E}">
        <p14:creationId xmlns:p14="http://schemas.microsoft.com/office/powerpoint/2010/main" val="322816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89" y="1638703"/>
            <a:ext cx="2714625" cy="45434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GRC Task 2712.029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6158" y="256474"/>
            <a:ext cx="7211683" cy="514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</a:rPr>
              <a:t>3-D SAR Simulation GUI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5456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/>
              <a:t>STL object to SAR simulation tool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3463070" y="1992923"/>
            <a:ext cx="1265238" cy="1308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7448" y="3581777"/>
            <a:ext cx="2500644" cy="475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0673" y="4999804"/>
            <a:ext cx="2500644" cy="475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16170" y="1644478"/>
            <a:ext cx="164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Downsample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33" y="1588282"/>
            <a:ext cx="2823308" cy="21174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8095" t="8767" b="17123"/>
          <a:stretch/>
        </p:blipFill>
        <p:spPr>
          <a:xfrm>
            <a:off x="5484464" y="3924609"/>
            <a:ext cx="3204308" cy="193789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43320" y="4132260"/>
            <a:ext cx="2619750" cy="475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3515954" y="4424254"/>
            <a:ext cx="1838579" cy="183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12098" y="4728308"/>
            <a:ext cx="2179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Define Range of Interest (crop z-axis)</a:t>
            </a:r>
          </a:p>
        </p:txBody>
      </p:sp>
      <p:cxnSp>
        <p:nvCxnSpPr>
          <p:cNvPr id="23" name="Straight Arrow Connector 22"/>
          <p:cNvCxnSpPr>
            <a:cxnSpLocks/>
            <a:endCxn id="24" idx="1"/>
          </p:cNvCxnSpPr>
          <p:nvPr/>
        </p:nvCxnSpPr>
        <p:spPr>
          <a:xfrm>
            <a:off x="3354138" y="5475314"/>
            <a:ext cx="1386660" cy="532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40798" y="5823240"/>
            <a:ext cx="2745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Reduce number of voxels</a:t>
            </a:r>
          </a:p>
        </p:txBody>
      </p:sp>
    </p:spTree>
    <p:extLst>
      <p:ext uri="{BB962C8B-B14F-4D97-AF65-F5344CB8AC3E}">
        <p14:creationId xmlns:p14="http://schemas.microsoft.com/office/powerpoint/2010/main" val="344337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GRC Task 2712.029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6158" y="256474"/>
            <a:ext cx="7211683" cy="514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</a:rPr>
              <a:t>3D MIMO-SAR Simulations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15456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/>
              <a:t>Array configuration</a:t>
            </a:r>
            <a:r>
              <a:rPr lang="tr-TR" dirty="0">
                <a:solidFill>
                  <a:schemeClr val="tx1"/>
                </a:solidFill>
              </a:rPr>
              <a:t>: IWR1443-Boost, 2Tx, 4Rx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3" y="1523894"/>
            <a:ext cx="4053975" cy="318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87384" y="1226795"/>
                <a:ext cx="39566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77 GHz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5000 ksps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tr-TR" dirty="0"/>
                  <a:t> 70</a:t>
                </a:r>
                <a:r>
                  <a:rPr lang="en-US" dirty="0"/>
                  <a:t>.</a:t>
                </a:r>
                <a:r>
                  <a:rPr lang="tr-TR" dirty="0"/>
                  <a:t>295 MHz/µs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ADC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4.66 µs</a:t>
                </a:r>
              </a:p>
              <a:p>
                <a:r>
                  <a:rPr lang="tr-T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256 samples		</a:t>
                </a:r>
                <a:r>
                  <a:rPr lang="tr-T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3.585 GHz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384" y="1226795"/>
                <a:ext cx="3956616" cy="923330"/>
              </a:xfrm>
              <a:prstGeom prst="rect">
                <a:avLst/>
              </a:prstGeom>
              <a:blipFill>
                <a:blip r:embed="rId3"/>
                <a:stretch>
                  <a:fillRect l="-138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87354" y="4830031"/>
                <a:ext cx="2101922" cy="675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tr-TR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tr-TR" dirty="0"/>
                  <a:t> 400 mm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tr-TR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tr-TR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4" y="4830031"/>
                <a:ext cx="2101922" cy="675506"/>
              </a:xfrm>
              <a:prstGeom prst="rect">
                <a:avLst/>
              </a:prstGeom>
              <a:blipFill>
                <a:blip r:embed="rId4"/>
                <a:stretch>
                  <a:fillRect t="-2703" r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2496" t="4872" r="13529"/>
          <a:stretch/>
        </p:blipFill>
        <p:spPr>
          <a:xfrm>
            <a:off x="6457950" y="2305767"/>
            <a:ext cx="2649415" cy="3327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9" r="16852" b="7587"/>
          <a:stretch/>
        </p:blipFill>
        <p:spPr>
          <a:xfrm>
            <a:off x="4165731" y="2356940"/>
            <a:ext cx="2469580" cy="307233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649614" y="5320871"/>
            <a:ext cx="195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Volume rendering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80204" y="5376946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MIP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0" t="26211" r="28923" b="31381"/>
          <a:stretch/>
        </p:blipFill>
        <p:spPr>
          <a:xfrm>
            <a:off x="2613564" y="4334157"/>
            <a:ext cx="1821438" cy="192869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445800" y="5973582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MIP (Jet)</a:t>
            </a:r>
          </a:p>
        </p:txBody>
      </p:sp>
    </p:spTree>
    <p:extLst>
      <p:ext uri="{BB962C8B-B14F-4D97-AF65-F5344CB8AC3E}">
        <p14:creationId xmlns:p14="http://schemas.microsoft.com/office/powerpoint/2010/main" val="118045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GRC Task 2712.029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6158" y="256474"/>
            <a:ext cx="7211683" cy="514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</a:rPr>
              <a:t>Effect of Bandwidth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5456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1"/>
                </a:solidFill>
              </a:rPr>
              <a:t>Same SAR parameters, larger bandwidth: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6309" y="1445817"/>
                <a:ext cx="39566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77 GHz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2000 ksps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tr-TR" dirty="0"/>
                  <a:t> 150 MHz/µs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ADC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0 µs</a:t>
                </a:r>
              </a:p>
              <a:p>
                <a:r>
                  <a:rPr lang="tr-T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256 samples		</a:t>
                </a:r>
                <a:r>
                  <a:rPr lang="tr-T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tr-TR" b="1" dirty="0"/>
                  <a:t> </a:t>
                </a:r>
                <a14:m>
                  <m:oMath xmlns:m="http://schemas.openxmlformats.org/officeDocument/2006/math">
                    <m:r>
                      <a:rPr lang="tr-TR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b="1" dirty="0"/>
                  <a:t> 19.125 GHz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9" y="1445817"/>
                <a:ext cx="3956616" cy="923330"/>
              </a:xfrm>
              <a:prstGeom prst="rect">
                <a:avLst/>
              </a:prstGeom>
              <a:blipFill>
                <a:blip r:embed="rId2"/>
                <a:stretch>
                  <a:fillRect l="-1233" t="-3289" r="-261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72" r="19670"/>
          <a:stretch/>
        </p:blipFill>
        <p:spPr>
          <a:xfrm>
            <a:off x="264090" y="2811065"/>
            <a:ext cx="2779913" cy="35183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9553" y="2441733"/>
            <a:ext cx="1501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Point cloud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733" y="2811065"/>
            <a:ext cx="3236499" cy="345295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00945" y="2600302"/>
            <a:ext cx="2002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3-D Volume Image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747" y="1865375"/>
            <a:ext cx="3061803" cy="869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12491" t="29285" b="35596"/>
          <a:stretch/>
        </p:blipFill>
        <p:spPr>
          <a:xfrm>
            <a:off x="6118956" y="1239532"/>
            <a:ext cx="2735387" cy="823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611" y="3060988"/>
            <a:ext cx="1422158" cy="84440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021464" y="2967717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x-z slice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92762" y="2456115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y-z view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5032" y="4013940"/>
            <a:ext cx="2208691" cy="208171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496265" y="5414999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MIP</a:t>
            </a:r>
          </a:p>
        </p:txBody>
      </p:sp>
    </p:spTree>
    <p:extLst>
      <p:ext uri="{BB962C8B-B14F-4D97-AF65-F5344CB8AC3E}">
        <p14:creationId xmlns:p14="http://schemas.microsoft.com/office/powerpoint/2010/main" val="71133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GRC Task 2712.029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M. Yanik / </a:t>
            </a:r>
            <a:fld id="{59F151DF-5B8E-4395-BD46-DE6014F8FE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6158" y="256474"/>
            <a:ext cx="7211683" cy="514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2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</a:rPr>
              <a:t>Effect of Bandwidth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5456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chemeClr val="tx1"/>
                </a:solidFill>
              </a:rPr>
              <a:t>Same SAR parameters, same target, lower bandwidth: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6309" y="1445817"/>
                <a:ext cx="39566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77 GHz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2000 ksps</a:t>
                </a:r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tr-TR" dirty="0"/>
                  <a:t> 150 MHz/µs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ADC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0 µs</a:t>
                </a:r>
              </a:p>
              <a:p>
                <a:r>
                  <a:rPr lang="tr-T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128 samples		</a:t>
                </a:r>
                <a:r>
                  <a:rPr lang="tr-T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tr-TR" b="1" dirty="0"/>
                  <a:t> </a:t>
                </a:r>
                <a14:m>
                  <m:oMath xmlns:m="http://schemas.openxmlformats.org/officeDocument/2006/math">
                    <m:r>
                      <a:rPr lang="tr-TR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b="1" dirty="0"/>
                  <a:t> 9.523 GHz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09" y="1445817"/>
                <a:ext cx="3956616" cy="923330"/>
              </a:xfrm>
              <a:prstGeom prst="rect">
                <a:avLst/>
              </a:prstGeom>
              <a:blipFill>
                <a:blip r:embed="rId2"/>
                <a:stretch>
                  <a:fillRect l="-123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" y="2739643"/>
            <a:ext cx="3152267" cy="33536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912" y="2845775"/>
            <a:ext cx="3123268" cy="332436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194157" y="5897586"/>
            <a:ext cx="2002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3-D Volume Image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92279" y="2554977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MIP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992" y="1997665"/>
            <a:ext cx="3369663" cy="102895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58363" y="2657284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ambria Math" panose="02040503050406030204" pitchFamily="18" charset="0"/>
                <a:ea typeface="Cambria Math" panose="02040503050406030204" pitchFamily="18" charset="0"/>
              </a:rPr>
              <a:t>y-z view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569" y="3328792"/>
            <a:ext cx="2735865" cy="267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3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7086</TotalTime>
  <Words>250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MUHAMMETEMIN YANIK</dc:creator>
  <cp:lastModifiedBy>Muhammet Emin Yanik</cp:lastModifiedBy>
  <cp:revision>660</cp:revision>
  <dcterms:created xsi:type="dcterms:W3CDTF">2018-08-14T22:49:55Z</dcterms:created>
  <dcterms:modified xsi:type="dcterms:W3CDTF">2020-09-01T17:43:55Z</dcterms:modified>
</cp:coreProperties>
</file>