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1" r:id="rId2"/>
    <p:sldId id="2562" r:id="rId3"/>
    <p:sldId id="2564" r:id="rId4"/>
    <p:sldId id="2566" r:id="rId5"/>
    <p:sldId id="2565" r:id="rId6"/>
    <p:sldId id="2588" r:id="rId7"/>
    <p:sldId id="2589" r:id="rId8"/>
    <p:sldId id="2590" r:id="rId9"/>
    <p:sldId id="2582" r:id="rId10"/>
    <p:sldId id="2592" r:id="rId11"/>
    <p:sldId id="2593" r:id="rId12"/>
    <p:sldId id="2604" r:id="rId13"/>
    <p:sldId id="2605" r:id="rId14"/>
    <p:sldId id="2606" r:id="rId15"/>
    <p:sldId id="2607" r:id="rId16"/>
    <p:sldId id="2608"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p:scale>
          <a:sx n="70" d="100"/>
          <a:sy n="70" d="100"/>
        </p:scale>
        <p:origin x="1166" y="3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73C4-E76A-42BC-8F7D-B1296FBF8155}" type="datetimeFigureOut">
              <a:rPr lang="es-AR" smtClean="0"/>
              <a:t>21/5/2025</a:t>
            </a:fld>
            <a:endParaRPr lang="es-AR"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0CCA2-42E6-4C4C-B690-DB69611B29A0}" type="slidenum">
              <a:rPr lang="es-AR" smtClean="0"/>
              <a:t>‹Nº›</a:t>
            </a:fld>
            <a:endParaRPr lang="es-AR" dirty="0"/>
          </a:p>
        </p:txBody>
      </p:sp>
    </p:spTree>
    <p:extLst>
      <p:ext uri="{BB962C8B-B14F-4D97-AF65-F5344CB8AC3E}">
        <p14:creationId xmlns:p14="http://schemas.microsoft.com/office/powerpoint/2010/main" val="38545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1</a:t>
            </a:fld>
            <a:endParaRPr lang="es-AR" dirty="0"/>
          </a:p>
        </p:txBody>
      </p:sp>
    </p:spTree>
    <p:extLst>
      <p:ext uri="{BB962C8B-B14F-4D97-AF65-F5344CB8AC3E}">
        <p14:creationId xmlns:p14="http://schemas.microsoft.com/office/powerpoint/2010/main" val="140321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E00CCA2-42E6-4C4C-B690-DB69611B29A0}" type="slidenum">
              <a:rPr lang="es-AR" smtClean="0"/>
              <a:t>10</a:t>
            </a:fld>
            <a:endParaRPr lang="es-AR" dirty="0"/>
          </a:p>
        </p:txBody>
      </p:sp>
    </p:spTree>
    <p:extLst>
      <p:ext uri="{BB962C8B-B14F-4D97-AF65-F5344CB8AC3E}">
        <p14:creationId xmlns:p14="http://schemas.microsoft.com/office/powerpoint/2010/main" val="416801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E00CCA2-42E6-4C4C-B690-DB69611B29A0}" type="slidenum">
              <a:rPr lang="es-AR" smtClean="0"/>
              <a:t>11</a:t>
            </a:fld>
            <a:endParaRPr lang="es-AR" dirty="0"/>
          </a:p>
        </p:txBody>
      </p:sp>
    </p:spTree>
    <p:extLst>
      <p:ext uri="{BB962C8B-B14F-4D97-AF65-F5344CB8AC3E}">
        <p14:creationId xmlns:p14="http://schemas.microsoft.com/office/powerpoint/2010/main" val="259900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12</a:t>
            </a:fld>
            <a:endParaRPr lang="es-AR" dirty="0"/>
          </a:p>
        </p:txBody>
      </p:sp>
    </p:spTree>
    <p:extLst>
      <p:ext uri="{BB962C8B-B14F-4D97-AF65-F5344CB8AC3E}">
        <p14:creationId xmlns:p14="http://schemas.microsoft.com/office/powerpoint/2010/main" val="390232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E00CCA2-42E6-4C4C-B690-DB69611B29A0}" type="slidenum">
              <a:rPr lang="es-AR" smtClean="0"/>
              <a:t>13</a:t>
            </a:fld>
            <a:endParaRPr lang="es-AR" dirty="0"/>
          </a:p>
        </p:txBody>
      </p:sp>
    </p:spTree>
    <p:extLst>
      <p:ext uri="{BB962C8B-B14F-4D97-AF65-F5344CB8AC3E}">
        <p14:creationId xmlns:p14="http://schemas.microsoft.com/office/powerpoint/2010/main" val="784714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E00CCA2-42E6-4C4C-B690-DB69611B29A0}" type="slidenum">
              <a:rPr lang="es-AR" smtClean="0"/>
              <a:t>14</a:t>
            </a:fld>
            <a:endParaRPr lang="es-AR" dirty="0"/>
          </a:p>
        </p:txBody>
      </p:sp>
    </p:spTree>
    <p:extLst>
      <p:ext uri="{BB962C8B-B14F-4D97-AF65-F5344CB8AC3E}">
        <p14:creationId xmlns:p14="http://schemas.microsoft.com/office/powerpoint/2010/main" val="308741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8166C-D1E9-CE6E-0A14-64D97DA23F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B9C10F-5B0C-DB92-49BA-786EC3875B6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220F50-12A3-4A88-F3C5-595027AEDFEE}"/>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63776B14-4E9C-41FB-E7F2-D0367C442BF2}"/>
              </a:ext>
            </a:extLst>
          </p:cNvPr>
          <p:cNvSpPr>
            <a:spLocks noGrp="1"/>
          </p:cNvSpPr>
          <p:nvPr>
            <p:ph type="sldNum" sz="quarter" idx="5"/>
          </p:nvPr>
        </p:nvSpPr>
        <p:spPr/>
        <p:txBody>
          <a:bodyPr/>
          <a:lstStyle/>
          <a:p>
            <a:fld id="{DE00CCA2-42E6-4C4C-B690-DB69611B29A0}" type="slidenum">
              <a:rPr lang="es-AR" smtClean="0"/>
              <a:t>15</a:t>
            </a:fld>
            <a:endParaRPr lang="es-AR" dirty="0"/>
          </a:p>
        </p:txBody>
      </p:sp>
    </p:spTree>
    <p:extLst>
      <p:ext uri="{BB962C8B-B14F-4D97-AF65-F5344CB8AC3E}">
        <p14:creationId xmlns:p14="http://schemas.microsoft.com/office/powerpoint/2010/main" val="2466144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E00CCA2-42E6-4C4C-B690-DB69611B29A0}" type="slidenum">
              <a:rPr lang="es-AR" smtClean="0"/>
              <a:t>16</a:t>
            </a:fld>
            <a:endParaRPr lang="es-AR" dirty="0"/>
          </a:p>
        </p:txBody>
      </p:sp>
    </p:spTree>
    <p:extLst>
      <p:ext uri="{BB962C8B-B14F-4D97-AF65-F5344CB8AC3E}">
        <p14:creationId xmlns:p14="http://schemas.microsoft.com/office/powerpoint/2010/main" val="177037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2</a:t>
            </a:fld>
            <a:endParaRPr lang="es-AR" dirty="0"/>
          </a:p>
        </p:txBody>
      </p:sp>
    </p:spTree>
    <p:extLst>
      <p:ext uri="{BB962C8B-B14F-4D97-AF65-F5344CB8AC3E}">
        <p14:creationId xmlns:p14="http://schemas.microsoft.com/office/powerpoint/2010/main" val="146907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3</a:t>
            </a:fld>
            <a:endParaRPr lang="es-AR" dirty="0"/>
          </a:p>
        </p:txBody>
      </p:sp>
    </p:spTree>
    <p:extLst>
      <p:ext uri="{BB962C8B-B14F-4D97-AF65-F5344CB8AC3E}">
        <p14:creationId xmlns:p14="http://schemas.microsoft.com/office/powerpoint/2010/main" val="374290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4</a:t>
            </a:fld>
            <a:endParaRPr lang="es-AR" dirty="0"/>
          </a:p>
        </p:txBody>
      </p:sp>
    </p:spTree>
    <p:extLst>
      <p:ext uri="{BB962C8B-B14F-4D97-AF65-F5344CB8AC3E}">
        <p14:creationId xmlns:p14="http://schemas.microsoft.com/office/powerpoint/2010/main" val="14702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5</a:t>
            </a:fld>
            <a:endParaRPr lang="es-AR" dirty="0"/>
          </a:p>
        </p:txBody>
      </p:sp>
    </p:spTree>
    <p:extLst>
      <p:ext uri="{BB962C8B-B14F-4D97-AF65-F5344CB8AC3E}">
        <p14:creationId xmlns:p14="http://schemas.microsoft.com/office/powerpoint/2010/main" val="350229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B32EE-BA24-FC77-F1C4-1839B053E70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EF1A72C-F22E-B7C1-F81B-57FDB2B892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73FA81F-7957-49C0-1ECE-D6C29D3219A1}"/>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C9B84030-50C3-12A2-78F5-C29F71C76CCD}"/>
              </a:ext>
            </a:extLst>
          </p:cNvPr>
          <p:cNvSpPr>
            <a:spLocks noGrp="1"/>
          </p:cNvSpPr>
          <p:nvPr>
            <p:ph type="sldNum" sz="quarter" idx="5"/>
          </p:nvPr>
        </p:nvSpPr>
        <p:spPr/>
        <p:txBody>
          <a:bodyPr/>
          <a:lstStyle/>
          <a:p>
            <a:fld id="{2AAD2638-6550-4DCA-992F-DD221ADA00D0}" type="slidenum">
              <a:rPr lang="es-AR" smtClean="0"/>
              <a:t>6</a:t>
            </a:fld>
            <a:endParaRPr lang="es-AR" dirty="0"/>
          </a:p>
        </p:txBody>
      </p:sp>
    </p:spTree>
    <p:extLst>
      <p:ext uri="{BB962C8B-B14F-4D97-AF65-F5344CB8AC3E}">
        <p14:creationId xmlns:p14="http://schemas.microsoft.com/office/powerpoint/2010/main" val="344071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378A3-B4E5-9C76-B7FD-492F0E32440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78F2ABD-6494-2A5C-46AC-89B01F6450A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B06DE5D-1F93-5F79-0459-FC733F6B15D6}"/>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FFA5E76B-1364-BE6F-1C81-6B883238F12B}"/>
              </a:ext>
            </a:extLst>
          </p:cNvPr>
          <p:cNvSpPr>
            <a:spLocks noGrp="1"/>
          </p:cNvSpPr>
          <p:nvPr>
            <p:ph type="sldNum" sz="quarter" idx="5"/>
          </p:nvPr>
        </p:nvSpPr>
        <p:spPr/>
        <p:txBody>
          <a:bodyPr/>
          <a:lstStyle/>
          <a:p>
            <a:fld id="{2AAD2638-6550-4DCA-992F-DD221ADA00D0}" type="slidenum">
              <a:rPr lang="es-AR" smtClean="0"/>
              <a:t>7</a:t>
            </a:fld>
            <a:endParaRPr lang="es-AR" dirty="0"/>
          </a:p>
        </p:txBody>
      </p:sp>
    </p:spTree>
    <p:extLst>
      <p:ext uri="{BB962C8B-B14F-4D97-AF65-F5344CB8AC3E}">
        <p14:creationId xmlns:p14="http://schemas.microsoft.com/office/powerpoint/2010/main" val="48078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87521-CF87-229D-79C3-8BE5528189B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8733034-4C5E-84FE-987C-16DDC47FBEA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B85637-E934-025C-8DE9-39EE488196A9}"/>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A754B6DC-F543-5719-80F7-5809411756AC}"/>
              </a:ext>
            </a:extLst>
          </p:cNvPr>
          <p:cNvSpPr>
            <a:spLocks noGrp="1"/>
          </p:cNvSpPr>
          <p:nvPr>
            <p:ph type="sldNum" sz="quarter" idx="5"/>
          </p:nvPr>
        </p:nvSpPr>
        <p:spPr/>
        <p:txBody>
          <a:bodyPr/>
          <a:lstStyle/>
          <a:p>
            <a:fld id="{2AAD2638-6550-4DCA-992F-DD221ADA00D0}" type="slidenum">
              <a:rPr lang="es-AR" smtClean="0"/>
              <a:t>8</a:t>
            </a:fld>
            <a:endParaRPr lang="es-AR" dirty="0"/>
          </a:p>
        </p:txBody>
      </p:sp>
    </p:spTree>
    <p:extLst>
      <p:ext uri="{BB962C8B-B14F-4D97-AF65-F5344CB8AC3E}">
        <p14:creationId xmlns:p14="http://schemas.microsoft.com/office/powerpoint/2010/main" val="314894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AAD2638-6550-4DCA-992F-DD221ADA00D0}" type="slidenum">
              <a:rPr lang="es-AR" smtClean="0"/>
              <a:t>9</a:t>
            </a:fld>
            <a:endParaRPr lang="es-AR" dirty="0"/>
          </a:p>
        </p:txBody>
      </p:sp>
    </p:spTree>
    <p:extLst>
      <p:ext uri="{BB962C8B-B14F-4D97-AF65-F5344CB8AC3E}">
        <p14:creationId xmlns:p14="http://schemas.microsoft.com/office/powerpoint/2010/main" val="204193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5/21/2025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82278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5/21/2025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354056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5/21/2025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122591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5/21/2025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423749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5/21/2025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37023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5/21/2025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7850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5/21/2025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363850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5/21/2025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150066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5/21/2025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78667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5/21/2025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259613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5/21/2025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‹Nº›</a:t>
            </a:fld>
            <a:endParaRPr lang="en-US" dirty="0"/>
          </a:p>
        </p:txBody>
      </p:sp>
    </p:spTree>
    <p:extLst>
      <p:ext uri="{BB962C8B-B14F-4D97-AF65-F5344CB8AC3E}">
        <p14:creationId xmlns:p14="http://schemas.microsoft.com/office/powerpoint/2010/main" val="25143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5/21/2025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‹Nº›</a:t>
            </a:fld>
            <a:endParaRPr lang="en-US" dirty="0"/>
          </a:p>
        </p:txBody>
      </p:sp>
    </p:spTree>
    <p:extLst>
      <p:ext uri="{BB962C8B-B14F-4D97-AF65-F5344CB8AC3E}">
        <p14:creationId xmlns:p14="http://schemas.microsoft.com/office/powerpoint/2010/main" val="15423555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96C4236-A1ED-7C89-1E95-748FBFF78EFA}"/>
              </a:ext>
            </a:extLst>
          </p:cNvPr>
          <p:cNvSpPr>
            <a:spLocks noGrp="1"/>
          </p:cNvSpPr>
          <p:nvPr>
            <p:ph type="ctrTitle"/>
          </p:nvPr>
        </p:nvSpPr>
        <p:spPr>
          <a:xfrm>
            <a:off x="6575611" y="583845"/>
            <a:ext cx="5616369" cy="3085636"/>
          </a:xfrm>
        </p:spPr>
        <p:txBody>
          <a:bodyPr>
            <a:noAutofit/>
          </a:bodyPr>
          <a:lstStyle/>
          <a:p>
            <a:r>
              <a:rPr lang="es-AR" sz="4400" dirty="0"/>
              <a:t>CoderHouse Data Science II: </a:t>
            </a:r>
            <a:br>
              <a:rPr lang="es-AR" sz="4400" dirty="0"/>
            </a:br>
            <a:r>
              <a:rPr lang="es-AR" sz="4400" dirty="0"/>
              <a:t>Machine Learning para la Ciencia de Datos</a:t>
            </a:r>
            <a:endParaRPr lang="es-AR" sz="4400" b="0" dirty="0"/>
          </a:p>
        </p:txBody>
      </p:sp>
      <p:sp>
        <p:nvSpPr>
          <p:cNvPr id="3" name="Subtítulo 2">
            <a:extLst>
              <a:ext uri="{FF2B5EF4-FFF2-40B4-BE49-F238E27FC236}">
                <a16:creationId xmlns:a16="http://schemas.microsoft.com/office/drawing/2014/main" id="{9429BDCC-1A53-2B03-FB74-FB4A836E9665}"/>
              </a:ext>
            </a:extLst>
          </p:cNvPr>
          <p:cNvSpPr>
            <a:spLocks noGrp="1"/>
          </p:cNvSpPr>
          <p:nvPr>
            <p:ph type="subTitle" idx="1"/>
          </p:nvPr>
        </p:nvSpPr>
        <p:spPr>
          <a:xfrm>
            <a:off x="7151289" y="4253325"/>
            <a:ext cx="4692368" cy="2020830"/>
          </a:xfrm>
        </p:spPr>
        <p:txBody>
          <a:bodyPr>
            <a:normAutofit/>
          </a:bodyPr>
          <a:lstStyle/>
          <a:p>
            <a:r>
              <a:rPr lang="es-AR" sz="2400" dirty="0"/>
              <a:t>Proyecto Final  </a:t>
            </a:r>
          </a:p>
          <a:p>
            <a:r>
              <a:rPr lang="es-AR" sz="2400" dirty="0"/>
              <a:t>Comisión 61.755</a:t>
            </a:r>
          </a:p>
          <a:p>
            <a:r>
              <a:rPr lang="es-AR" sz="2400" b="1" dirty="0"/>
              <a:t>Alumno: Agüero García Josias</a:t>
            </a:r>
          </a:p>
          <a:p>
            <a:endParaRPr lang="es-AR" sz="2400" dirty="0"/>
          </a:p>
        </p:txBody>
      </p:sp>
      <p:pic>
        <p:nvPicPr>
          <p:cNvPr id="4" name="Imagen 3" descr="Imagen abstracta del cerebro formada por patrones">
            <a:extLst>
              <a:ext uri="{FF2B5EF4-FFF2-40B4-BE49-F238E27FC236}">
                <a16:creationId xmlns:a16="http://schemas.microsoft.com/office/drawing/2014/main" id="{22AD58B9-C62F-456B-8B70-BE32330FEFA3}"/>
              </a:ext>
            </a:extLst>
          </p:cNvPr>
          <p:cNvPicPr>
            <a:picLocks noChangeAspect="1"/>
          </p:cNvPicPr>
          <p:nvPr/>
        </p:nvPicPr>
        <p:blipFill>
          <a:blip r:embed="rId3"/>
          <a:srcRect l="13044" r="11690" b="1"/>
          <a:stretch/>
        </p:blipFill>
        <p:spPr>
          <a:xfrm>
            <a:off x="20" y="1"/>
            <a:ext cx="6575591" cy="6858000"/>
          </a:xfrm>
          <a:prstGeom prst="rect">
            <a:avLst/>
          </a:prstGeom>
        </p:spPr>
      </p:pic>
    </p:spTree>
    <p:extLst>
      <p:ext uri="{BB962C8B-B14F-4D97-AF65-F5344CB8AC3E}">
        <p14:creationId xmlns:p14="http://schemas.microsoft.com/office/powerpoint/2010/main" val="3419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par>
                                <p:cTn id="19" presetID="10" presetClass="entr" presetSubtype="0" fill="hold" grpId="1" nodeType="withEffect">
                                  <p:stCondLst>
                                    <p:cond delay="250"/>
                                  </p:stCondLst>
                                  <p:iterate>
                                    <p:tmPct val="10000"/>
                                  </p:iterate>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F694C-D30E-E0DF-E3BC-A70C27540C6B}"/>
              </a:ext>
            </a:extLst>
          </p:cNvPr>
          <p:cNvSpPr>
            <a:spLocks noGrp="1"/>
          </p:cNvSpPr>
          <p:nvPr>
            <p:ph type="title"/>
          </p:nvPr>
        </p:nvSpPr>
        <p:spPr>
          <a:xfrm>
            <a:off x="612648" y="548640"/>
            <a:ext cx="10741152" cy="1132258"/>
          </a:xfrm>
        </p:spPr>
        <p:txBody>
          <a:bodyPr anchor="t">
            <a:normAutofit/>
          </a:bodyPr>
          <a:lstStyle/>
          <a:p>
            <a:pPr algn="ctr"/>
            <a:r>
              <a:rPr lang="es-AR" dirty="0"/>
              <a:t>Normalización de Datos</a:t>
            </a:r>
          </a:p>
        </p:txBody>
      </p:sp>
      <p:pic>
        <p:nvPicPr>
          <p:cNvPr id="5" name="Marcador de contenido 4" descr="Diagrama de flujo de dibujo femenino">
            <a:extLst>
              <a:ext uri="{FF2B5EF4-FFF2-40B4-BE49-F238E27FC236}">
                <a16:creationId xmlns:a16="http://schemas.microsoft.com/office/drawing/2014/main" id="{95550DA3-2DB5-445D-AA0B-23BAF3C72793}"/>
              </a:ext>
            </a:extLst>
          </p:cNvPr>
          <p:cNvPicPr>
            <a:picLocks noGrp="1" noChangeAspect="1"/>
          </p:cNvPicPr>
          <p:nvPr>
            <p:ph sz="half" idx="1"/>
          </p:nvPr>
        </p:nvPicPr>
        <p:blipFill>
          <a:blip r:embed="rId3"/>
          <a:stretch>
            <a:fillRect/>
          </a:stretch>
        </p:blipFill>
        <p:spPr>
          <a:xfrm>
            <a:off x="612648" y="1905000"/>
            <a:ext cx="4666923" cy="3793268"/>
          </a:xfrm>
          <a:noFill/>
        </p:spPr>
      </p:pic>
      <p:sp>
        <p:nvSpPr>
          <p:cNvPr id="4" name="Marcador de contenido 3">
            <a:extLst>
              <a:ext uri="{FF2B5EF4-FFF2-40B4-BE49-F238E27FC236}">
                <a16:creationId xmlns:a16="http://schemas.microsoft.com/office/drawing/2014/main" id="{11F28AAD-D4E7-21DC-0176-44F0DE556C5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2600" y="1338943"/>
            <a:ext cx="5791200" cy="4970417"/>
          </a:xfrm>
        </p:spPr>
        <p:txBody>
          <a:bodyPr>
            <a:noAutofit/>
          </a:bodyPr>
          <a:lstStyle/>
          <a:p>
            <a:pPr marL="0" indent="0" algn="just">
              <a:spcBef>
                <a:spcPts val="2500"/>
              </a:spcBef>
              <a:buNone/>
            </a:pPr>
            <a:r>
              <a:rPr lang="es-AR" sz="1800" b="1" dirty="0"/>
              <a:t>Objetivo:</a:t>
            </a:r>
          </a:p>
          <a:p>
            <a:pPr marL="0" lvl="1" indent="0" algn="just">
              <a:buNone/>
            </a:pPr>
            <a:r>
              <a:rPr lang="es-AR" dirty="0"/>
              <a:t>Asegurar que todas las variables numéricas estén en la misma escala para mejorar el modelado y la estabilidad.</a:t>
            </a:r>
          </a:p>
          <a:p>
            <a:pPr marL="0" lvl="1" indent="0" algn="just">
              <a:buNone/>
            </a:pPr>
            <a:r>
              <a:rPr lang="es-AR" sz="1800" b="1" dirty="0"/>
              <a:t>Acciones:</a:t>
            </a:r>
          </a:p>
          <a:p>
            <a:pPr marL="0" lvl="1" indent="0" algn="just">
              <a:buNone/>
            </a:pPr>
            <a:r>
              <a:rPr lang="es-AR" dirty="0"/>
              <a:t>Acción de eliminar columnas que no aportan valor al modelo para simplificar y enfocar el análisis.</a:t>
            </a:r>
          </a:p>
          <a:p>
            <a:pPr marL="0" lvl="1" indent="0" algn="just">
              <a:buNone/>
            </a:pPr>
            <a:r>
              <a:rPr lang="es-AR" sz="1800" b="1" dirty="0"/>
              <a:t>Estandarización de Variables:</a:t>
            </a:r>
          </a:p>
          <a:p>
            <a:pPr marL="0" lvl="1" indent="0" algn="just">
              <a:buNone/>
            </a:pPr>
            <a:r>
              <a:rPr lang="es-AR" dirty="0"/>
              <a:t>Proceso para ajustar todas las variables predictoras a una media de 0 y desviación estándar de 1.</a:t>
            </a:r>
          </a:p>
          <a:p>
            <a:pPr marL="0" lvl="1" indent="0" algn="just">
              <a:buNone/>
            </a:pPr>
            <a:r>
              <a:rPr lang="es-AR" sz="1800" b="1" dirty="0"/>
              <a:t>Beneficios:</a:t>
            </a:r>
          </a:p>
          <a:p>
            <a:pPr marL="0" lvl="1" indent="0" algn="just">
              <a:buNone/>
            </a:pPr>
            <a:r>
              <a:rPr lang="es-AR" dirty="0"/>
              <a:t>Principal beneficio de la normalización es la mejora en la velocidad y comparabilidad de los algoritmos.</a:t>
            </a:r>
          </a:p>
        </p:txBody>
      </p:sp>
    </p:spTree>
    <p:extLst>
      <p:ext uri="{BB962C8B-B14F-4D97-AF65-F5344CB8AC3E}">
        <p14:creationId xmlns:p14="http://schemas.microsoft.com/office/powerpoint/2010/main" val="2220399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9D5D7-4342-EA97-E7AE-5133678073F2}"/>
              </a:ext>
            </a:extLst>
          </p:cNvPr>
          <p:cNvSpPr>
            <a:spLocks noGrp="1"/>
          </p:cNvSpPr>
          <p:nvPr>
            <p:ph type="title"/>
          </p:nvPr>
        </p:nvSpPr>
        <p:spPr>
          <a:xfrm>
            <a:off x="612648" y="548640"/>
            <a:ext cx="10741152" cy="1132258"/>
          </a:xfrm>
        </p:spPr>
        <p:txBody>
          <a:bodyPr anchor="t">
            <a:normAutofit/>
          </a:bodyPr>
          <a:lstStyle/>
          <a:p>
            <a:pPr algn="ctr"/>
            <a:r>
              <a:rPr lang="es-AR" dirty="0"/>
              <a:t>Ingeniería de Variables Clave</a:t>
            </a:r>
          </a:p>
        </p:txBody>
      </p:sp>
      <p:sp>
        <p:nvSpPr>
          <p:cNvPr id="4" name="Marcador de contenido 3">
            <a:extLst>
              <a:ext uri="{FF2B5EF4-FFF2-40B4-BE49-F238E27FC236}">
                <a16:creationId xmlns:a16="http://schemas.microsoft.com/office/drawing/2014/main" id="{AF287DA4-0845-C7AA-261A-1C41F64C3BB7}"/>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1825625"/>
            <a:ext cx="5181600" cy="4351338"/>
          </a:xfrm>
        </p:spPr>
        <p:txBody>
          <a:bodyPr>
            <a:normAutofit/>
          </a:bodyPr>
          <a:lstStyle/>
          <a:p>
            <a:pPr marL="0" indent="0">
              <a:spcBef>
                <a:spcPts val="2500"/>
              </a:spcBef>
              <a:buNone/>
            </a:pPr>
            <a:r>
              <a:rPr lang="es-AR" b="1" dirty="0"/>
              <a:t>Variables Clínicas Esenciales:</a:t>
            </a:r>
          </a:p>
          <a:p>
            <a:pPr marL="0" lvl="1" indent="0">
              <a:buNone/>
            </a:pPr>
            <a:r>
              <a:rPr lang="es-AR" sz="2000" dirty="0"/>
              <a:t>Edad, IMC, Consumo de alcohol, Actividad física, Calidad de dieta, Presión arterial, Colesterol, MMSE, son fundamentales en el análisis clínico.</a:t>
            </a:r>
          </a:p>
          <a:p>
            <a:pPr marL="0" indent="0">
              <a:spcBef>
                <a:spcPts val="2500"/>
              </a:spcBef>
              <a:buNone/>
            </a:pPr>
            <a:r>
              <a:rPr lang="es-AR" b="1" dirty="0"/>
              <a:t>Mejora del Modelo:</a:t>
            </a:r>
          </a:p>
          <a:p>
            <a:pPr marL="0" lvl="1" indent="0">
              <a:buNone/>
            </a:pPr>
            <a:r>
              <a:rPr lang="es-AR" sz="2000" dirty="0"/>
              <a:t>Estos nuevos indicadores aumentan el AUC en un 5%, mejorando la discriminación en modelos de árbol.</a:t>
            </a:r>
          </a:p>
        </p:txBody>
      </p:sp>
      <p:pic>
        <p:nvPicPr>
          <p:cNvPr id="5" name="Marcador de contenido 4" descr="Pandemia de coronavirus, covid-19, botella de vacuna, calculadora, estetoscopio, gráfico del consultorio del médico, fondo">
            <a:extLst>
              <a:ext uri="{FF2B5EF4-FFF2-40B4-BE49-F238E27FC236}">
                <a16:creationId xmlns:a16="http://schemas.microsoft.com/office/drawing/2014/main" id="{2A1526B2-0617-4406-A645-9E245AB2CADB}"/>
              </a:ext>
            </a:extLst>
          </p:cNvPr>
          <p:cNvPicPr>
            <a:picLocks noGrp="1" noChangeAspect="1"/>
          </p:cNvPicPr>
          <p:nvPr>
            <p:ph sz="half" idx="2"/>
          </p:nvPr>
        </p:nvPicPr>
        <p:blipFill>
          <a:blip r:embed="rId3"/>
          <a:srcRect l="25575" r="-2" b="-2"/>
          <a:stretch>
            <a:fillRect/>
          </a:stretch>
        </p:blipFill>
        <p:spPr>
          <a:xfrm>
            <a:off x="6172200" y="1825625"/>
            <a:ext cx="5181600" cy="4351338"/>
          </a:xfrm>
          <a:noFill/>
        </p:spPr>
      </p:pic>
    </p:spTree>
    <p:extLst>
      <p:ext uri="{BB962C8B-B14F-4D97-AF65-F5344CB8AC3E}">
        <p14:creationId xmlns:p14="http://schemas.microsoft.com/office/powerpoint/2010/main" val="41276940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19F00-8DBB-8129-20A5-A83A8E269EDE}"/>
              </a:ext>
            </a:extLst>
          </p:cNvPr>
          <p:cNvSpPr>
            <a:spLocks noGrp="1"/>
          </p:cNvSpPr>
          <p:nvPr>
            <p:ph type="title"/>
          </p:nvPr>
        </p:nvSpPr>
        <p:spPr>
          <a:xfrm>
            <a:off x="612647" y="600076"/>
            <a:ext cx="7268609" cy="640896"/>
          </a:xfrm>
        </p:spPr>
        <p:txBody>
          <a:bodyPr vert="horz" lIns="91440" tIns="45720" rIns="91440" bIns="45720" rtlCol="0" anchor="b">
            <a:normAutofit fontScale="90000"/>
          </a:bodyPr>
          <a:lstStyle/>
          <a:p>
            <a:pPr algn="ctr"/>
            <a:r>
              <a:rPr lang="en-US" b="1" kern="1200" dirty="0">
                <a:solidFill>
                  <a:schemeClr val="tx1"/>
                </a:solidFill>
                <a:latin typeface="+mj-lt"/>
                <a:ea typeface="+mj-ea"/>
                <a:cs typeface="+mj-cs"/>
              </a:rPr>
              <a:t>Utilizamos diferentes </a:t>
            </a:r>
            <a:r>
              <a:rPr lang="en-US" dirty="0"/>
              <a:t>Algoritmos</a:t>
            </a:r>
            <a:endParaRPr lang="en-US" b="1" kern="1200" dirty="0">
              <a:solidFill>
                <a:schemeClr val="tx1"/>
              </a:solidFill>
              <a:latin typeface="+mj-lt"/>
              <a:ea typeface="+mj-ea"/>
              <a:cs typeface="+mj-cs"/>
            </a:endParaRPr>
          </a:p>
        </p:txBody>
      </p:sp>
      <p:sp>
        <p:nvSpPr>
          <p:cNvPr id="4" name="Marcador de contenido 3">
            <a:extLst>
              <a:ext uri="{FF2B5EF4-FFF2-40B4-BE49-F238E27FC236}">
                <a16:creationId xmlns:a16="http://schemas.microsoft.com/office/drawing/2014/main" id="{8030CA0E-25B1-227B-1F78-E1C45388C22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1850571"/>
            <a:ext cx="7268608" cy="4458789"/>
          </a:xfrm>
        </p:spPr>
        <p:txBody>
          <a:bodyPr>
            <a:noAutofit/>
          </a:bodyPr>
          <a:lstStyle/>
          <a:p>
            <a:pPr>
              <a:spcBef>
                <a:spcPts val="2500"/>
              </a:spcBef>
            </a:pPr>
            <a:r>
              <a:rPr lang="es-AR" sz="1800" b="1" dirty="0"/>
              <a:t>Regresión Logística</a:t>
            </a:r>
          </a:p>
          <a:p>
            <a:pPr marL="285750" lvl="1" indent="-285750"/>
            <a:r>
              <a:rPr lang="es-AR" sz="1800" b="1" dirty="0"/>
              <a:t>Random Forest </a:t>
            </a:r>
            <a:endParaRPr lang="es-AR" dirty="0"/>
          </a:p>
          <a:p>
            <a:pPr marL="285750" lvl="1" indent="-285750"/>
            <a:r>
              <a:rPr lang="es-AR" sz="1800" b="1" dirty="0"/>
              <a:t>SVM </a:t>
            </a:r>
          </a:p>
          <a:p>
            <a:pPr marL="285750" lvl="1" indent="-285750"/>
            <a:r>
              <a:rPr lang="es-AR" sz="1800" b="1" dirty="0"/>
              <a:t>Gradient Boosting</a:t>
            </a:r>
          </a:p>
          <a:p>
            <a:pPr marL="0" indent="0">
              <a:spcBef>
                <a:spcPts val="2500"/>
              </a:spcBef>
              <a:buNone/>
            </a:pPr>
            <a:endParaRPr lang="es-AR" sz="1800" b="1" dirty="0"/>
          </a:p>
          <a:p>
            <a:pPr marL="0" indent="0">
              <a:spcBef>
                <a:spcPts val="2500"/>
              </a:spcBef>
              <a:buNone/>
            </a:pPr>
            <a:r>
              <a:rPr lang="es-AR" sz="1800" b="1" dirty="0"/>
              <a:t>Identificación del Mejor Algoritmo</a:t>
            </a:r>
          </a:p>
          <a:p>
            <a:pPr marL="0" lvl="1" indent="0">
              <a:buNone/>
            </a:pPr>
            <a:r>
              <a:rPr lang="es-AR" dirty="0"/>
              <a:t>La comparación de algoritmos nos ayudará a identificar cuál es el más efectivo para predecir el Alzheimer, optimizando así los resultados de diagnóstico.</a:t>
            </a:r>
          </a:p>
        </p:txBody>
      </p:sp>
      <p:pic>
        <p:nvPicPr>
          <p:cNvPr id="5" name="Marcador de contenido 4" descr="Rompecabezas 3D en el objeto de la cabeza con conexiones de líneas de circuito en fondo azul con espacio de copia.">
            <a:extLst>
              <a:ext uri="{FF2B5EF4-FFF2-40B4-BE49-F238E27FC236}">
                <a16:creationId xmlns:a16="http://schemas.microsoft.com/office/drawing/2014/main" id="{720B61DE-FD26-4D25-AB95-E877FEEAC5E5}"/>
              </a:ext>
            </a:extLst>
          </p:cNvPr>
          <p:cNvPicPr>
            <a:picLocks noGrp="1" noChangeAspect="1"/>
          </p:cNvPicPr>
          <p:nvPr>
            <p:ph sz="half" idx="1"/>
          </p:nvPr>
        </p:nvPicPr>
        <p:blipFill>
          <a:blip r:embed="rId3"/>
          <a:srcRect l="44668" r="19998"/>
          <a:stretch/>
        </p:blipFill>
        <p:spPr>
          <a:xfrm>
            <a:off x="8338456" y="10"/>
            <a:ext cx="3853543" cy="6857990"/>
          </a:xfrm>
          <a:prstGeom prst="rect">
            <a:avLst/>
          </a:prstGeom>
        </p:spPr>
      </p:pic>
    </p:spTree>
    <p:extLst>
      <p:ext uri="{BB962C8B-B14F-4D97-AF65-F5344CB8AC3E}">
        <p14:creationId xmlns:p14="http://schemas.microsoft.com/office/powerpoint/2010/main" val="1354162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F9990-6D7A-2A50-01DA-5469C2434962}"/>
              </a:ext>
            </a:extLst>
          </p:cNvPr>
          <p:cNvSpPr>
            <a:spLocks noGrp="1"/>
          </p:cNvSpPr>
          <p:nvPr>
            <p:ph type="title"/>
          </p:nvPr>
        </p:nvSpPr>
        <p:spPr>
          <a:xfrm>
            <a:off x="612648" y="548640"/>
            <a:ext cx="10741152" cy="594360"/>
          </a:xfrm>
        </p:spPr>
        <p:txBody>
          <a:bodyPr anchor="t">
            <a:normAutofit/>
          </a:bodyPr>
          <a:lstStyle/>
          <a:p>
            <a:pPr algn="ctr"/>
            <a:r>
              <a:rPr lang="es-AR" dirty="0"/>
              <a:t>Comparación de Algoritmos</a:t>
            </a:r>
          </a:p>
        </p:txBody>
      </p:sp>
      <p:sp>
        <p:nvSpPr>
          <p:cNvPr id="4" name="Marcador de contenido 3">
            <a:extLst>
              <a:ext uri="{FF2B5EF4-FFF2-40B4-BE49-F238E27FC236}">
                <a16:creationId xmlns:a16="http://schemas.microsoft.com/office/drawing/2014/main" id="{BFF01560-9C4D-D27A-8746-3925D06F196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3633797"/>
            <a:ext cx="10741152" cy="2543166"/>
          </a:xfrm>
        </p:spPr>
        <p:txBody>
          <a:bodyPr>
            <a:normAutofit/>
          </a:bodyPr>
          <a:lstStyle/>
          <a:p>
            <a:pPr marL="0" indent="0">
              <a:spcBef>
                <a:spcPts val="2500"/>
              </a:spcBef>
              <a:buNone/>
            </a:pPr>
            <a:endParaRPr lang="es-AR" sz="1400" b="1" dirty="0"/>
          </a:p>
          <a:p>
            <a:pPr marL="0" indent="0">
              <a:spcBef>
                <a:spcPts val="2500"/>
              </a:spcBef>
              <a:buNone/>
            </a:pPr>
            <a:r>
              <a:rPr lang="es-AR" b="1" dirty="0">
                <a:latin typeface="+mj-lt"/>
              </a:rPr>
              <a:t>Modelo Ganador: Gradient</a:t>
            </a:r>
            <a:r>
              <a:rPr lang="es-AR" sz="1800" b="0" i="0" dirty="0">
                <a:solidFill>
                  <a:srgbClr val="E3E3E3"/>
                </a:solidFill>
                <a:effectLst/>
                <a:latin typeface="+mj-lt"/>
              </a:rPr>
              <a:t> </a:t>
            </a:r>
            <a:r>
              <a:rPr lang="es-AR" b="1" dirty="0">
                <a:latin typeface="+mj-lt"/>
              </a:rPr>
              <a:t>Boosting (GBM)</a:t>
            </a:r>
          </a:p>
          <a:p>
            <a:pPr marL="0" lvl="1" indent="0">
              <a:buNone/>
            </a:pPr>
            <a:r>
              <a:rPr lang="es-AR" sz="2000" dirty="0">
                <a:latin typeface="+mj-lt"/>
              </a:rPr>
              <a:t>Comparar algoritmos es crucial para identificar el más eficiente para una tarea específica y mejorar el rendimiento.</a:t>
            </a:r>
          </a:p>
          <a:p>
            <a:pPr marL="0" lvl="1" indent="0">
              <a:buNone/>
            </a:pPr>
            <a:r>
              <a:rPr lang="es-AR" sz="2000" dirty="0">
                <a:latin typeface="+mj-lt"/>
              </a:rPr>
              <a:t>Y en este caso el que mejor se adapto fue GBM, a continuación los detalles.</a:t>
            </a:r>
          </a:p>
        </p:txBody>
      </p:sp>
      <p:pic>
        <p:nvPicPr>
          <p:cNvPr id="11" name="Imagen 10" descr="Interfaz de usuario gráfica, Texto&#10;&#10;El contenido generado por IA puede ser incorrecto.">
            <a:extLst>
              <a:ext uri="{FF2B5EF4-FFF2-40B4-BE49-F238E27FC236}">
                <a16:creationId xmlns:a16="http://schemas.microsoft.com/office/drawing/2014/main" id="{46DF474E-979F-2E7A-8A9A-821C9C28A8BD}"/>
              </a:ext>
            </a:extLst>
          </p:cNvPr>
          <p:cNvPicPr>
            <a:picLocks noChangeAspect="1"/>
          </p:cNvPicPr>
          <p:nvPr/>
        </p:nvPicPr>
        <p:blipFill>
          <a:blip r:embed="rId3">
            <a:extLst>
              <a:ext uri="{28A0092B-C50C-407E-A947-70E740481C1C}">
                <a14:useLocalDpi xmlns:a14="http://schemas.microsoft.com/office/drawing/2010/main" val="0"/>
              </a:ext>
            </a:extLst>
          </a:blip>
          <a:srcRect l="15982" t="32818" r="11900" b="34538"/>
          <a:stretch/>
        </p:blipFill>
        <p:spPr>
          <a:xfrm>
            <a:off x="1715261" y="1340390"/>
            <a:ext cx="8761477" cy="2293407"/>
          </a:xfrm>
          <a:prstGeom prst="rect">
            <a:avLst/>
          </a:prstGeom>
        </p:spPr>
      </p:pic>
    </p:spTree>
    <p:extLst>
      <p:ext uri="{BB962C8B-B14F-4D97-AF65-F5344CB8AC3E}">
        <p14:creationId xmlns:p14="http://schemas.microsoft.com/office/powerpoint/2010/main" val="19581816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BE579-EFB2-043E-E669-4907AA2570B9}"/>
              </a:ext>
            </a:extLst>
          </p:cNvPr>
          <p:cNvSpPr>
            <a:spLocks noGrp="1"/>
          </p:cNvSpPr>
          <p:nvPr>
            <p:ph type="title"/>
          </p:nvPr>
        </p:nvSpPr>
        <p:spPr>
          <a:xfrm>
            <a:off x="612648" y="548640"/>
            <a:ext cx="10741152" cy="753587"/>
          </a:xfrm>
        </p:spPr>
        <p:txBody>
          <a:bodyPr anchor="t">
            <a:normAutofit/>
          </a:bodyPr>
          <a:lstStyle/>
          <a:p>
            <a:pPr algn="ctr"/>
            <a:r>
              <a:rPr lang="es-AR" dirty="0"/>
              <a:t>Gradient Boosting</a:t>
            </a:r>
          </a:p>
        </p:txBody>
      </p:sp>
      <p:sp>
        <p:nvSpPr>
          <p:cNvPr id="4" name="Marcador de contenido 3">
            <a:extLst>
              <a:ext uri="{FF2B5EF4-FFF2-40B4-BE49-F238E27FC236}">
                <a16:creationId xmlns:a16="http://schemas.microsoft.com/office/drawing/2014/main" id="{81ED613E-4028-F350-31E8-9479D6AF42B0}"/>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83224" y="1578428"/>
            <a:ext cx="5863264" cy="4359049"/>
          </a:xfrm>
        </p:spPr>
        <p:txBody>
          <a:bodyPr>
            <a:normAutofit/>
          </a:bodyPr>
          <a:lstStyle/>
          <a:p>
            <a:pPr marL="0" indent="0">
              <a:spcBef>
                <a:spcPts val="2500"/>
              </a:spcBef>
              <a:buNone/>
            </a:pPr>
            <a:r>
              <a:rPr lang="en-US" sz="1800" b="1" dirty="0"/>
              <a:t>Matriz de Confusion</a:t>
            </a:r>
          </a:p>
          <a:p>
            <a:pPr marL="285750" lvl="1" indent="-285750"/>
            <a:r>
              <a:rPr lang="en-US" dirty="0"/>
              <a:t>El modelo acierta en el 78 % de los casos globalmente.</a:t>
            </a:r>
          </a:p>
          <a:p>
            <a:pPr marL="0" lvl="1" indent="0">
              <a:buNone/>
            </a:pPr>
            <a:endParaRPr lang="en-US" dirty="0"/>
          </a:p>
          <a:p>
            <a:pPr marL="285750" lvl="1" indent="-285750"/>
            <a:r>
              <a:rPr lang="en-US" dirty="0"/>
              <a:t>Cuando predice Alzehimer, lo hace correctamente el 73 % de las veces.</a:t>
            </a:r>
          </a:p>
          <a:p>
            <a:pPr marL="0" lvl="1" indent="0">
              <a:buNone/>
            </a:pPr>
            <a:endParaRPr lang="en-US" dirty="0"/>
          </a:p>
          <a:p>
            <a:pPr marL="285750" lvl="1" indent="-285750"/>
            <a:r>
              <a:rPr lang="en-US" dirty="0"/>
              <a:t>Detecta el 60 % de todos los </a:t>
            </a:r>
            <a:r>
              <a:rPr lang="es-AR" noProof="0" dirty="0"/>
              <a:t>pacientes</a:t>
            </a:r>
            <a:r>
              <a:rPr lang="en-US" dirty="0"/>
              <a:t> realmente enfermos, sacrificando algo de recall para mejorar precision y mantener un buen F1</a:t>
            </a:r>
          </a:p>
        </p:txBody>
      </p:sp>
      <p:pic>
        <p:nvPicPr>
          <p:cNvPr id="1026" name="Picture 2">
            <a:extLst>
              <a:ext uri="{FF2B5EF4-FFF2-40B4-BE49-F238E27FC236}">
                <a16:creationId xmlns:a16="http://schemas.microsoft.com/office/drawing/2014/main" id="{C719A380-5799-5378-B4E4-95ECCB609FC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1276" y="1302227"/>
            <a:ext cx="5669137" cy="508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081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E9B8F-D15F-F0DD-F95D-51777B7DBB4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83AFDAC-4ED3-1263-17B2-7F43BD9AA2A4}"/>
              </a:ext>
            </a:extLst>
          </p:cNvPr>
          <p:cNvSpPr>
            <a:spLocks noGrp="1"/>
          </p:cNvSpPr>
          <p:nvPr>
            <p:ph type="title"/>
          </p:nvPr>
        </p:nvSpPr>
        <p:spPr>
          <a:xfrm>
            <a:off x="612648" y="548640"/>
            <a:ext cx="10741152" cy="1132258"/>
          </a:xfrm>
        </p:spPr>
        <p:txBody>
          <a:bodyPr anchor="t">
            <a:normAutofit/>
          </a:bodyPr>
          <a:lstStyle/>
          <a:p>
            <a:r>
              <a:rPr lang="es-AR" dirty="0"/>
              <a:t>Curva Precisión–Recall</a:t>
            </a:r>
            <a:br>
              <a:rPr lang="es-AR" dirty="0"/>
            </a:br>
            <a:r>
              <a:rPr lang="es-AR" dirty="0"/>
              <a:t> Validación cruzada</a:t>
            </a:r>
            <a:endParaRPr lang="es-AR"/>
          </a:p>
        </p:txBody>
      </p:sp>
      <p:pic>
        <p:nvPicPr>
          <p:cNvPr id="2050" name="Picture 2">
            <a:extLst>
              <a:ext uri="{FF2B5EF4-FFF2-40B4-BE49-F238E27FC236}">
                <a16:creationId xmlns:a16="http://schemas.microsoft.com/office/drawing/2014/main" id="{5CCAFC9C-0871-E76D-C110-CE8F436F2FF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2829" y="1958022"/>
            <a:ext cx="5940395"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9EFD15A7-9A9E-319D-4F53-BC79D5304758}"/>
              </a:ext>
            </a:extLst>
          </p:cNvPr>
          <p:cNvSpPr>
            <a:spLocks noChangeArrowheads="1"/>
          </p:cNvSpPr>
          <p:nvPr/>
        </p:nvSpPr>
        <p:spPr bwMode="auto">
          <a:xfrm rot="10800000" flipV="1">
            <a:off x="6110804" y="1469571"/>
            <a:ext cx="5725883" cy="4474030"/>
          </a:xfrm>
          <a:custGeom>
            <a:avLst/>
            <a:gdLst>
              <a:gd name="connsiteX0" fmla="*/ 0 w 5606141"/>
              <a:gd name="connsiteY0" fmla="*/ 0 h 3139321"/>
              <a:gd name="connsiteX1" fmla="*/ 5606141 w 5606141"/>
              <a:gd name="connsiteY1" fmla="*/ 0 h 3139321"/>
              <a:gd name="connsiteX2" fmla="*/ 5606141 w 5606141"/>
              <a:gd name="connsiteY2" fmla="*/ 3139321 h 3139321"/>
              <a:gd name="connsiteX3" fmla="*/ 0 w 5606141"/>
              <a:gd name="connsiteY3" fmla="*/ 3139321 h 3139321"/>
              <a:gd name="connsiteX4" fmla="*/ 0 w 5606141"/>
              <a:gd name="connsiteY4" fmla="*/ 0 h 3139321"/>
              <a:gd name="connsiteX0" fmla="*/ 0 w 5627912"/>
              <a:gd name="connsiteY0" fmla="*/ 0 h 3727150"/>
              <a:gd name="connsiteX1" fmla="*/ 5627912 w 5627912"/>
              <a:gd name="connsiteY1" fmla="*/ 587829 h 3727150"/>
              <a:gd name="connsiteX2" fmla="*/ 5627912 w 5627912"/>
              <a:gd name="connsiteY2" fmla="*/ 3727150 h 3727150"/>
              <a:gd name="connsiteX3" fmla="*/ 21771 w 5627912"/>
              <a:gd name="connsiteY3" fmla="*/ 3727150 h 3727150"/>
              <a:gd name="connsiteX4" fmla="*/ 0 w 5627912"/>
              <a:gd name="connsiteY4" fmla="*/ 0 h 3727150"/>
              <a:gd name="connsiteX0" fmla="*/ 0 w 5725883"/>
              <a:gd name="connsiteY0" fmla="*/ 76199 h 3803349"/>
              <a:gd name="connsiteX1" fmla="*/ 5725883 w 5725883"/>
              <a:gd name="connsiteY1" fmla="*/ 0 h 3803349"/>
              <a:gd name="connsiteX2" fmla="*/ 5627912 w 5725883"/>
              <a:gd name="connsiteY2" fmla="*/ 3803349 h 3803349"/>
              <a:gd name="connsiteX3" fmla="*/ 21771 w 5725883"/>
              <a:gd name="connsiteY3" fmla="*/ 3803349 h 3803349"/>
              <a:gd name="connsiteX4" fmla="*/ 0 w 5725883"/>
              <a:gd name="connsiteY4" fmla="*/ 76199 h 380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5883" h="3803349">
                <a:moveTo>
                  <a:pt x="0" y="76199"/>
                </a:moveTo>
                <a:lnTo>
                  <a:pt x="5725883" y="0"/>
                </a:lnTo>
                <a:lnTo>
                  <a:pt x="5627912" y="3803349"/>
                </a:lnTo>
                <a:lnTo>
                  <a:pt x="21771" y="3803349"/>
                </a:lnTo>
                <a:lnTo>
                  <a:pt x="0" y="76199"/>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800" b="1" i="0" u="none" strike="noStrike" cap="none" normalizeH="0" baseline="0" dirty="0">
                <a:ln>
                  <a:noFill/>
                </a:ln>
                <a:solidFill>
                  <a:schemeClr val="tx1"/>
                </a:solidFill>
                <a:effectLst/>
              </a:rPr>
              <a:t>Validación Cruzada:</a:t>
            </a:r>
          </a:p>
          <a:p>
            <a:pPr marL="0" marR="0" lvl="0" indent="0" algn="l" defTabSz="914400" rtl="0" eaLnBrk="0" fontAlgn="base" latinLnBrk="0" hangingPunct="0">
              <a:lnSpc>
                <a:spcPct val="100000"/>
              </a:lnSpc>
              <a:spcBef>
                <a:spcPct val="0"/>
              </a:spcBef>
              <a:spcAft>
                <a:spcPct val="0"/>
              </a:spcAft>
              <a:buClrTx/>
              <a:buSzTx/>
              <a:tabLst/>
            </a:pPr>
            <a:endParaRPr kumimoji="0" lang="es-AR" altLang="es-AR"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0" i="0" u="none" strike="noStrike" cap="none" normalizeH="0" baseline="0" dirty="0">
                <a:ln>
                  <a:noFill/>
                </a:ln>
                <a:solidFill>
                  <a:schemeClr val="tx1"/>
                </a:solidFill>
                <a:effectLst/>
              </a:rPr>
              <a:t>Con este umbral, el modelo encuentra el mejor compromiso entre precisión y sensibilidad: detecta el 60 % de los casos reales con un 70 % de acierto en sus predicciones positivas.</a:t>
            </a:r>
          </a:p>
          <a:p>
            <a:pPr marL="0" marR="0" lvl="0" indent="0" algn="l" defTabSz="914400" rtl="0" eaLnBrk="0" fontAlgn="base" latinLnBrk="0" hangingPunct="0">
              <a:lnSpc>
                <a:spcPct val="100000"/>
              </a:lnSpc>
              <a:spcBef>
                <a:spcPct val="0"/>
              </a:spcBef>
              <a:spcAft>
                <a:spcPct val="0"/>
              </a:spcAft>
              <a:buClrTx/>
              <a:buSzTx/>
              <a:tabLst/>
            </a:pPr>
            <a:endParaRPr kumimoji="0" lang="es-AR" altLang="es-A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0" i="0" u="none" strike="noStrike" cap="none" normalizeH="0" baseline="0" dirty="0">
                <a:ln>
                  <a:noFill/>
                </a:ln>
                <a:solidFill>
                  <a:schemeClr val="tx1"/>
                </a:solidFill>
                <a:effectLst/>
              </a:rPr>
              <a:t>Como es un resultado OOF, sugiere que ese umbral generaliza bastante bien fuera del </a:t>
            </a:r>
            <a:r>
              <a:rPr kumimoji="0" lang="es-AR" altLang="es-AR" sz="1800" b="0" i="0" u="none" strike="noStrike" cap="none" normalizeH="0" baseline="0" dirty="0" err="1">
                <a:ln>
                  <a:noFill/>
                </a:ln>
                <a:solidFill>
                  <a:schemeClr val="tx1"/>
                </a:solidFill>
                <a:effectLst/>
              </a:rPr>
              <a:t>split</a:t>
            </a:r>
            <a:r>
              <a:rPr kumimoji="0" lang="es-AR" altLang="es-AR" sz="1800" b="0" i="0" u="none" strike="noStrike" cap="none" normalizeH="0" baseline="0" dirty="0">
                <a:ln>
                  <a:noFill/>
                </a:ln>
                <a:solidFill>
                  <a:schemeClr val="tx1"/>
                </a:solidFill>
                <a:effectLst/>
              </a:rPr>
              <a:t> de entrenamiento, garantizando un equilibrio robusto entre falsos positivos y falsos negativo</a:t>
            </a:r>
          </a:p>
        </p:txBody>
      </p:sp>
    </p:spTree>
    <p:extLst>
      <p:ext uri="{BB962C8B-B14F-4D97-AF65-F5344CB8AC3E}">
        <p14:creationId xmlns:p14="http://schemas.microsoft.com/office/powerpoint/2010/main" val="14824645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25ED3-DD5B-4A0F-523E-10C4D7318C01}"/>
              </a:ext>
            </a:extLst>
          </p:cNvPr>
          <p:cNvSpPr>
            <a:spLocks noGrp="1"/>
          </p:cNvSpPr>
          <p:nvPr>
            <p:ph type="title"/>
          </p:nvPr>
        </p:nvSpPr>
        <p:spPr>
          <a:xfrm>
            <a:off x="612648" y="548640"/>
            <a:ext cx="10741152" cy="975359"/>
          </a:xfrm>
        </p:spPr>
        <p:txBody>
          <a:bodyPr anchor="t">
            <a:normAutofit/>
          </a:bodyPr>
          <a:lstStyle/>
          <a:p>
            <a:pPr algn="ctr"/>
            <a:r>
              <a:rPr lang="es-AR" dirty="0"/>
              <a:t>Conclusiones</a:t>
            </a:r>
          </a:p>
        </p:txBody>
      </p:sp>
      <p:sp>
        <p:nvSpPr>
          <p:cNvPr id="4" name="Marcador de contenido 3">
            <a:extLst>
              <a:ext uri="{FF2B5EF4-FFF2-40B4-BE49-F238E27FC236}">
                <a16:creationId xmlns:a16="http://schemas.microsoft.com/office/drawing/2014/main" id="{9CB4A926-FA7D-1FF9-D880-DAFB617DDED0}"/>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36571" y="1981199"/>
            <a:ext cx="7783286" cy="4528457"/>
          </a:xfrm>
        </p:spPr>
        <p:txBody>
          <a:bodyPr>
            <a:normAutofit/>
          </a:bodyPr>
          <a:lstStyle/>
          <a:p>
            <a:pPr marL="0" indent="0">
              <a:spcBef>
                <a:spcPts val="2500"/>
              </a:spcBef>
              <a:buNone/>
            </a:pPr>
            <a:r>
              <a:rPr lang="es-AR" sz="1800" b="1" dirty="0"/>
              <a:t>Mejor Equilibrio</a:t>
            </a:r>
          </a:p>
          <a:p>
            <a:pPr marL="0" lvl="1" indent="0">
              <a:buNone/>
            </a:pPr>
            <a:r>
              <a:rPr lang="es-AR" dirty="0"/>
              <a:t>El modelo Gradient Boosting Machine ofrece el mejor equilibrio entre sensibilidad y precisión con un umbral de 0.45.</a:t>
            </a:r>
          </a:p>
          <a:p>
            <a:pPr marL="0" indent="0">
              <a:spcBef>
                <a:spcPts val="2500"/>
              </a:spcBef>
              <a:buNone/>
            </a:pPr>
            <a:r>
              <a:rPr lang="es-AR" sz="1800" b="1" dirty="0"/>
              <a:t>Liderazgo en AUC</a:t>
            </a:r>
          </a:p>
          <a:p>
            <a:pPr marL="0" lvl="1" indent="0">
              <a:buNone/>
            </a:pPr>
            <a:r>
              <a:rPr lang="es-AR" dirty="0"/>
              <a:t>El modelo presenta un liderazgo en AUC con un valor de 0.79, indicando su eficacia en clasificación.</a:t>
            </a:r>
          </a:p>
          <a:p>
            <a:pPr marL="0" indent="0">
              <a:spcBef>
                <a:spcPts val="2500"/>
              </a:spcBef>
              <a:buNone/>
            </a:pPr>
            <a:r>
              <a:rPr lang="es-AR" sz="1800" b="1" dirty="0"/>
              <a:t>Monitoreo y Recalibración</a:t>
            </a:r>
          </a:p>
          <a:p>
            <a:pPr marL="0" lvl="1" indent="0">
              <a:buNone/>
            </a:pPr>
            <a:r>
              <a:rPr lang="es-AR" dirty="0"/>
              <a:t>Es crucial monitorear y recalibrar periódicamente el modelo para maximizar su impacto en la detección temprana del Alzheimer.</a:t>
            </a:r>
          </a:p>
        </p:txBody>
      </p:sp>
      <p:pic>
        <p:nvPicPr>
          <p:cNvPr id="5" name="Marcador de contenido 4" descr="Las burbujas de comunicación rojas con espacio de copia están conectadas entre sí con flechas negras. Esta imagen muestra las redes sociales y la comunicación en línea entre las personas.">
            <a:extLst>
              <a:ext uri="{FF2B5EF4-FFF2-40B4-BE49-F238E27FC236}">
                <a16:creationId xmlns:a16="http://schemas.microsoft.com/office/drawing/2014/main" id="{4D64EEC8-2ACF-4E2C-9F51-0236DFE387F4}"/>
              </a:ext>
            </a:extLst>
          </p:cNvPr>
          <p:cNvPicPr>
            <a:picLocks noGrp="1" noChangeAspect="1"/>
          </p:cNvPicPr>
          <p:nvPr>
            <p:ph sz="half" idx="2"/>
          </p:nvPr>
        </p:nvPicPr>
        <p:blipFill>
          <a:blip r:embed="rId3"/>
          <a:stretch>
            <a:fillRect/>
          </a:stretch>
        </p:blipFill>
        <p:spPr>
          <a:xfrm>
            <a:off x="272143" y="2264229"/>
            <a:ext cx="3667579" cy="2948852"/>
          </a:xfrm>
          <a:noFill/>
        </p:spPr>
      </p:pic>
    </p:spTree>
    <p:extLst>
      <p:ext uri="{BB962C8B-B14F-4D97-AF65-F5344CB8AC3E}">
        <p14:creationId xmlns:p14="http://schemas.microsoft.com/office/powerpoint/2010/main" val="37048966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Marcador de contenido 3">
            <a:extLst>
              <a:ext uri="{FF2B5EF4-FFF2-40B4-BE49-F238E27FC236}">
                <a16:creationId xmlns:a16="http://schemas.microsoft.com/office/drawing/2014/main" id="{C6332975-4FEF-96D9-5EA5-718DDAFE24BB}"/>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108855" y="827314"/>
            <a:ext cx="5617029" cy="5257800"/>
          </a:xfrm>
        </p:spPr>
        <p:txBody>
          <a:bodyPr vert="horz" lIns="91440" tIns="45720" rIns="91440" bIns="45720" rtlCol="0">
            <a:noAutofit/>
          </a:bodyPr>
          <a:lstStyle/>
          <a:p>
            <a:r>
              <a:rPr lang="es-AR" b="1" dirty="0"/>
              <a:t>Motivación:</a:t>
            </a:r>
            <a:br>
              <a:rPr lang="es-AR" sz="1600" dirty="0"/>
            </a:br>
            <a:r>
              <a:rPr lang="es-AR" sz="1600" dirty="0"/>
              <a:t>El Alzheimer es una enfermedad devastadora cuyo diagnóstico temprano es esencial para la intervención y mejora en la calidad de vida. Este proyecto utiliza un conjunto de datos clínicos y de estilo de vida para identificar patrones y relaciones que puedan predecir el riesgo de Alzheimer.</a:t>
            </a:r>
          </a:p>
          <a:p>
            <a:r>
              <a:rPr lang="es-AR" b="1" dirty="0"/>
              <a:t>Objetivo:</a:t>
            </a:r>
            <a:br>
              <a:rPr lang="es-AR" sz="1600" dirty="0"/>
            </a:br>
            <a:r>
              <a:rPr lang="es-AR" sz="1600" dirty="0"/>
              <a:t>Identificar variables relevantes y construir un modelo predictivo (clasificación) para el diagnóstico de Alzheimer.</a:t>
            </a:r>
          </a:p>
          <a:p>
            <a:r>
              <a:rPr lang="es-AR" b="1" dirty="0"/>
              <a:t>Audiencia:</a:t>
            </a:r>
            <a:endParaRPr lang="es-AR" dirty="0"/>
          </a:p>
          <a:p>
            <a:pPr lvl="1"/>
            <a:r>
              <a:rPr lang="es-AR" sz="1600" dirty="0"/>
              <a:t>Profesionales de la salud y neurología</a:t>
            </a:r>
          </a:p>
          <a:p>
            <a:pPr lvl="1"/>
            <a:r>
              <a:rPr lang="es-AR" sz="1600" dirty="0"/>
              <a:t>Investigadores y científicos de datos</a:t>
            </a:r>
          </a:p>
          <a:p>
            <a:pPr lvl="1"/>
            <a:r>
              <a:rPr lang="es-AR" sz="1600" dirty="0"/>
              <a:t>Decisores y responsables de políticas sanitarias</a:t>
            </a:r>
          </a:p>
        </p:txBody>
      </p:sp>
      <p:pic>
        <p:nvPicPr>
          <p:cNvPr id="13" name="Marcador de contenido 4" descr="Abundancia de iconos médicos en figuras geométricas">
            <a:extLst>
              <a:ext uri="{FF2B5EF4-FFF2-40B4-BE49-F238E27FC236}">
                <a16:creationId xmlns:a16="http://schemas.microsoft.com/office/drawing/2014/main" id="{EB77BB2A-BD76-EE1A-0D22-F84A1D353B40}"/>
              </a:ext>
            </a:extLst>
          </p:cNvPr>
          <p:cNvPicPr>
            <a:picLocks noChangeAspect="1"/>
          </p:cNvPicPr>
          <p:nvPr/>
        </p:nvPicPr>
        <p:blipFill>
          <a:blip r:embed="rId3"/>
          <a:srcRect l="2157" r="5630" b="2"/>
          <a:stretch/>
        </p:blipFill>
        <p:spPr>
          <a:xfrm>
            <a:off x="6096001" y="174171"/>
            <a:ext cx="5987144" cy="6564086"/>
          </a:xfrm>
          <a:prstGeom prst="rect">
            <a:avLst/>
          </a:prstGeom>
        </p:spPr>
      </p:pic>
    </p:spTree>
    <p:extLst>
      <p:ext uri="{BB962C8B-B14F-4D97-AF65-F5344CB8AC3E}">
        <p14:creationId xmlns:p14="http://schemas.microsoft.com/office/powerpoint/2010/main" val="1439942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90AFC46-EB0C-DEA5-AC7E-DA2F301B48AA}"/>
              </a:ext>
            </a:extLst>
          </p:cNvPr>
          <p:cNvSpPr>
            <a:spLocks noGrp="1"/>
          </p:cNvSpPr>
          <p:nvPr>
            <p:ph type="title"/>
          </p:nvPr>
        </p:nvSpPr>
        <p:spPr>
          <a:xfrm>
            <a:off x="5568537" y="152400"/>
            <a:ext cx="5916168" cy="859972"/>
          </a:xfrm>
        </p:spPr>
        <p:txBody>
          <a:bodyPr vert="horz" lIns="91440" tIns="45720" rIns="91440" bIns="45720" rtlCol="0" anchor="b">
            <a:normAutofit/>
          </a:bodyPr>
          <a:lstStyle/>
          <a:p>
            <a:pPr algn="ctr"/>
            <a:r>
              <a:rPr lang="en-US" b="1" kern="1200" dirty="0">
                <a:solidFill>
                  <a:schemeClr val="tx1"/>
                </a:solidFill>
                <a:latin typeface="+mj-lt"/>
                <a:ea typeface="+mj-ea"/>
                <a:cs typeface="+mj-cs"/>
              </a:rPr>
              <a:t>Resumen del DataSet</a:t>
            </a:r>
          </a:p>
        </p:txBody>
      </p:sp>
      <p:pic>
        <p:nvPicPr>
          <p:cNvPr id="5" name="Marcador de contenido 4" descr="Foto de un hombre de negocios mirando pensativamente un gráfico sobre un fondo blanco">
            <a:extLst>
              <a:ext uri="{FF2B5EF4-FFF2-40B4-BE49-F238E27FC236}">
                <a16:creationId xmlns:a16="http://schemas.microsoft.com/office/drawing/2014/main" id="{55B4974E-A67A-47F7-97C5-5624BB1372DB}"/>
              </a:ext>
            </a:extLst>
          </p:cNvPr>
          <p:cNvPicPr>
            <a:picLocks noGrp="1" noChangeAspect="1"/>
          </p:cNvPicPr>
          <p:nvPr>
            <p:ph sz="half" idx="1"/>
          </p:nvPr>
        </p:nvPicPr>
        <p:blipFill>
          <a:blip r:embed="rId3"/>
          <a:srcRect r="52206" b="-1"/>
          <a:stretch/>
        </p:blipFill>
        <p:spPr>
          <a:xfrm>
            <a:off x="20" y="10"/>
            <a:ext cx="4910308" cy="6857990"/>
          </a:xfrm>
          <a:prstGeom prst="rect">
            <a:avLst/>
          </a:prstGeom>
        </p:spPr>
      </p:pic>
      <p:sp>
        <p:nvSpPr>
          <p:cNvPr id="4" name="Marcador de contenido 3">
            <a:extLst>
              <a:ext uri="{FF2B5EF4-FFF2-40B4-BE49-F238E27FC236}">
                <a16:creationId xmlns:a16="http://schemas.microsoft.com/office/drawing/2014/main" id="{4C9B85FE-55A9-AF98-8EFE-EE6B7427FA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1164772"/>
            <a:ext cx="5916168" cy="5388428"/>
          </a:xfrm>
        </p:spPr>
        <p:txBody>
          <a:bodyPr>
            <a:normAutofit fontScale="92500" lnSpcReduction="10000"/>
          </a:bodyPr>
          <a:lstStyle/>
          <a:p>
            <a:r>
              <a:rPr lang="es-AR" b="1" dirty="0"/>
              <a:t>Dimensiones del Dataset:</a:t>
            </a:r>
            <a:endParaRPr lang="es-AR" dirty="0"/>
          </a:p>
          <a:p>
            <a:pPr lvl="1"/>
            <a:r>
              <a:rPr lang="es-AR" b="1" dirty="0"/>
              <a:t>Filas:</a:t>
            </a:r>
            <a:r>
              <a:rPr lang="es-AR" dirty="0"/>
              <a:t> 2149 registros</a:t>
            </a:r>
          </a:p>
          <a:p>
            <a:pPr lvl="1"/>
            <a:r>
              <a:rPr lang="es-AR" b="1" dirty="0"/>
              <a:t>Columnas:</a:t>
            </a:r>
            <a:r>
              <a:rPr lang="es-AR" dirty="0"/>
              <a:t> 35 variables</a:t>
            </a:r>
          </a:p>
          <a:p>
            <a:r>
              <a:rPr lang="es-AR" b="1" dirty="0"/>
              <a:t>Tipos de Variables:</a:t>
            </a:r>
            <a:endParaRPr lang="es-AR" dirty="0"/>
          </a:p>
          <a:p>
            <a:pPr lvl="1"/>
            <a:r>
              <a:rPr lang="es-AR" b="1" dirty="0"/>
              <a:t>Numéricas:</a:t>
            </a:r>
            <a:r>
              <a:rPr lang="es-AR" dirty="0"/>
              <a:t> Age, BMI, SystolicBP, DiastolicBP, CholesterolTotal, CholesterolLDL, CholesterolHDL, CholesterolTriglycerides, MMSE, AlcoholConsumption, PhysicalActivity, DietQuality, SleepQuality</a:t>
            </a:r>
          </a:p>
          <a:p>
            <a:pPr lvl="1"/>
            <a:r>
              <a:rPr lang="es-AR" b="1" dirty="0"/>
              <a:t>Categóricas:</a:t>
            </a:r>
            <a:r>
              <a:rPr lang="es-AR" dirty="0"/>
              <a:t> FunctionalAssessment, ADL, DoctorInCharge, Gender, Ethnicity, EducationLevel, y otras de antecedentes clínicos</a:t>
            </a:r>
          </a:p>
          <a:p>
            <a:r>
              <a:rPr lang="es-AR" b="1" dirty="0"/>
              <a:t>Transformaciones Realizadas:</a:t>
            </a:r>
            <a:br>
              <a:rPr lang="es-AR" dirty="0"/>
            </a:br>
            <a:r>
              <a:rPr lang="es-AR" dirty="0"/>
              <a:t>Conversión de variables problemáticas a formato numérico (con escalado para ajustar a rangos clínicamente esperados) y manejo de outliers.</a:t>
            </a:r>
          </a:p>
          <a:p>
            <a:pPr marL="0" indent="0">
              <a:spcBef>
                <a:spcPts val="2500"/>
              </a:spcBef>
              <a:buNone/>
            </a:pPr>
            <a:endParaRPr lang="es-AR" sz="1400" dirty="0"/>
          </a:p>
        </p:txBody>
      </p:sp>
    </p:spTree>
    <p:extLst>
      <p:ext uri="{BB962C8B-B14F-4D97-AF65-F5344CB8AC3E}">
        <p14:creationId xmlns:p14="http://schemas.microsoft.com/office/powerpoint/2010/main" val="3552692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B8F78D6-86FB-DE42-3149-8739EA8F4609}"/>
              </a:ext>
            </a:extLst>
          </p:cNvPr>
          <p:cNvSpPr>
            <a:spLocks noGrp="1"/>
          </p:cNvSpPr>
          <p:nvPr>
            <p:ph type="title"/>
          </p:nvPr>
        </p:nvSpPr>
        <p:spPr>
          <a:xfrm>
            <a:off x="612648" y="400649"/>
            <a:ext cx="6035040" cy="1263559"/>
          </a:xfrm>
        </p:spPr>
        <p:txBody>
          <a:bodyPr vert="horz" lIns="91440" tIns="45720" rIns="91440" bIns="45720" rtlCol="0" anchor="b">
            <a:normAutofit/>
          </a:bodyPr>
          <a:lstStyle/>
          <a:p>
            <a:pPr algn="ctr"/>
            <a:r>
              <a:rPr lang="es-AR" sz="3600" b="1" dirty="0"/>
              <a:t>Preguntas e Hipótesis a Responder</a:t>
            </a:r>
          </a:p>
        </p:txBody>
      </p:sp>
      <p:sp>
        <p:nvSpPr>
          <p:cNvPr id="4" name="Marcador de contenido 3">
            <a:extLst>
              <a:ext uri="{FF2B5EF4-FFF2-40B4-BE49-F238E27FC236}">
                <a16:creationId xmlns:a16="http://schemas.microsoft.com/office/drawing/2014/main" id="{8830AB5E-CE9E-54D0-18CE-E398E3F88AD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37457" y="1664207"/>
            <a:ext cx="6832777" cy="4793143"/>
          </a:xfrm>
        </p:spPr>
        <p:txBody>
          <a:bodyPr>
            <a:normAutofit fontScale="92500" lnSpcReduction="10000"/>
          </a:bodyPr>
          <a:lstStyle/>
          <a:p>
            <a:r>
              <a:rPr lang="es-AR" sz="1800" b="1" dirty="0">
                <a:latin typeface="Neue Haas Grotesk Text Pro" panose="020B0504020202020204" pitchFamily="34" charset="0"/>
              </a:rPr>
              <a:t>Hipótesis 1:</a:t>
            </a:r>
            <a:br>
              <a:rPr lang="es-AR" sz="1800" dirty="0">
                <a:latin typeface="Neue Haas Grotesk Text Pro" panose="020B0504020202020204" pitchFamily="34" charset="0"/>
              </a:rPr>
            </a:br>
            <a:r>
              <a:rPr lang="es-AR" sz="1800" i="1" dirty="0">
                <a:latin typeface="Neue Haas Grotesk Text Pro" panose="020B0504020202020204" pitchFamily="34" charset="0"/>
              </a:rPr>
              <a:t>¿Existe una relación entre los antecedentes familiares y el diagnóstico de Alzheimer?</a:t>
            </a:r>
            <a:br>
              <a:rPr lang="es-AR" sz="1800" dirty="0">
                <a:latin typeface="Neue Haas Grotesk Text Pro" panose="020B0504020202020204" pitchFamily="34" charset="0"/>
              </a:rPr>
            </a:br>
            <a:r>
              <a:rPr lang="es-AR" sz="1800" dirty="0">
                <a:latin typeface="Neue Haas Grotesk Text Pro" panose="020B0504020202020204" pitchFamily="34" charset="0"/>
              </a:rPr>
              <a:t>Se evalúa si los pacientes con antecedentes familiares tienen mayor probabilidad de ser diagnosticados.</a:t>
            </a:r>
          </a:p>
          <a:p>
            <a:r>
              <a:rPr lang="es-AR" sz="1800" b="1" dirty="0">
                <a:latin typeface="Neue Haas Grotesk Text Pro" panose="020B0504020202020204" pitchFamily="34" charset="0"/>
              </a:rPr>
              <a:t>Hipótesis 2:</a:t>
            </a:r>
            <a:br>
              <a:rPr lang="es-AR" sz="1800" dirty="0">
                <a:latin typeface="Neue Haas Grotesk Text Pro" panose="020B0504020202020204" pitchFamily="34" charset="0"/>
              </a:rPr>
            </a:br>
            <a:r>
              <a:rPr lang="es-AR" sz="1800" i="1" dirty="0">
                <a:latin typeface="Neue Haas Grotesk Text Pro" panose="020B0504020202020204" pitchFamily="34" charset="0"/>
              </a:rPr>
              <a:t>¿Cómo se relaciona el rendimiento cognitivo con el diagnóstico de Alzheimer?</a:t>
            </a:r>
            <a:br>
              <a:rPr lang="es-AR" sz="1800" dirty="0">
                <a:latin typeface="Neue Haas Grotesk Text Pro" panose="020B0504020202020204" pitchFamily="34" charset="0"/>
              </a:rPr>
            </a:br>
            <a:r>
              <a:rPr lang="es-AR" sz="1800" dirty="0">
                <a:latin typeface="Neue Haas Grotesk Text Pro" panose="020B0504020202020204" pitchFamily="34" charset="0"/>
              </a:rPr>
              <a:t>Se investiga si una menor puntuación en el MMSE se asocia a un mayor riesgo de Alzheimer.</a:t>
            </a:r>
          </a:p>
          <a:p>
            <a:r>
              <a:rPr lang="es-AR" sz="1800" b="1" dirty="0">
                <a:latin typeface="Neue Haas Grotesk Text Pro" panose="020B0504020202020204" pitchFamily="34" charset="0"/>
              </a:rPr>
              <a:t>Hipótesis 3:</a:t>
            </a:r>
            <a:br>
              <a:rPr lang="es-AR" sz="1800" dirty="0">
                <a:latin typeface="Neue Haas Grotesk Text Pro" panose="020B0504020202020204" pitchFamily="34" charset="0"/>
              </a:rPr>
            </a:br>
            <a:r>
              <a:rPr lang="es-AR" sz="1800" i="1" dirty="0">
                <a:latin typeface="Neue Haas Grotesk Text Pro" panose="020B0504020202020204" pitchFamily="34" charset="0"/>
              </a:rPr>
              <a:t>¿Qué impacto tienen los hábitos de vida en el riesgo de desarrollar Alzheimer?</a:t>
            </a:r>
            <a:br>
              <a:rPr lang="es-AR" sz="1800" dirty="0">
                <a:latin typeface="Neue Haas Grotesk Text Pro" panose="020B0504020202020204" pitchFamily="34" charset="0"/>
              </a:rPr>
            </a:br>
            <a:r>
              <a:rPr lang="es-AR" sz="1800" dirty="0">
                <a:latin typeface="Neue Haas Grotesk Text Pro" panose="020B0504020202020204" pitchFamily="34" charset="0"/>
              </a:rPr>
              <a:t>Se analiza si una menor actividad física, una dieta de menor calidad y un IMC elevado se asocian a un mayor riesgo.</a:t>
            </a:r>
          </a:p>
          <a:p>
            <a:pPr marL="0" indent="0">
              <a:spcBef>
                <a:spcPts val="2500"/>
              </a:spcBef>
              <a:buNone/>
            </a:pPr>
            <a:endParaRPr lang="es-AR" sz="1400" dirty="0"/>
          </a:p>
        </p:txBody>
      </p:sp>
      <p:pic>
        <p:nvPicPr>
          <p:cNvPr id="5" name="Marcador de contenido 4" descr="Cerebro trenzado con hilos de colores.">
            <a:extLst>
              <a:ext uri="{FF2B5EF4-FFF2-40B4-BE49-F238E27FC236}">
                <a16:creationId xmlns:a16="http://schemas.microsoft.com/office/drawing/2014/main" id="{06ED2C59-2B49-454C-846D-887531521693}"/>
              </a:ext>
            </a:extLst>
          </p:cNvPr>
          <p:cNvPicPr>
            <a:picLocks noGrp="1" noChangeAspect="1"/>
          </p:cNvPicPr>
          <p:nvPr>
            <p:ph sz="half" idx="1"/>
          </p:nvPr>
        </p:nvPicPr>
        <p:blipFill>
          <a:blip r:embed="rId3"/>
          <a:srcRect l="27303" r="25351" b="2"/>
          <a:stretch/>
        </p:blipFill>
        <p:spPr>
          <a:xfrm>
            <a:off x="7345680" y="10"/>
            <a:ext cx="4846320" cy="6857990"/>
          </a:xfrm>
          <a:prstGeom prst="rect">
            <a:avLst/>
          </a:prstGeom>
        </p:spPr>
      </p:pic>
    </p:spTree>
    <p:extLst>
      <p:ext uri="{BB962C8B-B14F-4D97-AF65-F5344CB8AC3E}">
        <p14:creationId xmlns:p14="http://schemas.microsoft.com/office/powerpoint/2010/main" val="3919809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5FBAE5C-DB9F-E8D4-90A6-ADF81D24F080}"/>
              </a:ext>
            </a:extLst>
          </p:cNvPr>
          <p:cNvSpPr>
            <a:spLocks noGrp="1"/>
          </p:cNvSpPr>
          <p:nvPr>
            <p:ph type="title"/>
          </p:nvPr>
        </p:nvSpPr>
        <p:spPr>
          <a:xfrm>
            <a:off x="3078480" y="314675"/>
            <a:ext cx="6035040" cy="1239876"/>
          </a:xfrm>
        </p:spPr>
        <p:txBody>
          <a:bodyPr vert="horz" lIns="91440" tIns="45720" rIns="91440" bIns="45720" rtlCol="0" anchor="b">
            <a:normAutofit/>
          </a:bodyPr>
          <a:lstStyle/>
          <a:p>
            <a:pPr algn="ctr"/>
            <a:r>
              <a:rPr lang="en-US" b="1" kern="1200" dirty="0">
                <a:solidFill>
                  <a:schemeClr val="tx1"/>
                </a:solidFill>
                <a:latin typeface="+mj-lt"/>
                <a:ea typeface="+mj-ea"/>
                <a:cs typeface="+mj-cs"/>
              </a:rPr>
              <a:t>Resultado de Hipotesis y Analisis</a:t>
            </a:r>
          </a:p>
        </p:txBody>
      </p:sp>
      <p:sp>
        <p:nvSpPr>
          <p:cNvPr id="4" name="Marcador de contenido 3">
            <a:extLst>
              <a:ext uri="{FF2B5EF4-FFF2-40B4-BE49-F238E27FC236}">
                <a16:creationId xmlns:a16="http://schemas.microsoft.com/office/drawing/2014/main" id="{CBFAE14E-C281-8683-087B-98435247F20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0212" y="2007219"/>
            <a:ext cx="4934899" cy="4536106"/>
          </a:xfrm>
        </p:spPr>
        <p:txBody>
          <a:bodyPr>
            <a:normAutofit lnSpcReduction="10000"/>
          </a:bodyPr>
          <a:lstStyle/>
          <a:p>
            <a:r>
              <a:rPr lang="es-AR" b="1" dirty="0"/>
              <a:t>Hipótesis 1 (Antecedentes Familiares vs. Diagnóstico):</a:t>
            </a:r>
            <a:endParaRPr lang="es-AR" dirty="0"/>
          </a:p>
          <a:p>
            <a:pPr lvl="1"/>
            <a:r>
              <a:rPr lang="es-AR" b="1" dirty="0"/>
              <a:t>Tabla de Contingencia:</a:t>
            </a:r>
            <a:r>
              <a:rPr lang="es-AR" dirty="0"/>
              <a:t> Muestra la distribución de pacientes según antecedentes familiares y diagnóstico.</a:t>
            </a:r>
          </a:p>
          <a:p>
            <a:pPr lvl="1"/>
            <a:r>
              <a:rPr lang="es-AR" b="1" dirty="0"/>
              <a:t>Countplot:</a:t>
            </a:r>
            <a:r>
              <a:rPr lang="es-AR" dirty="0"/>
              <a:t> Visualiza la diferencia en el conteo de diagnósticos entre quienes tienen o no antecedentes familiares.</a:t>
            </a:r>
          </a:p>
          <a:p>
            <a:pPr lvl="1"/>
            <a:endParaRPr lang="es-AR" dirty="0"/>
          </a:p>
          <a:p>
            <a:pPr marL="228600" lvl="1" indent="0">
              <a:buNone/>
            </a:pPr>
            <a:r>
              <a:rPr lang="es-AR" b="1" dirty="0"/>
              <a:t>El análisis </a:t>
            </a:r>
            <a:r>
              <a:rPr lang="es-AR" dirty="0"/>
              <a:t>respalda la hipótesis de que los pacientes con antecedentes familiares de Alzheimer tienen mayor probabilidad de ser diagnosticados con la enfermedad</a:t>
            </a:r>
          </a:p>
        </p:txBody>
      </p:sp>
      <p:pic>
        <p:nvPicPr>
          <p:cNvPr id="8" name="Imagen 7" descr="Gráfico, Gráfico de barras&#10;&#10;El contenido generado por IA puede ser incorrecto.">
            <a:extLst>
              <a:ext uri="{FF2B5EF4-FFF2-40B4-BE49-F238E27FC236}">
                <a16:creationId xmlns:a16="http://schemas.microsoft.com/office/drawing/2014/main" id="{16ABABD4-A741-A922-EDAB-D32444413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657" y="1659467"/>
            <a:ext cx="6039637" cy="5008963"/>
          </a:xfrm>
          <a:prstGeom prst="rect">
            <a:avLst/>
          </a:prstGeom>
        </p:spPr>
      </p:pic>
    </p:spTree>
    <p:extLst>
      <p:ext uri="{BB962C8B-B14F-4D97-AF65-F5344CB8AC3E}">
        <p14:creationId xmlns:p14="http://schemas.microsoft.com/office/powerpoint/2010/main" val="38570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463664-7B8F-5586-FADA-6C5E13FD26E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6D34E8-4447-4E4A-CC01-8621B14F4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52977C4-B181-2E2A-4DFF-8F04B80A12FC}"/>
              </a:ext>
            </a:extLst>
          </p:cNvPr>
          <p:cNvSpPr>
            <a:spLocks noGrp="1"/>
          </p:cNvSpPr>
          <p:nvPr>
            <p:ph type="title"/>
          </p:nvPr>
        </p:nvSpPr>
        <p:spPr>
          <a:xfrm>
            <a:off x="3078480" y="314675"/>
            <a:ext cx="6035040" cy="1239876"/>
          </a:xfrm>
        </p:spPr>
        <p:txBody>
          <a:bodyPr vert="horz" lIns="91440" tIns="45720" rIns="91440" bIns="45720" rtlCol="0" anchor="b">
            <a:normAutofit/>
          </a:bodyPr>
          <a:lstStyle/>
          <a:p>
            <a:pPr algn="ctr"/>
            <a:r>
              <a:rPr lang="en-US" b="1" kern="1200" dirty="0">
                <a:solidFill>
                  <a:schemeClr val="tx1"/>
                </a:solidFill>
                <a:latin typeface="+mj-lt"/>
                <a:ea typeface="+mj-ea"/>
                <a:cs typeface="+mj-cs"/>
              </a:rPr>
              <a:t>Resultado de Hipotesis y Analisis</a:t>
            </a:r>
          </a:p>
        </p:txBody>
      </p:sp>
      <p:sp>
        <p:nvSpPr>
          <p:cNvPr id="4" name="Marcador de contenido 3">
            <a:extLst>
              <a:ext uri="{FF2B5EF4-FFF2-40B4-BE49-F238E27FC236}">
                <a16:creationId xmlns:a16="http://schemas.microsoft.com/office/drawing/2014/main" id="{36719131-E69C-9D49-0F0B-7B3651F280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0212" y="2007218"/>
            <a:ext cx="4934899" cy="4641937"/>
          </a:xfrm>
        </p:spPr>
        <p:txBody>
          <a:bodyPr>
            <a:normAutofit fontScale="77500" lnSpcReduction="20000"/>
          </a:bodyPr>
          <a:lstStyle/>
          <a:p>
            <a:r>
              <a:rPr lang="es-AR" sz="2600" b="1" dirty="0"/>
              <a:t>Hipótesis 2 (MMSE vs. Diagnóstico):</a:t>
            </a:r>
            <a:endParaRPr lang="es-AR" sz="2600" dirty="0"/>
          </a:p>
          <a:p>
            <a:r>
              <a:rPr lang="es-AR" sz="2300" b="1" dirty="0"/>
              <a:t>Boxplot:</a:t>
            </a:r>
            <a:r>
              <a:rPr lang="es-AR" sz="2300" dirty="0"/>
              <a:t> Comparación de las puntuaciones del MMSE entre grupos de diagnóstico.</a:t>
            </a:r>
            <a:br>
              <a:rPr lang="es-AR" sz="2300" dirty="0"/>
            </a:br>
            <a:endParaRPr lang="es-AR" sz="2300" dirty="0"/>
          </a:p>
          <a:p>
            <a:endParaRPr lang="es-AR" sz="2300" dirty="0"/>
          </a:p>
          <a:p>
            <a:pPr marL="228600" lvl="1" indent="0">
              <a:buNone/>
            </a:pPr>
            <a:r>
              <a:rPr lang="es-AR" sz="2300" b="1" dirty="0"/>
              <a:t>El análisis </a:t>
            </a:r>
            <a:r>
              <a:rPr lang="es-AR" sz="2300" dirty="0"/>
              <a:t>respalda la hipótesis de que una menor puntuación en el MMSE se asocia con un mayor riesgo de Alzheimer, ya que el grupo diagnosticado con la enfermedad presenta puntajes significativamente más bajos en el MMSE en comparación con el grupo sin la enfermedad.</a:t>
            </a:r>
          </a:p>
        </p:txBody>
      </p:sp>
      <p:pic>
        <p:nvPicPr>
          <p:cNvPr id="5" name="Imagen 4" descr="Gráfico, Gráfico de cajas y bigotes">
            <a:extLst>
              <a:ext uri="{FF2B5EF4-FFF2-40B4-BE49-F238E27FC236}">
                <a16:creationId xmlns:a16="http://schemas.microsoft.com/office/drawing/2014/main" id="{505FD480-9441-2B61-E8FB-B873E4307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89" y="1554550"/>
            <a:ext cx="6199644" cy="5303449"/>
          </a:xfrm>
          <a:prstGeom prst="rect">
            <a:avLst/>
          </a:prstGeom>
        </p:spPr>
      </p:pic>
    </p:spTree>
    <p:extLst>
      <p:ext uri="{BB962C8B-B14F-4D97-AF65-F5344CB8AC3E}">
        <p14:creationId xmlns:p14="http://schemas.microsoft.com/office/powerpoint/2010/main" val="122115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2B03A8-AD8D-299B-21DE-BE75CA13636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18C9B0-A7EB-8179-C61E-91734E8B0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01888A2-D86F-22EF-01F1-05A4839A4C83}"/>
              </a:ext>
            </a:extLst>
          </p:cNvPr>
          <p:cNvSpPr>
            <a:spLocks noGrp="1"/>
          </p:cNvSpPr>
          <p:nvPr>
            <p:ph type="title"/>
          </p:nvPr>
        </p:nvSpPr>
        <p:spPr>
          <a:xfrm>
            <a:off x="3078480" y="314675"/>
            <a:ext cx="6035040" cy="1239876"/>
          </a:xfrm>
        </p:spPr>
        <p:txBody>
          <a:bodyPr vert="horz" lIns="91440" tIns="45720" rIns="91440" bIns="45720" rtlCol="0" anchor="b">
            <a:normAutofit/>
          </a:bodyPr>
          <a:lstStyle/>
          <a:p>
            <a:pPr algn="ctr"/>
            <a:r>
              <a:rPr lang="en-US" b="1" kern="1200" dirty="0">
                <a:solidFill>
                  <a:schemeClr val="tx1"/>
                </a:solidFill>
                <a:latin typeface="+mj-lt"/>
                <a:ea typeface="+mj-ea"/>
                <a:cs typeface="+mj-cs"/>
              </a:rPr>
              <a:t>Resultado de Hipotesis y Analisis</a:t>
            </a:r>
          </a:p>
        </p:txBody>
      </p:sp>
      <p:sp>
        <p:nvSpPr>
          <p:cNvPr id="4" name="Marcador de contenido 3">
            <a:extLst>
              <a:ext uri="{FF2B5EF4-FFF2-40B4-BE49-F238E27FC236}">
                <a16:creationId xmlns:a16="http://schemas.microsoft.com/office/drawing/2014/main" id="{C56AA638-7A14-6A3C-1E76-ED8183E8D92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9289" y="1554551"/>
            <a:ext cx="5396089" cy="5094604"/>
          </a:xfrm>
        </p:spPr>
        <p:txBody>
          <a:bodyPr>
            <a:normAutofit fontScale="47500" lnSpcReduction="20000"/>
          </a:bodyPr>
          <a:lstStyle/>
          <a:p>
            <a:r>
              <a:rPr lang="es-AR" sz="4200" b="1" dirty="0"/>
              <a:t>Hipótesis 3 (Hábitos de Vida vs. Diagnóstico):</a:t>
            </a:r>
            <a:endParaRPr lang="es-AR" sz="4200" dirty="0"/>
          </a:p>
          <a:p>
            <a:r>
              <a:rPr lang="es-AR" sz="3800" b="1" dirty="0"/>
              <a:t>Boxplots Comparativos:</a:t>
            </a:r>
            <a:r>
              <a:rPr lang="es-AR" sz="3800" dirty="0"/>
              <a:t> Gráficos para PhysicalActivity, DietQuality y BMI en función del diagnóstico.</a:t>
            </a:r>
            <a:br>
              <a:rPr lang="es-AR" sz="3800" dirty="0"/>
            </a:br>
            <a:r>
              <a:rPr lang="es-AR" sz="3800" i="1" dirty="0"/>
              <a:t>(Incluir captura de los gráficos de hábitos de vida)</a:t>
            </a:r>
            <a:endParaRPr lang="es-AR" sz="3800" dirty="0"/>
          </a:p>
          <a:p>
            <a:pPr lvl="1"/>
            <a:endParaRPr lang="es-AR" sz="3800" dirty="0"/>
          </a:p>
          <a:p>
            <a:pPr marL="228600" lvl="1" indent="0">
              <a:buNone/>
            </a:pPr>
            <a:r>
              <a:rPr lang="es-AR" sz="3800" b="1" dirty="0"/>
              <a:t>El análisis </a:t>
            </a:r>
            <a:r>
              <a:rPr lang="es-AR" sz="3800" dirty="0"/>
              <a:t>bivariante de los hábitos de vida sugiere que, en la muestra, los pacientes con Alzheimer tienden a tener menos actividad física y una dieta de menor calidad, mientras que en algunos casos se observa un BMI más elevado. Estos hallazgos apoyan la hipótesis de que un estilo de vida menos saludable está asociado a un mayor riesgo de desarrollar Alzheimer.</a:t>
            </a:r>
          </a:p>
        </p:txBody>
      </p:sp>
      <p:pic>
        <p:nvPicPr>
          <p:cNvPr id="6" name="Imagen 5" descr="Gráfico, Gráfico de cajas y bigotes&#10;&#10;El contenido generado por IA puede ser incorrecto.">
            <a:extLst>
              <a:ext uri="{FF2B5EF4-FFF2-40B4-BE49-F238E27FC236}">
                <a16:creationId xmlns:a16="http://schemas.microsoft.com/office/drawing/2014/main" id="{BDD2A9E3-2DDE-7127-B236-19AD6DD8DE51}"/>
              </a:ext>
            </a:extLst>
          </p:cNvPr>
          <p:cNvPicPr>
            <a:picLocks noChangeAspect="1"/>
          </p:cNvPicPr>
          <p:nvPr/>
        </p:nvPicPr>
        <p:blipFill>
          <a:blip r:embed="rId3">
            <a:extLst>
              <a:ext uri="{28A0092B-C50C-407E-A947-70E740481C1C}">
                <a14:useLocalDpi xmlns:a14="http://schemas.microsoft.com/office/drawing/2010/main" val="0"/>
              </a:ext>
            </a:extLst>
          </a:blip>
          <a:srcRect l="66324" b="-1221"/>
          <a:stretch/>
        </p:blipFill>
        <p:spPr>
          <a:xfrm>
            <a:off x="7000804" y="1554551"/>
            <a:ext cx="4526845" cy="5196205"/>
          </a:xfrm>
          <a:prstGeom prst="rect">
            <a:avLst/>
          </a:prstGeom>
        </p:spPr>
      </p:pic>
    </p:spTree>
    <p:extLst>
      <p:ext uri="{BB962C8B-B14F-4D97-AF65-F5344CB8AC3E}">
        <p14:creationId xmlns:p14="http://schemas.microsoft.com/office/powerpoint/2010/main" val="2655516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2AA2E6-4786-5D7D-EF76-7938EBFCAF1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CD2B33-E9C6-66A9-3FFB-E45D40C72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D9CFC07-0712-5C8C-D227-A56AC81FCCD2}"/>
              </a:ext>
            </a:extLst>
          </p:cNvPr>
          <p:cNvSpPr>
            <a:spLocks noGrp="1"/>
          </p:cNvSpPr>
          <p:nvPr>
            <p:ph type="title"/>
          </p:nvPr>
        </p:nvSpPr>
        <p:spPr>
          <a:xfrm>
            <a:off x="3078480" y="314675"/>
            <a:ext cx="6035040" cy="780347"/>
          </a:xfrm>
        </p:spPr>
        <p:txBody>
          <a:bodyPr vert="horz" lIns="91440" tIns="45720" rIns="91440" bIns="45720" rtlCol="0" anchor="b">
            <a:normAutofit/>
          </a:bodyPr>
          <a:lstStyle/>
          <a:p>
            <a:pPr algn="ctr"/>
            <a:r>
              <a:rPr lang="en-US" b="1" kern="1200" dirty="0">
                <a:solidFill>
                  <a:schemeClr val="tx1"/>
                </a:solidFill>
                <a:latin typeface="+mj-lt"/>
                <a:ea typeface="+mj-ea"/>
                <a:cs typeface="+mj-cs"/>
              </a:rPr>
              <a:t> Analisis Multivariado</a:t>
            </a:r>
          </a:p>
        </p:txBody>
      </p:sp>
      <p:sp>
        <p:nvSpPr>
          <p:cNvPr id="4" name="Marcador de contenido 3">
            <a:extLst>
              <a:ext uri="{FF2B5EF4-FFF2-40B4-BE49-F238E27FC236}">
                <a16:creationId xmlns:a16="http://schemas.microsoft.com/office/drawing/2014/main" id="{24285162-07B2-76D5-5D89-212781A8542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2826" y="1554551"/>
            <a:ext cx="4662311" cy="5094604"/>
          </a:xfrm>
        </p:spPr>
        <p:txBody>
          <a:bodyPr>
            <a:noAutofit/>
          </a:bodyPr>
          <a:lstStyle/>
          <a:p>
            <a:r>
              <a:rPr lang="es-AR" b="1" dirty="0"/>
              <a:t>Visualización Multivariada:</a:t>
            </a:r>
            <a:endParaRPr lang="es-AR" dirty="0"/>
          </a:p>
          <a:p>
            <a:r>
              <a:rPr lang="es-AR" sz="1800" b="1" dirty="0"/>
              <a:t>t-SNE:</a:t>
            </a:r>
            <a:r>
              <a:rPr lang="es-AR" sz="1800" dirty="0"/>
              <a:t> Proyección en 2D que muestra agrupamientos de pacientes según el diagnóstico.</a:t>
            </a:r>
            <a:br>
              <a:rPr lang="es-AR" sz="1800" dirty="0"/>
            </a:br>
            <a:endParaRPr lang="es-AR" sz="1800" i="1" dirty="0"/>
          </a:p>
          <a:p>
            <a:endParaRPr lang="es-AR" sz="1800" i="1" dirty="0"/>
          </a:p>
          <a:p>
            <a:pPr marL="0" indent="0">
              <a:buNone/>
            </a:pPr>
            <a:r>
              <a:rPr lang="es-AR" sz="1800" dirty="0"/>
              <a:t>El gráfico </a:t>
            </a:r>
            <a:r>
              <a:rPr lang="es-AR" sz="1800" b="1" dirty="0"/>
              <a:t>t-SNE</a:t>
            </a:r>
            <a:r>
              <a:rPr lang="es-AR" sz="1800" dirty="0"/>
              <a:t> muestra que, aunque existen agrupaciones diferenciadas según el diagnóstico, también se observa una superposición considerable, lo que evidencia la complejidad del problema y la necesidad de modelos avanzados.</a:t>
            </a:r>
          </a:p>
        </p:txBody>
      </p:sp>
      <p:pic>
        <p:nvPicPr>
          <p:cNvPr id="5" name="Imagen 4" descr="Gráfico, Gráfico de dispersión&#10;&#10;El contenido generado por IA puede ser incorrecto.">
            <a:extLst>
              <a:ext uri="{FF2B5EF4-FFF2-40B4-BE49-F238E27FC236}">
                <a16:creationId xmlns:a16="http://schemas.microsoft.com/office/drawing/2014/main" id="{8CF2FC67-7723-23DD-AC91-A6DC781B9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306" y="1554551"/>
            <a:ext cx="6647281" cy="5218782"/>
          </a:xfrm>
          <a:prstGeom prst="rect">
            <a:avLst/>
          </a:prstGeom>
        </p:spPr>
      </p:pic>
    </p:spTree>
    <p:extLst>
      <p:ext uri="{BB962C8B-B14F-4D97-AF65-F5344CB8AC3E}">
        <p14:creationId xmlns:p14="http://schemas.microsoft.com/office/powerpoint/2010/main" val="3730750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20335AE-E643-C4CB-E661-0BF79C1A2C7D}"/>
              </a:ext>
            </a:extLst>
          </p:cNvPr>
          <p:cNvSpPr>
            <a:spLocks noGrp="1"/>
          </p:cNvSpPr>
          <p:nvPr>
            <p:ph type="title"/>
          </p:nvPr>
        </p:nvSpPr>
        <p:spPr>
          <a:xfrm>
            <a:off x="5805603" y="141111"/>
            <a:ext cx="5916168" cy="1184899"/>
          </a:xfrm>
        </p:spPr>
        <p:txBody>
          <a:bodyPr vert="horz" lIns="91440" tIns="45720" rIns="91440" bIns="45720" rtlCol="0" anchor="b">
            <a:normAutofit/>
          </a:bodyPr>
          <a:lstStyle/>
          <a:p>
            <a:pPr algn="ctr"/>
            <a:r>
              <a:rPr lang="es-AR" sz="3600" b="1" dirty="0"/>
              <a:t>Insights y Hallazgos Clave</a:t>
            </a:r>
          </a:p>
        </p:txBody>
      </p:sp>
      <p:pic>
        <p:nvPicPr>
          <p:cNvPr id="5" name="Marcador de contenido 4" descr="Estetoscopio y papeles gráficos">
            <a:extLst>
              <a:ext uri="{FF2B5EF4-FFF2-40B4-BE49-F238E27FC236}">
                <a16:creationId xmlns:a16="http://schemas.microsoft.com/office/drawing/2014/main" id="{98D0F89B-DEF8-4025-B7D6-CD51758DEAC4}"/>
              </a:ext>
            </a:extLst>
          </p:cNvPr>
          <p:cNvPicPr>
            <a:picLocks noGrp="1" noChangeAspect="1"/>
          </p:cNvPicPr>
          <p:nvPr>
            <p:ph sz="half" idx="1"/>
          </p:nvPr>
        </p:nvPicPr>
        <p:blipFill>
          <a:blip r:embed="rId3"/>
          <a:srcRect l="17223" r="29077"/>
          <a:stretch/>
        </p:blipFill>
        <p:spPr>
          <a:xfrm>
            <a:off x="20" y="10"/>
            <a:ext cx="4910308" cy="3262479"/>
          </a:xfrm>
          <a:prstGeom prst="rect">
            <a:avLst/>
          </a:prstGeom>
        </p:spPr>
      </p:pic>
      <p:sp>
        <p:nvSpPr>
          <p:cNvPr id="4" name="Marcador de contenido 3">
            <a:extLst>
              <a:ext uri="{FF2B5EF4-FFF2-40B4-BE49-F238E27FC236}">
                <a16:creationId xmlns:a16="http://schemas.microsoft.com/office/drawing/2014/main" id="{9A396B40-967D-C6D7-5299-34691E2DCEA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0328" y="1326010"/>
            <a:ext cx="7191361" cy="5390879"/>
          </a:xfrm>
        </p:spPr>
        <p:txBody>
          <a:bodyPr>
            <a:noAutofit/>
          </a:bodyPr>
          <a:lstStyle/>
          <a:p>
            <a:r>
              <a:rPr lang="es-AR" sz="1800" b="1" dirty="0"/>
              <a:t>Antecedentes Familiares:</a:t>
            </a:r>
            <a:br>
              <a:rPr lang="es-AR" sz="1800" dirty="0"/>
            </a:br>
            <a:r>
              <a:rPr lang="es-AR" sz="1800" dirty="0"/>
              <a:t>Los pacientes con antecedentes familiares tienen, en promedio, mayor probabilidad de ser diagnosticados con Alzheimer.</a:t>
            </a:r>
          </a:p>
          <a:p>
            <a:r>
              <a:rPr lang="es-AR" sz="1800" b="1" dirty="0"/>
              <a:t>Rendimiento Cognitivo (MMSE):</a:t>
            </a:r>
            <a:br>
              <a:rPr lang="es-AR" sz="1800" dirty="0"/>
            </a:br>
            <a:r>
              <a:rPr lang="es-AR" sz="1800" dirty="0"/>
              <a:t>Los pacientes con Alzheimer muestran puntajes significativamente más bajos en el MMSE, lo que respalda la relación entre deterioro cognitivo y la enfermedad.</a:t>
            </a:r>
          </a:p>
          <a:p>
            <a:r>
              <a:rPr lang="es-AR" sz="1800" b="1" dirty="0"/>
              <a:t>Hábitos de Vida:</a:t>
            </a:r>
            <a:br>
              <a:rPr lang="es-AR" sz="1800" dirty="0"/>
            </a:br>
            <a:r>
              <a:rPr lang="es-AR" sz="1800" dirty="0"/>
              <a:t>Se observa que los pacientes con menor actividad física y peor calidad de dieta tienden a tener un mayor riesgo de Alzheimer, mientras que el impacto del BMI es más moderado.</a:t>
            </a:r>
          </a:p>
          <a:p>
            <a:r>
              <a:rPr lang="es-AR" sz="1800" b="1" dirty="0"/>
              <a:t>Visualización Multivariada (t-SNE):</a:t>
            </a:r>
            <a:br>
              <a:rPr lang="es-AR" sz="1800" dirty="0"/>
            </a:br>
            <a:r>
              <a:rPr lang="es-AR" sz="1800" dirty="0"/>
              <a:t>La proyección t-SNE revela agrupamientos parciales según el diagnóstico, subrayando la complejidad del problema y la necesidad de modelos avanzados para la clasificación.</a:t>
            </a:r>
          </a:p>
        </p:txBody>
      </p:sp>
      <p:sp>
        <p:nvSpPr>
          <p:cNvPr id="6" name="Rectángulo 5" descr="Primer plano de una manzana, una pera, una cinta métrica y un par de mancuernas verdes. Aislado sobre un fondo blanco, espacio para copia.">
            <a:extLst>
              <a:ext uri="{FF2B5EF4-FFF2-40B4-BE49-F238E27FC236}">
                <a16:creationId xmlns:a16="http://schemas.microsoft.com/office/drawing/2014/main" id="{6A320916-C514-0D9E-B5D3-996F19A89BA6}"/>
              </a:ext>
            </a:extLst>
          </p:cNvPr>
          <p:cNvSpPr/>
          <p:nvPr/>
        </p:nvSpPr>
        <p:spPr>
          <a:xfrm>
            <a:off x="0" y="3262488"/>
            <a:ext cx="2438400" cy="3595511"/>
          </a:xfrm>
          <a:prstGeom prst="rect">
            <a:avLst/>
          </a:prstGeom>
          <a:blipFill>
            <a:blip r:embed="rId4">
              <a:extLst>
                <a:ext uri="{28A0092B-C50C-407E-A947-70E740481C1C}">
                  <a14:useLocalDpi xmlns:a14="http://schemas.microsoft.com/office/drawing/2010/main" val="0"/>
                </a:ext>
              </a:extLst>
            </a:blip>
            <a:srcRect l="26208" r="7045" b="4"/>
            <a:stretch/>
          </a:blipFill>
        </p:spPr>
        <p:style>
          <a:lnRef idx="0">
            <a:schemeClr val="dk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txBody>
          <a:bodyPr/>
          <a:lstStyle/>
          <a:p>
            <a:endParaRPr lang="es-AR" dirty="0"/>
          </a:p>
        </p:txBody>
      </p:sp>
      <p:sp>
        <p:nvSpPr>
          <p:cNvPr id="7" name="Rectángulo 6" descr="Formulario de información al paciente (cuestionario de salud, formulario de registro del paciente) en un portapapeles. Una pluma estilográfica que sostiene una mano humana está preparada para completar el formulario.">
            <a:extLst>
              <a:ext uri="{FF2B5EF4-FFF2-40B4-BE49-F238E27FC236}">
                <a16:creationId xmlns:a16="http://schemas.microsoft.com/office/drawing/2014/main" id="{2CBE9098-B2CE-AC2C-2C0C-860D86368464}"/>
              </a:ext>
            </a:extLst>
          </p:cNvPr>
          <p:cNvSpPr/>
          <p:nvPr/>
        </p:nvSpPr>
        <p:spPr>
          <a:xfrm>
            <a:off x="2438400" y="3262488"/>
            <a:ext cx="2471928" cy="3595511"/>
          </a:xfrm>
          <a:prstGeom prst="rect">
            <a:avLst/>
          </a:prstGeom>
          <a:blipFill>
            <a:blip r:embed="rId5">
              <a:extLst>
                <a:ext uri="{28A0092B-C50C-407E-A947-70E740481C1C}">
                  <a14:useLocalDpi xmlns:a14="http://schemas.microsoft.com/office/drawing/2010/main" val="0"/>
                </a:ext>
              </a:extLst>
            </a:blip>
            <a:srcRect l="30808" r="2445" b="4"/>
            <a:stretch/>
          </a:blipFill>
        </p:spPr>
        <p:style>
          <a:lnRef idx="0">
            <a:schemeClr val="dk1">
              <a:shade val="80000"/>
              <a:hueOff val="0"/>
              <a:satOff val="0"/>
              <a:lumOff val="0"/>
              <a:alphaOff val="0"/>
            </a:schemeClr>
          </a:lnRef>
          <a:fillRef idx="3">
            <a:scrgbClr r="0" g="0" b="0"/>
          </a:fillRef>
          <a:effectRef idx="2">
            <a:schemeClr val="lt1">
              <a:hueOff val="0"/>
              <a:satOff val="0"/>
              <a:lumOff val="0"/>
              <a:alphaOff val="0"/>
            </a:schemeClr>
          </a:effectRef>
          <a:fontRef idx="minor">
            <a:schemeClr val="dk1">
              <a:hueOff val="0"/>
              <a:satOff val="0"/>
              <a:lumOff val="0"/>
              <a:alphaOff val="0"/>
            </a:schemeClr>
          </a:fontRef>
        </p:style>
        <p:txBody>
          <a:bodyPr/>
          <a:lstStyle/>
          <a:p>
            <a:endParaRPr lang="es-AR" dirty="0"/>
          </a:p>
        </p:txBody>
      </p:sp>
    </p:spTree>
    <p:extLst>
      <p:ext uri="{BB962C8B-B14F-4D97-AF65-F5344CB8AC3E}">
        <p14:creationId xmlns:p14="http://schemas.microsoft.com/office/powerpoint/2010/main" val="791243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 DS2 - Preentrega" id="{AA4437E4-E3A8-4BA9-BC5F-DF4E8E7BAEEA}" vid="{AEE2C985-18AD-4C32-A5F8-03DC0D3D4BB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254</TotalTime>
  <Words>1195</Words>
  <Application>Microsoft Office PowerPoint</Application>
  <PresentationFormat>Panorámica</PresentationFormat>
  <Paragraphs>111</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Aptos</vt:lpstr>
      <vt:lpstr>Arial</vt:lpstr>
      <vt:lpstr>Neue Haas Grotesk Text Pro</vt:lpstr>
      <vt:lpstr>VanillaVTI</vt:lpstr>
      <vt:lpstr>CoderHouse Data Science II:  Machine Learning para la Ciencia de Datos</vt:lpstr>
      <vt:lpstr>Presentación de PowerPoint</vt:lpstr>
      <vt:lpstr>Resumen del DataSet</vt:lpstr>
      <vt:lpstr>Preguntas e Hipótesis a Responder</vt:lpstr>
      <vt:lpstr>Resultado de Hipotesis y Analisis</vt:lpstr>
      <vt:lpstr>Resultado de Hipotesis y Analisis</vt:lpstr>
      <vt:lpstr>Resultado de Hipotesis y Analisis</vt:lpstr>
      <vt:lpstr> Analisis Multivariado</vt:lpstr>
      <vt:lpstr>Insights y Hallazgos Clave</vt:lpstr>
      <vt:lpstr>Normalización de Datos</vt:lpstr>
      <vt:lpstr>Ingeniería de Variables Clave</vt:lpstr>
      <vt:lpstr>Utilizamos diferentes Algoritmos</vt:lpstr>
      <vt:lpstr>Comparación de Algoritmos</vt:lpstr>
      <vt:lpstr>Gradient Boosting</vt:lpstr>
      <vt:lpstr>Curva Precisión–Recall  Validación cruzada</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josias agüero</dc:creator>
  <cp:lastModifiedBy>josias agüero</cp:lastModifiedBy>
  <cp:revision>7</cp:revision>
  <dcterms:created xsi:type="dcterms:W3CDTF">2025-04-04T23:23:31Z</dcterms:created>
  <dcterms:modified xsi:type="dcterms:W3CDTF">2025-05-22T00:48:18Z</dcterms:modified>
</cp:coreProperties>
</file>