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Proxima Nova Extrabold"/>
      <p:bold r:id="rId57"/>
    </p:embeddedFont>
    <p:embeddedFont>
      <p:font typeface="Proxima Nova Semibold"/>
      <p:regular r:id="rId58"/>
      <p:bold r:id="rId59"/>
      <p:boldItalic r:id="rId60"/>
    </p:embeddedFont>
    <p:embeddedFont>
      <p:font typeface="Rajdhani"/>
      <p:regular r:id="rId61"/>
      <p:bold r:id="rId62"/>
    </p:embeddedFont>
    <p:embeddedFont>
      <p:font typeface="Open Sans Light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5">
          <p15:clr>
            <a:srgbClr val="9AA0A6"/>
          </p15:clr>
        </p15:guide>
        <p15:guide id="2" pos="2948">
          <p15:clr>
            <a:srgbClr val="9AA0A6"/>
          </p15:clr>
        </p15:guide>
        <p15:guide id="3" pos="274">
          <p15:clr>
            <a:srgbClr val="9AA0A6"/>
          </p15:clr>
        </p15:guide>
        <p15:guide id="4" pos="5510">
          <p15:clr>
            <a:srgbClr val="9AA0A6"/>
          </p15:clr>
        </p15:guide>
        <p15:guide id="5" orient="horz" pos="300">
          <p15:clr>
            <a:srgbClr val="9AA0A6"/>
          </p15:clr>
        </p15:guide>
        <p15:guide id="6" orient="horz" pos="294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71" roundtripDataSignature="AMtx7miuvJzMBaVtdroTRZMj5YcWHrU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3053B7-4E5C-4962-A78B-2EC556AD72BA}">
  <a:tblStyle styleId="{DB3053B7-4E5C-4962-A78B-2EC556AD72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D97FA90-4199-4C01-AFAB-5A64A0C781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5" orient="horz"/>
        <p:guide pos="2948"/>
        <p:guide pos="274"/>
        <p:guide pos="5510"/>
        <p:guide pos="300" orient="horz"/>
        <p:guide pos="29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Open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jdhani-bold.fntdata"/><Relationship Id="rId61" Type="http://schemas.openxmlformats.org/officeDocument/2006/relationships/font" Target="fonts/Rajdhani-regular.fntdata"/><Relationship Id="rId20" Type="http://schemas.openxmlformats.org/officeDocument/2006/relationships/slide" Target="slides/slide14.xml"/><Relationship Id="rId64" Type="http://schemas.openxmlformats.org/officeDocument/2006/relationships/font" Target="fonts/OpenSansLight-bold.fntdata"/><Relationship Id="rId63" Type="http://schemas.openxmlformats.org/officeDocument/2006/relationships/font" Target="fonts/OpenSansLight-regular.fntdata"/><Relationship Id="rId22" Type="http://schemas.openxmlformats.org/officeDocument/2006/relationships/slide" Target="slides/slide16.xml"/><Relationship Id="rId66" Type="http://schemas.openxmlformats.org/officeDocument/2006/relationships/font" Target="fonts/OpenSansLight-boldItalic.fntdata"/><Relationship Id="rId21" Type="http://schemas.openxmlformats.org/officeDocument/2006/relationships/slide" Target="slides/slide15.xml"/><Relationship Id="rId65" Type="http://schemas.openxmlformats.org/officeDocument/2006/relationships/font" Target="fonts/OpenSansLight-italic.fntdata"/><Relationship Id="rId24" Type="http://schemas.openxmlformats.org/officeDocument/2006/relationships/slide" Target="slides/slide18.xml"/><Relationship Id="rId68" Type="http://schemas.openxmlformats.org/officeDocument/2006/relationships/font" Target="fonts/OpenSans-bold.fntdata"/><Relationship Id="rId23" Type="http://schemas.openxmlformats.org/officeDocument/2006/relationships/slide" Target="slides/slide17.xml"/><Relationship Id="rId67" Type="http://schemas.openxmlformats.org/officeDocument/2006/relationships/font" Target="fonts/OpenSans-regular.fntdata"/><Relationship Id="rId60" Type="http://schemas.openxmlformats.org/officeDocument/2006/relationships/font" Target="fonts/ProximaNova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.fntdata"/><Relationship Id="rId13" Type="http://schemas.openxmlformats.org/officeDocument/2006/relationships/slide" Target="slides/slide7.xml"/><Relationship Id="rId57" Type="http://schemas.openxmlformats.org/officeDocument/2006/relationships/font" Target="fonts/ProximaNovaExtrabold-bold.fntdata"/><Relationship Id="rId12" Type="http://schemas.openxmlformats.org/officeDocument/2006/relationships/slide" Target="slides/slide6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59" Type="http://schemas.openxmlformats.org/officeDocument/2006/relationships/font" Target="fonts/ProximaNovaSemibold-bold.fntdata"/><Relationship Id="rId14" Type="http://schemas.openxmlformats.org/officeDocument/2006/relationships/slide" Target="slides/slide8.xml"/><Relationship Id="rId58" Type="http://schemas.openxmlformats.org/officeDocument/2006/relationships/font" Target="fonts/ProximaNova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dd2be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add2be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add2be33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1add2be33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add2be3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1add2be3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add2be3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1add2be3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add2be3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1add2be3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add2be3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1add2be3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add2be3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1add2be3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add2be33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1add2be33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add2be33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1add2be33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add2be33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1add2be33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add2be3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add2be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add2be33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1add2be33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add2be33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1add2be33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add2be33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1add2be33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add2be33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1add2be33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add2be33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1add2be33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add2be33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1add2be33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add2be33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11add2be33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add2be33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11add2be33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add2be33a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1add2be33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add2be33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11add2be33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add2be33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1add2be33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add2be33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11add2be33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add2be33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1add2be33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add2be33a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1add2be33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add2be33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1add2be33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1add2be33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11add2be33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add2be33a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11add2be33a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add2be33a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11add2be33a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add2be33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g11add2be33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Se puede usar %T como grupo de control en la cadena de control para saber el tipo de dato de una variable o una constante.</a:t>
            </a:r>
            <a:br>
              <a:rPr lang="pt-BR"/>
            </a:br>
            <a:r>
              <a:rPr lang="pt-BR"/>
              <a:t>* Rune representa caracteres Unicode que son codificados en formato UTF8.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add2be33a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11add2be33a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add2be33a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11add2be33a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add2be33a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11add2be33a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1add2be33a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11add2be33a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1add2be33a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11add2be33a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1add2be33a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g11add2be33a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add2be33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11add2be33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2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 rotWithShape="1">
          <a:blip r:embed="rId2">
            <a:alphaModFix/>
          </a:blip>
          <a:srcRect b="0" l="39242" r="28458" t="66015"/>
          <a:stretch/>
        </p:blipFill>
        <p:spPr>
          <a:xfrm>
            <a:off x="8825" y="4790325"/>
            <a:ext cx="686277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1">
    <p:bg>
      <p:bgPr>
        <a:solidFill>
          <a:srgbClr val="2A2A2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625" y="3912358"/>
            <a:ext cx="1367875" cy="63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/>
        </p:nvSpPr>
        <p:spPr>
          <a:xfrm>
            <a:off x="489875" y="1741813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Gracias.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-8533" l="0" r="0" t="-8547"/>
          <a:stretch/>
        </p:blipFill>
        <p:spPr>
          <a:xfrm>
            <a:off x="2050450" y="4165776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5442" y="3654500"/>
            <a:ext cx="38640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2 1">
  <p:cSld name="SECTION_HEAD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 rotWithShape="1">
          <a:blip r:embed="rId2">
            <a:alphaModFix/>
          </a:blip>
          <a:srcRect b="0" l="39242" r="28458" t="66015"/>
          <a:stretch/>
        </p:blipFill>
        <p:spPr>
          <a:xfrm>
            <a:off x="8825" y="4790325"/>
            <a:ext cx="686277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/>
        </p:nvSpPr>
        <p:spPr>
          <a:xfrm>
            <a:off x="513225" y="627075"/>
            <a:ext cx="7912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Sintaxis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de un elemento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TÍTULO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1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3939" y="4195852"/>
            <a:ext cx="1020722" cy="102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531648" y="4443095"/>
            <a:ext cx="494225" cy="121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4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929275"/>
            <a:ext cx="163145" cy="2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>
            <p:ph type="title"/>
          </p:nvPr>
        </p:nvSpPr>
        <p:spPr>
          <a:xfrm>
            <a:off x="450000" y="445025"/>
            <a:ext cx="8296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75">
          <p15:clr>
            <a:srgbClr val="FA7B17"/>
          </p15:clr>
        </p15:guide>
        <p15:guide id="2" orient="horz" pos="226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2">
  <p:cSld name="CUSTOM_4">
    <p:bg>
      <p:bgPr>
        <a:solidFill>
          <a:srgbClr val="2A2A2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625" y="3912358"/>
            <a:ext cx="1367875" cy="638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442" y="3654500"/>
            <a:ext cx="38640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3150" y="1533963"/>
            <a:ext cx="2937688" cy="207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add2be33a_0_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g11add2be33a_0_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g11add2be33a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add2be33a_0_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g11add2be33a_0_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g11add2be33a_0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dd2be33a_0_6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g11add2be33a_0_6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g11add2be33a_0_6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CUSTOM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2132400"/>
            <a:ext cx="9144000" cy="3011100"/>
          </a:xfrm>
          <a:prstGeom prst="rect">
            <a:avLst/>
          </a:prstGeom>
          <a:solidFill>
            <a:srgbClr val="F9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 txBox="1"/>
          <p:nvPr/>
        </p:nvSpPr>
        <p:spPr>
          <a:xfrm>
            <a:off x="1159075" y="1234950"/>
            <a:ext cx="62067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Índice</a:t>
            </a:r>
            <a:endParaRPr b="1" i="0" sz="3200" u="none" cap="none" strike="noStrik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94567" y="4148192"/>
            <a:ext cx="10897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2744" y="-6"/>
            <a:ext cx="871250" cy="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8">
            <a:off x="2244475" y="905824"/>
            <a:ext cx="839258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773685" y="2326623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2" type="subTitle"/>
          </p:nvPr>
        </p:nvSpPr>
        <p:spPr>
          <a:xfrm>
            <a:off x="1835335" y="2514873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3" type="subTitle"/>
          </p:nvPr>
        </p:nvSpPr>
        <p:spPr>
          <a:xfrm>
            <a:off x="773685" y="3264498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4" type="subTitle"/>
          </p:nvPr>
        </p:nvSpPr>
        <p:spPr>
          <a:xfrm>
            <a:off x="1835335" y="3452748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5" type="subTitle"/>
          </p:nvPr>
        </p:nvSpPr>
        <p:spPr>
          <a:xfrm>
            <a:off x="4226000" y="2324998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6" type="subTitle"/>
          </p:nvPr>
        </p:nvSpPr>
        <p:spPr>
          <a:xfrm>
            <a:off x="5287650" y="2513248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7" type="subTitle"/>
          </p:nvPr>
        </p:nvSpPr>
        <p:spPr>
          <a:xfrm>
            <a:off x="4226000" y="3262873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8" type="subTitle"/>
          </p:nvPr>
        </p:nvSpPr>
        <p:spPr>
          <a:xfrm>
            <a:off x="5287650" y="3451123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8">
          <p15:clr>
            <a:srgbClr val="FA7B17"/>
          </p15:clr>
        </p15:guide>
        <p15:guide id="2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add2be33a_0_6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g11add2be33a_0_6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g11add2be33a_0_6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dd2be33a_0_7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3" name="Google Shape;153;g11add2be33a_0_7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g11add2be33a_0_7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dd2be33a_0_7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g11add2be33a_0_7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g11add2be33a_0_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3">
  <p:cSld name="CUSTOM">
    <p:bg>
      <p:bgPr>
        <a:solidFill>
          <a:srgbClr val="383838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A2A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904800" y="1874425"/>
            <a:ext cx="18189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887174" y="2465350"/>
            <a:ext cx="31596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7"/>
          <p:cNvSpPr txBox="1"/>
          <p:nvPr>
            <p:ph type="title"/>
          </p:nvPr>
        </p:nvSpPr>
        <p:spPr>
          <a:xfrm>
            <a:off x="956725" y="1868625"/>
            <a:ext cx="1674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000"/>
              <a:buFont typeface="Proxima Nova"/>
              <a:buNone/>
              <a:defRPr sz="2000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17"/>
          <p:cNvSpPr txBox="1"/>
          <p:nvPr/>
        </p:nvSpPr>
        <p:spPr>
          <a:xfrm>
            <a:off x="3224125" y="1031775"/>
            <a:ext cx="30855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pt-BR" sz="39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BOOTCAMP</a:t>
            </a:r>
            <a:endParaRPr b="0" i="0" sz="39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" name="Google Shape;39;p17"/>
          <p:cNvSpPr txBox="1"/>
          <p:nvPr/>
        </p:nvSpPr>
        <p:spPr>
          <a:xfrm>
            <a:off x="1000425" y="2363200"/>
            <a:ext cx="30855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pt-BR" sz="39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BOOTCAMP</a:t>
            </a:r>
            <a:endParaRPr b="0" i="0" sz="39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" type="tx">
  <p:cSld name="TITLE_AND_BODY">
    <p:bg>
      <p:bgPr>
        <a:solidFill>
          <a:srgbClr val="383838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/>
          <p:nvPr/>
        </p:nvSpPr>
        <p:spPr>
          <a:xfrm>
            <a:off x="704700" y="2675875"/>
            <a:ext cx="3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" name="Google Shape;43;p18"/>
          <p:cNvPicPr preferRelativeResize="0"/>
          <p:nvPr/>
        </p:nvPicPr>
        <p:blipFill rotWithShape="1">
          <a:blip r:embed="rId3">
            <a:alphaModFix/>
          </a:blip>
          <a:srcRect b="-8533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 title="Título"/>
          <p:cNvSpPr txBox="1"/>
          <p:nvPr>
            <p:ph type="title"/>
          </p:nvPr>
        </p:nvSpPr>
        <p:spPr>
          <a:xfrm>
            <a:off x="691425" y="1660075"/>
            <a:ext cx="81438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" type="subTitle"/>
          </p:nvPr>
        </p:nvSpPr>
        <p:spPr>
          <a:xfrm>
            <a:off x="999100" y="2629700"/>
            <a:ext cx="7456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 hasta 8 temas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0" y="1286850"/>
            <a:ext cx="9144000" cy="4085400"/>
          </a:xfrm>
          <a:prstGeom prst="rect">
            <a:avLst/>
          </a:prstGeom>
          <a:solidFill>
            <a:srgbClr val="F9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1159075" y="413285"/>
            <a:ext cx="62067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Índice</a:t>
            </a:r>
            <a:endParaRPr b="1" i="0" sz="3200" u="none" cap="none" strike="noStrik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" name="Google Shape;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94567" y="4148192"/>
            <a:ext cx="10897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2744" y="-6"/>
            <a:ext cx="871250" cy="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8">
            <a:off x="2244475" y="84160"/>
            <a:ext cx="839258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 txBox="1"/>
          <p:nvPr>
            <p:ph idx="1" type="subTitle"/>
          </p:nvPr>
        </p:nvSpPr>
        <p:spPr>
          <a:xfrm>
            <a:off x="773685" y="1336023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2" type="subTitle"/>
          </p:nvPr>
        </p:nvSpPr>
        <p:spPr>
          <a:xfrm>
            <a:off x="1835335" y="1524273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3" type="subTitle"/>
          </p:nvPr>
        </p:nvSpPr>
        <p:spPr>
          <a:xfrm>
            <a:off x="773685" y="2184790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4" type="subTitle"/>
          </p:nvPr>
        </p:nvSpPr>
        <p:spPr>
          <a:xfrm>
            <a:off x="1835335" y="2373040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5" type="subTitle"/>
          </p:nvPr>
        </p:nvSpPr>
        <p:spPr>
          <a:xfrm>
            <a:off x="4226000" y="1334398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6" type="subTitle"/>
          </p:nvPr>
        </p:nvSpPr>
        <p:spPr>
          <a:xfrm>
            <a:off x="5287650" y="1522648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7" type="subTitle"/>
          </p:nvPr>
        </p:nvSpPr>
        <p:spPr>
          <a:xfrm>
            <a:off x="4226000" y="2183165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8" type="subTitle"/>
          </p:nvPr>
        </p:nvSpPr>
        <p:spPr>
          <a:xfrm>
            <a:off x="5287650" y="2371415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9" type="subTitle"/>
          </p:nvPr>
        </p:nvSpPr>
        <p:spPr>
          <a:xfrm>
            <a:off x="786222" y="3033556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3" type="subTitle"/>
          </p:nvPr>
        </p:nvSpPr>
        <p:spPr>
          <a:xfrm>
            <a:off x="1847872" y="3221806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4" type="subTitle"/>
          </p:nvPr>
        </p:nvSpPr>
        <p:spPr>
          <a:xfrm>
            <a:off x="786222" y="3882323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5" type="subTitle"/>
          </p:nvPr>
        </p:nvSpPr>
        <p:spPr>
          <a:xfrm>
            <a:off x="1847872" y="4070573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6" type="subTitle"/>
          </p:nvPr>
        </p:nvSpPr>
        <p:spPr>
          <a:xfrm>
            <a:off x="4238538" y="3031931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7" type="subTitle"/>
          </p:nvPr>
        </p:nvSpPr>
        <p:spPr>
          <a:xfrm>
            <a:off x="5300188" y="3220181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8" type="subTitle"/>
          </p:nvPr>
        </p:nvSpPr>
        <p:spPr>
          <a:xfrm>
            <a:off x="4238538" y="3880698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9" type="subTitle"/>
          </p:nvPr>
        </p:nvSpPr>
        <p:spPr>
          <a:xfrm>
            <a:off x="5300188" y="4068948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8">
          <p15:clr>
            <a:srgbClr val="FA7B17"/>
          </p15:clr>
        </p15:guide>
        <p15:guide id="2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 hasta 6 Temas">
  <p:cSld name="CUSTOM_2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0" y="1537775"/>
            <a:ext cx="9144000" cy="3606000"/>
          </a:xfrm>
          <a:prstGeom prst="rect">
            <a:avLst/>
          </a:prstGeom>
          <a:solidFill>
            <a:srgbClr val="F9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1159075" y="718085"/>
            <a:ext cx="62067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Índice</a:t>
            </a:r>
            <a:endParaRPr b="1" i="0" sz="3200" u="none" cap="none" strike="noStrik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94567" y="4148192"/>
            <a:ext cx="10897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2744" y="-6"/>
            <a:ext cx="871250" cy="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8">
            <a:off x="2244475" y="388960"/>
            <a:ext cx="839258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773685" y="1717023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1835335" y="1905273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3" type="subTitle"/>
          </p:nvPr>
        </p:nvSpPr>
        <p:spPr>
          <a:xfrm>
            <a:off x="773685" y="2565790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4" type="subTitle"/>
          </p:nvPr>
        </p:nvSpPr>
        <p:spPr>
          <a:xfrm>
            <a:off x="1835335" y="2754040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5" type="subTitle"/>
          </p:nvPr>
        </p:nvSpPr>
        <p:spPr>
          <a:xfrm>
            <a:off x="4226000" y="1715398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6" type="subTitle"/>
          </p:nvPr>
        </p:nvSpPr>
        <p:spPr>
          <a:xfrm>
            <a:off x="5287650" y="1903648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7" type="subTitle"/>
          </p:nvPr>
        </p:nvSpPr>
        <p:spPr>
          <a:xfrm>
            <a:off x="4226000" y="2564165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8" type="subTitle"/>
          </p:nvPr>
        </p:nvSpPr>
        <p:spPr>
          <a:xfrm>
            <a:off x="5287650" y="2752415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9" type="subTitle"/>
          </p:nvPr>
        </p:nvSpPr>
        <p:spPr>
          <a:xfrm>
            <a:off x="786222" y="3414556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3" type="subTitle"/>
          </p:nvPr>
        </p:nvSpPr>
        <p:spPr>
          <a:xfrm>
            <a:off x="1847872" y="3602806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4" type="subTitle"/>
          </p:nvPr>
        </p:nvSpPr>
        <p:spPr>
          <a:xfrm>
            <a:off x="4238538" y="3412931"/>
            <a:ext cx="10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Font typeface="Proxima Nova Extrabold"/>
              <a:buNone/>
              <a:defRPr sz="35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500"/>
              <a:buNone/>
              <a:defRPr sz="3500">
                <a:solidFill>
                  <a:srgbClr val="2A2A2A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5" type="subTitle"/>
          </p:nvPr>
        </p:nvSpPr>
        <p:spPr>
          <a:xfrm>
            <a:off x="5300188" y="3601181"/>
            <a:ext cx="29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Proxima Nova Semibold"/>
              <a:buNone/>
              <a:defRPr sz="1200">
                <a:solidFill>
                  <a:srgbClr val="2A2A2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8">
          <p15:clr>
            <a:srgbClr val="FA7B17"/>
          </p15:clr>
        </p15:guide>
        <p15:guide id="2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es">
  <p:cSld name="CUSTOM_3">
    <p:bg>
      <p:bgPr>
        <a:solidFill>
          <a:srgbClr val="33333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3">
            <a:alphaModFix/>
          </a:blip>
          <a:srcRect b="-8533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1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3883800" y="2236300"/>
            <a:ext cx="4777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2" type="subTitle"/>
          </p:nvPr>
        </p:nvSpPr>
        <p:spPr>
          <a:xfrm>
            <a:off x="1076225" y="1772425"/>
            <a:ext cx="24612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8500"/>
              <a:buFont typeface="Proxima Nova Extrabold"/>
              <a:buNone/>
              <a:defRPr sz="85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cxnSp>
        <p:nvCxnSpPr>
          <p:cNvPr id="98" name="Google Shape;98;p21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494">
          <p15:clr>
            <a:srgbClr val="FA7B17"/>
          </p15:clr>
        </p15:guide>
        <p15:guide id="2" pos="2169">
          <p15:clr>
            <a:srgbClr val="FA7B17"/>
          </p15:clr>
        </p15:guide>
        <p15:guide id="3" orient="horz" pos="181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0">
          <p15:clr>
            <a:srgbClr val="EA4335"/>
          </p15:clr>
        </p15:guide>
        <p15:guide id="2" pos="283">
          <p15:clr>
            <a:srgbClr val="EA4335"/>
          </p15:clr>
        </p15:guide>
        <p15:guide id="3" pos="5510">
          <p15:clr>
            <a:srgbClr val="EA4335"/>
          </p15:clr>
        </p15:guide>
        <p15:guide id="4" orient="horz" pos="2948">
          <p15:clr>
            <a:srgbClr val="EA4335"/>
          </p15:clr>
        </p15:guide>
        <p15:guide id="5" pos="2948">
          <p15:clr>
            <a:srgbClr val="EA4335"/>
          </p15:clr>
        </p15:guide>
        <p15:guide id="6" orient="horz" pos="17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Relationship Id="rId5" Type="http://schemas.openxmlformats.org/officeDocument/2006/relationships/image" Target="../media/image5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5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dd2be33a_0_0"/>
          <p:cNvSpPr txBox="1"/>
          <p:nvPr>
            <p:ph type="title"/>
          </p:nvPr>
        </p:nvSpPr>
        <p:spPr>
          <a:xfrm>
            <a:off x="691425" y="1660075"/>
            <a:ext cx="81438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Introdução ao GO Bases</a:t>
            </a:r>
            <a:endParaRPr sz="5200"/>
          </a:p>
        </p:txBody>
      </p:sp>
      <p:sp>
        <p:nvSpPr>
          <p:cNvPr id="164" name="Google Shape;164;g11add2be33a_0_0"/>
          <p:cNvSpPr txBox="1"/>
          <p:nvPr>
            <p:ph idx="1" type="subTitle"/>
          </p:nvPr>
        </p:nvSpPr>
        <p:spPr>
          <a:xfrm>
            <a:off x="999100" y="2629700"/>
            <a:ext cx="74568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GO Bases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MODULES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9"/>
          <p:cNvSpPr txBox="1"/>
          <p:nvPr/>
        </p:nvSpPr>
        <p:spPr>
          <a:xfrm>
            <a:off x="555150" y="2989975"/>
            <a:ext cx="7707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Após adicionar uma dependência, podemos utilizá-la no arquivo adicionando ao </a:t>
            </a:r>
            <a:r>
              <a:rPr b="1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rgbClr val="3F3F3F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555150" y="1252875"/>
            <a:ext cx="77076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Uma dependência pode ser adicionada na aplicação utilizando o comando </a:t>
            </a:r>
            <a:r>
              <a:rPr b="1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go get</a:t>
            </a: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Go permite adicionar a flag </a:t>
            </a:r>
            <a:r>
              <a:rPr b="1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-u</a:t>
            </a: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para baixar se não existir ou atualizar a dependência.</a:t>
            </a:r>
            <a:endParaRPr b="0" i="0" sz="1500" u="none" cap="none" strike="noStrike">
              <a:solidFill>
                <a:srgbClr val="3F3F3F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1049992" y="3909963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9"/>
          <p:cNvGrpSpPr/>
          <p:nvPr/>
        </p:nvGrpSpPr>
        <p:grpSpPr>
          <a:xfrm>
            <a:off x="644900" y="2011488"/>
            <a:ext cx="7479330" cy="530713"/>
            <a:chOff x="1122825" y="2552200"/>
            <a:chExt cx="6630612" cy="530713"/>
          </a:xfrm>
        </p:grpSpPr>
        <p:sp>
          <p:nvSpPr>
            <p:cNvPr id="298" name="Google Shape;298;p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 get -u github.com/gin-gonic/gin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0" name="Google Shape;300;p9"/>
          <p:cNvGrpSpPr/>
          <p:nvPr/>
        </p:nvGrpSpPr>
        <p:grpSpPr>
          <a:xfrm>
            <a:off x="644902" y="3539230"/>
            <a:ext cx="7479346" cy="1053887"/>
            <a:chOff x="589914" y="2191949"/>
            <a:chExt cx="6954297" cy="530712"/>
          </a:xfrm>
        </p:grpSpPr>
        <p:sp>
          <p:nvSpPr>
            <p:cNvPr id="301" name="Google Shape;301;p9"/>
            <p:cNvSpPr/>
            <p:nvPr/>
          </p:nvSpPr>
          <p:spPr>
            <a:xfrm>
              <a:off x="1169211" y="2191961"/>
              <a:ext cx="6375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"github.com/gin-gonic/gin"</a:t>
              </a:r>
              <a:endParaRPr b="0" i="0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89914" y="2191949"/>
              <a:ext cx="5793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3" name="Google Shape;303;p9"/>
          <p:cNvSpPr txBox="1"/>
          <p:nvPr/>
        </p:nvSpPr>
        <p:spPr>
          <a:xfrm>
            <a:off x="513150" y="625425"/>
            <a:ext cx="7912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Como adicionar uma dependência?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add2be33a_0_42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1add2be33a_0_42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1add2be33a_0_42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1add2be33a_0_42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1add2be33a_0_42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11add2be33a_0_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1add2be33a_0_423"/>
          <p:cNvSpPr txBox="1"/>
          <p:nvPr/>
        </p:nvSpPr>
        <p:spPr>
          <a:xfrm>
            <a:off x="691425" y="1768675"/>
            <a:ext cx="7975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1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Meu Primeiro Programa em GO</a:t>
            </a:r>
            <a:endParaRPr b="0" i="0" sz="41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5" name="Google Shape;315;g11add2be33a_0_423"/>
          <p:cNvSpPr txBox="1"/>
          <p:nvPr/>
        </p:nvSpPr>
        <p:spPr>
          <a:xfrm>
            <a:off x="805400" y="2825525"/>
            <a:ext cx="62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Primeiros passos em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Go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g11add2be33a_0_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1add2be33a_0_423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1add2be33a_0_4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add2be33a_0_25"/>
          <p:cNvSpPr txBox="1"/>
          <p:nvPr/>
        </p:nvSpPr>
        <p:spPr>
          <a:xfrm>
            <a:off x="641550" y="1606675"/>
            <a:ext cx="8318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Antes de começarmos com nosso Hello World, vamos criar uma pasta onde ficará nosso arquivo de execução.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g11add2be33a_0_2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Meu primeiro “Olá mundo”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g11add2be33a_0_2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MEU PRIMEIRO PROGRAMA EM GO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6" name="Google Shape;326;g11add2be33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1add2be33a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1add2be33a_0_25"/>
          <p:cNvSpPr txBox="1"/>
          <p:nvPr/>
        </p:nvSpPr>
        <p:spPr>
          <a:xfrm>
            <a:off x="641550" y="2519950"/>
            <a:ext cx="37302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Vamos chamar nossa pasta de </a:t>
            </a:r>
            <a:r>
              <a:rPr lang="pt-BR" sz="1600">
                <a:solidFill>
                  <a:schemeClr val="lt1"/>
                </a:solidFill>
                <a:highlight>
                  <a:srgbClr val="262831"/>
                </a:highlight>
                <a:latin typeface="Open Sans"/>
                <a:ea typeface="Open Sans"/>
                <a:cs typeface="Open Sans"/>
                <a:sym typeface="Open Sans"/>
              </a:rPr>
              <a:t>ola</a:t>
            </a:r>
            <a:r>
              <a:rPr lang="pt-BR" sz="1600">
                <a:solidFill>
                  <a:schemeClr val="lt1"/>
                </a:solidFill>
                <a:highlight>
                  <a:srgbClr val="262831"/>
                </a:highlight>
                <a:latin typeface="Open Sans"/>
                <a:ea typeface="Open Sans"/>
                <a:cs typeface="Open Sans"/>
                <a:sym typeface="Open Sans"/>
              </a:rPr>
              <a:t>-mundo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e dentro dela criamos um arquivo </a:t>
            </a:r>
            <a:r>
              <a:rPr lang="pt-BR" sz="1600">
                <a:solidFill>
                  <a:schemeClr val="lt1"/>
                </a:solidFill>
                <a:highlight>
                  <a:srgbClr val="262831"/>
                </a:highlight>
                <a:latin typeface="Open Sans"/>
                <a:ea typeface="Open Sans"/>
                <a:cs typeface="Open Sans"/>
                <a:sym typeface="Open Sans"/>
              </a:rPr>
              <a:t>main.go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9" name="Google Shape;329;g11add2be33a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950" y="2519950"/>
            <a:ext cx="3745400" cy="11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add2be33a_0_35"/>
          <p:cNvSpPr txBox="1"/>
          <p:nvPr/>
        </p:nvSpPr>
        <p:spPr>
          <a:xfrm>
            <a:off x="717750" y="1301875"/>
            <a:ext cx="7707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Todas as nossas aplicações em Go são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executadas a partir de um pacote principal, dentro do nosso arquivo na primeira linha devemos declarar nosso pacote principal.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g11add2be33a_0_35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g11add2be33a_0_35"/>
          <p:cNvGrpSpPr/>
          <p:nvPr/>
        </p:nvGrpSpPr>
        <p:grpSpPr>
          <a:xfrm>
            <a:off x="725225" y="2062470"/>
            <a:ext cx="7692650" cy="711575"/>
            <a:chOff x="630644" y="2191938"/>
            <a:chExt cx="6913499" cy="530709"/>
          </a:xfrm>
        </p:grpSpPr>
        <p:sp>
          <p:nvSpPr>
            <p:cNvPr id="337" name="Google Shape;337;g11add2be33a_0_3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8" name="Google Shape;338;g11add2be33a_0_3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39" name="Google Shape;339;g11add2be33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1add2be33a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1add2be33a_0_35"/>
          <p:cNvSpPr txBox="1"/>
          <p:nvPr/>
        </p:nvSpPr>
        <p:spPr>
          <a:xfrm>
            <a:off x="725225" y="2861825"/>
            <a:ext cx="769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nos fornece vários pacotes “padrão” que podemos usar, como fmt, um dos recursos que nos permite printar/imprimir mensagens no console.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42" name="Google Shape;342;g11add2be33a_0_35"/>
          <p:cNvGrpSpPr/>
          <p:nvPr/>
        </p:nvGrpSpPr>
        <p:grpSpPr>
          <a:xfrm>
            <a:off x="725675" y="3675520"/>
            <a:ext cx="7692650" cy="711575"/>
            <a:chOff x="630644" y="2191938"/>
            <a:chExt cx="6913499" cy="530709"/>
          </a:xfrm>
        </p:grpSpPr>
        <p:sp>
          <p:nvSpPr>
            <p:cNvPr id="343" name="Google Shape;343;g11add2be33a_0_3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2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4" name="Google Shape;344;g11add2be33a_0_3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5" name="Google Shape;345;g11add2be33a_0_3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Meu primeiro “Olá mundo”!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g11add2be33a_0_3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MEU PRIMEIRO PROGRAMA EM GO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add2be33a_0_51"/>
          <p:cNvSpPr txBox="1"/>
          <p:nvPr/>
        </p:nvSpPr>
        <p:spPr>
          <a:xfrm>
            <a:off x="717750" y="1301875"/>
            <a:ext cx="7707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Devemos definir uma função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main() onde nosso programa será executado (tudo que está dentro dessa função é o que será executado). Nesse caso utilizamos uma das funções que nos proporciona o pacote que importamos para imprimir um mensagem no console e podemos fazer da seguinte maneira: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g11add2be33a_0_51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11add2be33a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1add2be33a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g11add2be33a_0_51"/>
          <p:cNvGrpSpPr/>
          <p:nvPr/>
        </p:nvGrpSpPr>
        <p:grpSpPr>
          <a:xfrm>
            <a:off x="725225" y="2921211"/>
            <a:ext cx="7692650" cy="1204816"/>
            <a:chOff x="630644" y="2191938"/>
            <a:chExt cx="6913499" cy="530709"/>
          </a:xfrm>
        </p:grpSpPr>
        <p:sp>
          <p:nvSpPr>
            <p:cNvPr id="356" name="Google Shape;356;g11add2be33a_0_5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20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lang="pt-BR" sz="20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2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"Olá Mundo!"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7" name="Google Shape;357;g11add2be33a_0_5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58" name="Google Shape;358;g11add2be33a_0_5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Meu primeiro “Olá mundo”!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g11add2be33a_0_5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MEU PRIMEIRO PROGRAMA EM GO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add2be33a_0_63"/>
          <p:cNvSpPr txBox="1"/>
          <p:nvPr/>
        </p:nvSpPr>
        <p:spPr>
          <a:xfrm>
            <a:off x="717750" y="1378075"/>
            <a:ext cx="7707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Nosso código deverá ficar desse jeito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g11add2be33a_0_63"/>
          <p:cNvSpPr/>
          <p:nvPr/>
        </p:nvSpPr>
        <p:spPr>
          <a:xfrm>
            <a:off x="1049979" y="217158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g11add2be33a_0_63"/>
          <p:cNvGrpSpPr/>
          <p:nvPr/>
        </p:nvGrpSpPr>
        <p:grpSpPr>
          <a:xfrm>
            <a:off x="725225" y="1981547"/>
            <a:ext cx="7692650" cy="2474961"/>
            <a:chOff x="630644" y="2191938"/>
            <a:chExt cx="6913499" cy="530709"/>
          </a:xfrm>
        </p:grpSpPr>
        <p:sp>
          <p:nvSpPr>
            <p:cNvPr id="367" name="Google Shape;367;g11add2be33a_0_6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2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20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lang="pt-BR" sz="20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2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"Olá Mundo!"</a:t>
              </a: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8" name="Google Shape;368;g11add2be33a_0_6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69" name="Google Shape;369;g11add2be33a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1add2be33a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1add2be33a_0_6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Meu primeiro “Olá mundo”!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g11add2be33a_0_6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MEU PRIMEIRO PROGRAMA EM GO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add2be33a_0_75"/>
          <p:cNvSpPr txBox="1"/>
          <p:nvPr/>
        </p:nvSpPr>
        <p:spPr>
          <a:xfrm>
            <a:off x="717750" y="1454275"/>
            <a:ext cx="7707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Para executar e validar se tudo que fizemos está correto, devemos entrar no terminal e executar o comando </a:t>
            </a:r>
            <a:r>
              <a:rPr b="1" i="1"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go run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(que nos permite executar nossos comandos) dentro da pasta ola-mundo especificando o nome do arquivo.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8" name="Google Shape;378;g11add2be33a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1add2be33a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g11add2be33a_0_75"/>
          <p:cNvGrpSpPr/>
          <p:nvPr/>
        </p:nvGrpSpPr>
        <p:grpSpPr>
          <a:xfrm>
            <a:off x="725225" y="2854292"/>
            <a:ext cx="7692650" cy="794365"/>
            <a:chOff x="630644" y="2191938"/>
            <a:chExt cx="6913499" cy="530709"/>
          </a:xfrm>
        </p:grpSpPr>
        <p:sp>
          <p:nvSpPr>
            <p:cNvPr id="381" name="Google Shape;381;g11add2be33a_0_7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$ go run main.go</a:t>
              </a:r>
              <a:endPara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2" name="Google Shape;382;g11add2be33a_0_7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83" name="Google Shape;383;g11add2be33a_0_7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Meu primeiro “Olá mundo”!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g11add2be33a_0_7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MEU PRIMEIRO PROGRAMA EM GO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add2be33a_0_149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1add2be33a_0_149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1add2be33a_0_149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1add2be33a_0_149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1add2be33a_0_149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11add2be33a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1add2be33a_0_149"/>
          <p:cNvSpPr txBox="1"/>
          <p:nvPr/>
        </p:nvSpPr>
        <p:spPr>
          <a:xfrm>
            <a:off x="691425" y="1768675"/>
            <a:ext cx="797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Variáveis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6" name="Google Shape;396;g11add2be33a_0_149"/>
          <p:cNvSpPr txBox="1"/>
          <p:nvPr/>
        </p:nvSpPr>
        <p:spPr>
          <a:xfrm>
            <a:off x="805400" y="2825525"/>
            <a:ext cx="62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Primeiros passos em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Go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g11add2be33a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1add2be33a_0_149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1add2be33a_0_1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add2be33a_0_16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1add2be33a_0_16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1add2be33a_0_16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1add2be33a_0_16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1add2be33a_0_16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11add2be33a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1add2be33a_0_163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11" name="Google Shape;411;g11add2be33a_0_163"/>
          <p:cNvSpPr txBox="1"/>
          <p:nvPr/>
        </p:nvSpPr>
        <p:spPr>
          <a:xfrm>
            <a:off x="3884055" y="2067475"/>
            <a:ext cx="33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uma variável?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2" name="Google Shape;412;g11add2be33a_0_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11add2be33a_0_163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g11add2be33a_0_163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5" name="Google Shape;415;g11add2be33a_0_1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add2be33a_0_178"/>
          <p:cNvSpPr txBox="1"/>
          <p:nvPr>
            <p:ph idx="4294967295" type="ctrTitle"/>
          </p:nvPr>
        </p:nvSpPr>
        <p:spPr>
          <a:xfrm>
            <a:off x="528150" y="1004950"/>
            <a:ext cx="8303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pt-BR" sz="3000">
                <a:solidFill>
                  <a:srgbClr val="464646"/>
                </a:solidFill>
              </a:rPr>
              <a:t>Variáveis são parte</a:t>
            </a:r>
            <a:r>
              <a:rPr b="1" i="0" lang="pt-BR" sz="3000" u="none" cap="none" strike="noStrike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d</a:t>
            </a:r>
            <a:r>
              <a:rPr b="1" lang="pt-BR" sz="3000">
                <a:solidFill>
                  <a:srgbClr val="464646"/>
                </a:solidFill>
              </a:rPr>
              <a:t>o</a:t>
            </a:r>
            <a:r>
              <a:rPr b="1" i="0" lang="pt-BR" sz="3000" u="none" cap="none" strike="noStrike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000">
                <a:solidFill>
                  <a:srgbClr val="464646"/>
                </a:solidFill>
                <a:highlight>
                  <a:srgbClr val="FFE600"/>
                </a:highlight>
              </a:rPr>
              <a:t>armazenamento em memória</a:t>
            </a:r>
            <a:r>
              <a:rPr b="1" i="0" lang="pt-BR" sz="3000" u="none" cap="none" strike="noStrike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que </a:t>
            </a:r>
            <a:r>
              <a:rPr b="1" lang="pt-BR" sz="3000">
                <a:solidFill>
                  <a:srgbClr val="464646"/>
                </a:solidFill>
              </a:rPr>
              <a:t>contêm </a:t>
            </a:r>
            <a:r>
              <a:rPr b="1" i="0" lang="pt-BR" sz="3000" u="none" cap="none" strike="noStrike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da</a:t>
            </a:r>
            <a:r>
              <a:rPr b="1" lang="pt-BR" sz="3000">
                <a:solidFill>
                  <a:srgbClr val="464646"/>
                </a:solidFill>
              </a:rPr>
              <a:t>d</a:t>
            </a:r>
            <a:r>
              <a:rPr b="1" i="0" lang="pt-BR" sz="3000" u="none" cap="none" strike="noStrike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os, </a:t>
            </a:r>
            <a:r>
              <a:rPr b="1" i="0" lang="pt-BR" sz="3000" u="none" cap="none" strike="noStrike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guardados </a:t>
            </a:r>
            <a:r>
              <a:rPr b="1" lang="pt-BR" sz="3000">
                <a:solidFill>
                  <a:srgbClr val="464646"/>
                </a:solidFill>
                <a:highlight>
                  <a:srgbClr val="FFE600"/>
                </a:highlight>
              </a:rPr>
              <a:t>temporariamente</a:t>
            </a:r>
            <a:r>
              <a:rPr b="1" lang="pt-BR" sz="3000">
                <a:solidFill>
                  <a:srgbClr val="464646"/>
                </a:solidFill>
                <a:highlight>
                  <a:schemeClr val="lt1"/>
                </a:highlight>
              </a:rPr>
              <a:t> </a:t>
            </a:r>
            <a:r>
              <a:rPr b="1" i="0" lang="pt-BR" sz="3000" u="none" cap="none" strike="noStrike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para </a:t>
            </a:r>
            <a:r>
              <a:rPr b="1" lang="pt-BR" sz="3000">
                <a:solidFill>
                  <a:srgbClr val="464646"/>
                </a:solidFill>
              </a:rPr>
              <a:t>que possam ser manipulados</a:t>
            </a:r>
            <a:r>
              <a:rPr b="1" i="0" lang="pt-BR" sz="3000" u="none" cap="none" strike="noStrike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2800" u="none" cap="none" strike="noStrike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1" name="Google Shape;421;g11add2be33a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25" y="3951200"/>
            <a:ext cx="1080575" cy="4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add2be33a_0_6"/>
          <p:cNvSpPr txBox="1"/>
          <p:nvPr>
            <p:ph type="title"/>
          </p:nvPr>
        </p:nvSpPr>
        <p:spPr>
          <a:xfrm>
            <a:off x="450000" y="445025"/>
            <a:ext cx="82968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nessa aula</a:t>
            </a:r>
            <a:endParaRPr/>
          </a:p>
        </p:txBody>
      </p:sp>
      <p:sp>
        <p:nvSpPr>
          <p:cNvPr id="170" name="Google Shape;170;g11add2be33a_0_6"/>
          <p:cNvSpPr txBox="1"/>
          <p:nvPr/>
        </p:nvSpPr>
        <p:spPr>
          <a:xfrm>
            <a:off x="717750" y="1730950"/>
            <a:ext cx="77076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Na aula de hoje vamos aprender os seguintes tópicos: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Aprender como organizar seu código.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Executar nosso primeiro programa em GO.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Aprender o que é uma variável.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Entender os tipos de dados em GO.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Resolver problemas de variáveis ​​e tipos de dados.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add2be33a_0_18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1add2be33a_0_18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1add2be33a_0_18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1add2be33a_0_18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1add2be33a_0_18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11add2be33a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1add2be33a_0_183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33" name="Google Shape;433;g11add2be33a_0_183"/>
          <p:cNvSpPr txBox="1"/>
          <p:nvPr/>
        </p:nvSpPr>
        <p:spPr>
          <a:xfrm>
            <a:off x="3884055" y="2067475"/>
            <a:ext cx="33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Nomenclatura de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uma variável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4" name="Google Shape;434;g11add2be33a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11add2be33a_0_183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g11add2be33a_0_183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7" name="Google Shape;437;g11add2be33a_0_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add2be33a_0_198"/>
          <p:cNvSpPr txBox="1"/>
          <p:nvPr/>
        </p:nvSpPr>
        <p:spPr>
          <a:xfrm>
            <a:off x="521775" y="493175"/>
            <a:ext cx="7912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Nomenclatura de u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ma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variável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3" name="Google Shape;443;g11add2be33a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11add2be33a_0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5" name="Google Shape;445;g11add2be33a_0_198"/>
          <p:cNvGraphicFramePr/>
          <p:nvPr/>
        </p:nvGraphicFramePr>
        <p:xfrm>
          <a:off x="772375" y="115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{DB3053B7-4E5C-4962-A78B-2EC556AD72BA}</a:tableStyleId>
              </a:tblPr>
              <a:tblGrid>
                <a:gridCol w="7239000"/>
              </a:tblGrid>
              <a:tr h="3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Estas são as seguintes</a:t>
                      </a:r>
                      <a:r>
                        <a:rPr lang="pt-BR" sz="15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reg</a:t>
                      </a:r>
                      <a:r>
                        <a:rPr lang="pt-BR" sz="15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lang="pt-BR" sz="15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para </a:t>
                      </a:r>
                      <a:r>
                        <a:rPr lang="pt-BR" sz="15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nomear </a:t>
                      </a:r>
                      <a:r>
                        <a:rPr lang="pt-BR" sz="15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</a:t>
                      </a:r>
                      <a:r>
                        <a:rPr lang="pt-BR" sz="15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r>
                        <a:rPr lang="pt-BR" sz="15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</a:t>
                      </a:r>
                      <a:r>
                        <a:rPr lang="pt-BR" sz="15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variável</a:t>
                      </a:r>
                      <a:r>
                        <a:rPr lang="pt-BR" sz="15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Seu nome deve começar com uma letra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não pode começar com um número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Os nomes das variáveis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não podem conter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espaços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o nome de uma variável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começa com uma letra minúscula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ela só poderá ser acessada dentro do pacote atual e serão consideradas como variáveis não exportadas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o nome da variável começa com letra maiúscula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ela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poderá ser acessada por outros pacotes e serão consideradas como variáveis exportadas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0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o nome for formado por várias palavras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deve-se utilizar a nomenclatura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camelcase,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cada palavra depois da primeira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deve ter a primeira letra em maiúscula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pt-BR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como</a:t>
                      </a:r>
                      <a:r>
                        <a:rPr lang="pt-BR" sz="14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 empName, EmpAddress, etc.</a:t>
                      </a:r>
                      <a:endParaRPr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46" name="Google Shape;446;g11add2be33a_0_1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929275"/>
            <a:ext cx="163145" cy="2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1add2be33a_0_19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VARI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ÁVEIS E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add2be33a_0_207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1add2be33a_0_207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1add2be33a_0_207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1add2be33a_0_207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1add2be33a_0_207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g11add2be33a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11add2be33a_0_207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3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59" name="Google Shape;459;g11add2be33a_0_207"/>
          <p:cNvSpPr txBox="1"/>
          <p:nvPr/>
        </p:nvSpPr>
        <p:spPr>
          <a:xfrm>
            <a:off x="3884055" y="2067475"/>
            <a:ext cx="33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 de uma variável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0" name="Google Shape;460;g11add2be33a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11add2be33a_0_207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g11add2be33a_0_207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3" name="Google Shape;463;g11add2be33a_0_2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g11add2be33a_0_222"/>
          <p:cNvGrpSpPr/>
          <p:nvPr/>
        </p:nvGrpSpPr>
        <p:grpSpPr>
          <a:xfrm>
            <a:off x="1084013" y="2699850"/>
            <a:ext cx="6630612" cy="530713"/>
            <a:chOff x="1122825" y="2552200"/>
            <a:chExt cx="6630612" cy="530713"/>
          </a:xfrm>
        </p:grpSpPr>
        <p:sp>
          <p:nvSpPr>
            <p:cNvPr id="469" name="Google Shape;469;g11add2be33a_0_22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		 	</a:t>
              </a:r>
              <a:r>
                <a:rPr b="0" i="0" lang="pt-BR" sz="19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9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nome </a:t>
              </a:r>
              <a:r>
                <a:rPr b="0" i="0" lang="pt-BR" sz="19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11add2be33a_0_22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71" name="Google Shape;471;g11add2be33a_0_222"/>
          <p:cNvSpPr/>
          <p:nvPr/>
        </p:nvSpPr>
        <p:spPr>
          <a:xfrm rot="-5400000">
            <a:off x="3253725" y="2300988"/>
            <a:ext cx="150600" cy="54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1add2be33a_0_222"/>
          <p:cNvSpPr txBox="1"/>
          <p:nvPr/>
        </p:nvSpPr>
        <p:spPr>
          <a:xfrm>
            <a:off x="734825" y="1240875"/>
            <a:ext cx="3419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i="0" lang="pt-BR" sz="1600" u="none" cap="none" strike="noStrike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ar</a:t>
            </a:r>
            <a:endParaRPr b="1" i="0" sz="1600" u="none" cap="none" strike="noStrike">
              <a:solidFill>
                <a:srgbClr val="569CD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ar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uma palavra reservada utilizada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para declarar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variável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g11add2be33a_0_222"/>
          <p:cNvSpPr/>
          <p:nvPr/>
        </p:nvSpPr>
        <p:spPr>
          <a:xfrm rot="5400000">
            <a:off x="3987425" y="2995825"/>
            <a:ext cx="150600" cy="80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11add2be33a_0_222"/>
          <p:cNvSpPr txBox="1"/>
          <p:nvPr/>
        </p:nvSpPr>
        <p:spPr>
          <a:xfrm>
            <a:off x="2800125" y="3472225"/>
            <a:ext cx="39129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nome</a:t>
            </a:r>
            <a:endParaRPr b="1" i="0" sz="1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nome da variável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descreve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da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que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será armazenado para ser manipulado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g11add2be33a_0_222"/>
          <p:cNvSpPr/>
          <p:nvPr/>
        </p:nvSpPr>
        <p:spPr>
          <a:xfrm rot="-5400000">
            <a:off x="4681125" y="2125125"/>
            <a:ext cx="150900" cy="87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EC9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1add2be33a_0_222"/>
          <p:cNvSpPr txBox="1"/>
          <p:nvPr/>
        </p:nvSpPr>
        <p:spPr>
          <a:xfrm>
            <a:off x="4841100" y="1194900"/>
            <a:ext cx="3419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4EC9B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i="0" lang="pt-BR" sz="1600" u="none" cap="none" strike="noStrike">
                <a:solidFill>
                  <a:srgbClr val="4EC9B0"/>
                </a:solidFill>
                <a:latin typeface="Proxima Nova"/>
                <a:ea typeface="Proxima Nova"/>
                <a:cs typeface="Proxima Nova"/>
                <a:sym typeface="Proxima Nova"/>
              </a:rPr>
              <a:t>tring</a:t>
            </a:r>
            <a:endParaRPr b="1" i="0" sz="1600" u="none" cap="none" strike="noStrike">
              <a:solidFill>
                <a:srgbClr val="4EC9B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tring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 tipo de dado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para guardar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cadeia de texto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existe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 os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tipos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float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bool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g11add2be33a_0_222"/>
          <p:cNvSpPr txBox="1"/>
          <p:nvPr/>
        </p:nvSpPr>
        <p:spPr>
          <a:xfrm>
            <a:off x="513225" y="609647"/>
            <a:ext cx="7350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Sintaxe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 uma variável</a:t>
            </a:r>
            <a:r>
              <a:rPr b="1" i="0" lang="pt-BR" sz="3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i="0" sz="30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8" name="Google Shape;478;g11add2be33a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2744" y="-6"/>
            <a:ext cx="871250" cy="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11add2be33a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7075" y="648516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11add2be33a_0_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929275"/>
            <a:ext cx="163145" cy="2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11add2be33a_0_22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VARI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ÁVEIS E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add2be33a_0_239"/>
          <p:cNvSpPr txBox="1"/>
          <p:nvPr/>
        </p:nvSpPr>
        <p:spPr>
          <a:xfrm>
            <a:off x="513225" y="607625"/>
            <a:ext cx="7821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Atribuir 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valor 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para uma variável</a:t>
            </a:r>
            <a:endParaRPr b="1" i="0" sz="3000" u="none" cap="none" strike="noStrike">
              <a:solidFill>
                <a:srgbClr val="434343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g11add2be33a_0_239"/>
          <p:cNvSpPr txBox="1"/>
          <p:nvPr/>
        </p:nvSpPr>
        <p:spPr>
          <a:xfrm>
            <a:off x="644900" y="1208200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Especificamos uma variável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com o tipo de dado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“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nt”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para declarar e utiliza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r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uma variável do tipo inteiro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ou seja, números sem fração.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g11add2be33a_0_239"/>
          <p:cNvGrpSpPr/>
          <p:nvPr/>
        </p:nvGrpSpPr>
        <p:grpSpPr>
          <a:xfrm>
            <a:off x="725225" y="2055777"/>
            <a:ext cx="7692650" cy="520944"/>
            <a:chOff x="630644" y="2191938"/>
            <a:chExt cx="6913499" cy="530709"/>
          </a:xfrm>
        </p:grpSpPr>
        <p:sp>
          <p:nvSpPr>
            <p:cNvPr id="489" name="Google Shape;489;g11add2be33a_0_2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horas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0" name="Google Shape;490;g11add2be33a_0_2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491" name="Google Shape;491;g11add2be33a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9275"/>
            <a:ext cx="163145" cy="2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11add2be33a_0_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1add2be33a_0_239"/>
          <p:cNvSpPr txBox="1"/>
          <p:nvPr/>
        </p:nvSpPr>
        <p:spPr>
          <a:xfrm>
            <a:off x="644900" y="2697450"/>
            <a:ext cx="7707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Atribuímos a nossa variável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horas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 valor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20.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94" name="Google Shape;494;g11add2be33a_0_239"/>
          <p:cNvGrpSpPr/>
          <p:nvPr/>
        </p:nvGrpSpPr>
        <p:grpSpPr>
          <a:xfrm>
            <a:off x="718200" y="3229777"/>
            <a:ext cx="7692650" cy="520944"/>
            <a:chOff x="630644" y="2191938"/>
            <a:chExt cx="6913499" cy="530709"/>
          </a:xfrm>
        </p:grpSpPr>
        <p:sp>
          <p:nvSpPr>
            <p:cNvPr id="495" name="Google Shape;495;g11add2be33a_0_2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horas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6" name="Google Shape;496;g11add2be33a_0_2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7" name="Google Shape;497;g11add2be33a_0_239"/>
          <p:cNvSpPr txBox="1"/>
          <p:nvPr/>
        </p:nvSpPr>
        <p:spPr>
          <a:xfrm>
            <a:off x="644900" y="3916775"/>
            <a:ext cx="7707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Essa não é a única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forma que Go nos permite declarar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variáveis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g11add2be33a_0_23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VARI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ÁVEIS E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add2be33a_0_255"/>
          <p:cNvSpPr txBox="1"/>
          <p:nvPr/>
        </p:nvSpPr>
        <p:spPr>
          <a:xfrm>
            <a:off x="513225" y="607625"/>
            <a:ext cx="7821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Declaração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de u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variável</a:t>
            </a:r>
            <a:endParaRPr b="1" i="0" sz="3000" u="none" cap="none" strike="noStrike">
              <a:solidFill>
                <a:srgbClr val="434343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g11add2be33a_0_255"/>
          <p:cNvSpPr txBox="1"/>
          <p:nvPr/>
        </p:nvSpPr>
        <p:spPr>
          <a:xfrm>
            <a:off x="644900" y="1173675"/>
            <a:ext cx="7707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atribuir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múltiplas variáveis em uma única linha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5" name="Google Shape;505;g11add2be33a_0_255"/>
          <p:cNvGrpSpPr/>
          <p:nvPr/>
        </p:nvGrpSpPr>
        <p:grpSpPr>
          <a:xfrm>
            <a:off x="725675" y="1761977"/>
            <a:ext cx="7692650" cy="520944"/>
            <a:chOff x="630644" y="2191938"/>
            <a:chExt cx="6913499" cy="530709"/>
          </a:xfrm>
        </p:grpSpPr>
        <p:sp>
          <p:nvSpPr>
            <p:cNvPr id="506" name="Google Shape;506;g11add2be33a_0_25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produto</a:t>
              </a:r>
              <a:r>
                <a:rPr b="0" i="0" lang="pt-BR" sz="1400" u="none" cap="none" strike="noStrike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preco </a:t>
              </a:r>
              <a:r>
                <a:rPr b="0" i="0" lang="pt-BR" sz="1400" u="none" cap="none" strike="noStrike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:=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"Jean"</a:t>
              </a:r>
              <a:r>
                <a:rPr b="0" i="0" lang="pt-BR" sz="1400" u="none" cap="none" strike="noStrike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 10.5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7" name="Google Shape;507;g11add2be33a_0_25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508" name="Google Shape;508;g11add2be33a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9275"/>
            <a:ext cx="163145" cy="2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11add2be33a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11add2be33a_0_255"/>
          <p:cNvSpPr txBox="1"/>
          <p:nvPr/>
        </p:nvSpPr>
        <p:spPr>
          <a:xfrm>
            <a:off x="644900" y="2277600"/>
            <a:ext cx="7707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As declarações das variáveis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podem ser agrupadas em bloco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para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maior legibilidade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qualidade de código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11" name="Google Shape;511;g11add2be33a_0_255"/>
          <p:cNvGrpSpPr/>
          <p:nvPr/>
        </p:nvGrpSpPr>
        <p:grpSpPr>
          <a:xfrm>
            <a:off x="718200" y="2994159"/>
            <a:ext cx="7692650" cy="1598496"/>
            <a:chOff x="630644" y="2191938"/>
            <a:chExt cx="6913499" cy="530709"/>
          </a:xfrm>
        </p:grpSpPr>
        <p:sp>
          <p:nvSpPr>
            <p:cNvPr id="512" name="Google Shape;512;g11add2be33a_0_25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produto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"Course"</a:t>
              </a:r>
              <a:endParaRPr b="0" i="0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quantidade 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b="0" i="0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preco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= 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40.50</a:t>
              </a:r>
              <a:endParaRPr b="0" i="0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noEstoque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= </a:t>
              </a: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)</a:t>
              </a:r>
              <a:endParaRPr b="0" i="0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3" name="Google Shape;513;g11add2be33a_0_25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14" name="Google Shape;514;g11add2be33a_0_25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VARI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ÁVEIS E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add2be33a_0_270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11add2be33a_0_270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1add2be33a_0_270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1add2be33a_0_270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1add2be33a_0_270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g11add2be33a_0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11add2be33a_0_270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4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26" name="Google Shape;526;g11add2be33a_0_270"/>
          <p:cNvSpPr txBox="1"/>
          <p:nvPr/>
        </p:nvSpPr>
        <p:spPr>
          <a:xfrm>
            <a:off x="3884055" y="2067475"/>
            <a:ext cx="33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urta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uma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ável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7" name="Google Shape;527;g11add2be33a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11add2be33a_0_270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g11add2be33a_0_270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0" name="Google Shape;530;g11add2be33a_0_2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add2be33a_0_285"/>
          <p:cNvSpPr txBox="1"/>
          <p:nvPr/>
        </p:nvSpPr>
        <p:spPr>
          <a:xfrm>
            <a:off x="513225" y="607625"/>
            <a:ext cx="7821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Declaração 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rta de u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 vari</a:t>
            </a:r>
            <a:r>
              <a:rPr b="1" lang="pt-BR" sz="30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ável</a:t>
            </a:r>
            <a:endParaRPr b="1" i="0" sz="3000" u="none" cap="none" strike="noStrike">
              <a:solidFill>
                <a:srgbClr val="434343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6" name="Google Shape;536;g11add2be33a_0_285"/>
          <p:cNvSpPr txBox="1"/>
          <p:nvPr/>
        </p:nvSpPr>
        <p:spPr>
          <a:xfrm>
            <a:off x="644900" y="1431519"/>
            <a:ext cx="77076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Go nos permite realizar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uma atribuição sem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haver uma declaração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pr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é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via,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para isso utilizamos o operador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600" u="none" cap="none" strike="noStrike">
                <a:solidFill>
                  <a:srgbClr val="3F3F3F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chemeClr val="lt1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b="0" i="0" lang="pt-BR" sz="1600" u="none" cap="none" strike="noStrike">
                <a:solidFill>
                  <a:srgbClr val="3F3F3F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dois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p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ntos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 o sinal de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igual). Internamente Go se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encarrega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de declarar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 decidir o tipo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dado segundo o valor que estamos atribuindo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g11add2be33a_0_285"/>
          <p:cNvGrpSpPr/>
          <p:nvPr/>
        </p:nvGrpSpPr>
        <p:grpSpPr>
          <a:xfrm>
            <a:off x="725675" y="2813952"/>
            <a:ext cx="7692650" cy="520944"/>
            <a:chOff x="630644" y="2191938"/>
            <a:chExt cx="6913499" cy="530709"/>
          </a:xfrm>
        </p:grpSpPr>
        <p:sp>
          <p:nvSpPr>
            <p:cNvPr id="538" name="Google Shape;538;g11add2be33a_0_28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horas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</a:t>
              </a:r>
              <a:r>
                <a:rPr b="0" i="0" lang="pt-BR" sz="16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 20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9" name="Google Shape;539;g11add2be33a_0_28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540" name="Google Shape;540;g11add2be33a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9275"/>
            <a:ext cx="163145" cy="2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11add2be33a_0_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11add2be33a_0_285"/>
          <p:cNvSpPr txBox="1"/>
          <p:nvPr/>
        </p:nvSpPr>
        <p:spPr>
          <a:xfrm>
            <a:off x="644900" y="3606900"/>
            <a:ext cx="7707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Não é necessário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utilizar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 palavra chave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1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var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ou declarar o tipo da variável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3" name="Google Shape;543;g11add2be33a_0_28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VARI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ÁVEIS E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add2be33a_0_437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1add2be33a_0_437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1add2be33a_0_437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1add2be33a_0_437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1add2be33a_0_437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g11add2be33a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11add2be33a_0_437"/>
          <p:cNvSpPr txBox="1"/>
          <p:nvPr/>
        </p:nvSpPr>
        <p:spPr>
          <a:xfrm>
            <a:off x="998550" y="1666900"/>
            <a:ext cx="714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Constantes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5" name="Google Shape;555;g11add2be33a_0_437"/>
          <p:cNvSpPr txBox="1"/>
          <p:nvPr/>
        </p:nvSpPr>
        <p:spPr>
          <a:xfrm>
            <a:off x="1084025" y="2632175"/>
            <a:ext cx="62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b="0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Prim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eiros passos em GO</a:t>
            </a:r>
            <a:endParaRPr b="0" i="0" sz="3000" u="none" cap="none" strike="noStrike">
              <a:solidFill>
                <a:srgbClr val="FFD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6" name="Google Shape;556;g11add2be33a_0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11add2be33a_0_437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11add2be33a_0_4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add2be33a_0_451"/>
          <p:cNvSpPr txBox="1"/>
          <p:nvPr>
            <p:ph type="ctrTitle"/>
          </p:nvPr>
        </p:nvSpPr>
        <p:spPr>
          <a:xfrm>
            <a:off x="500250" y="1447700"/>
            <a:ext cx="81435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São valores que não podem mudar durante o tempo de execução. </a:t>
            </a:r>
            <a:endParaRPr b="1"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palavra reservada </a:t>
            </a:r>
            <a:r>
              <a:rPr b="1" lang="pt-BR" sz="3000">
                <a:solidFill>
                  <a:srgbClr val="43434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b="1" lang="pt-BR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é utilizada para declará-las em Go.</a:t>
            </a:r>
            <a:endParaRPr b="1"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4" name="Google Shape;564;g11add2be33a_0_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11add2be33a_0_451"/>
          <p:cNvSpPr txBox="1"/>
          <p:nvPr/>
        </p:nvSpPr>
        <p:spPr>
          <a:xfrm>
            <a:off x="416300" y="60762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2A2A2A"/>
                </a:solidFill>
                <a:highlight>
                  <a:srgbClr val="FFE6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Definição</a:t>
            </a:r>
            <a:endParaRPr b="0" i="0" sz="3000" u="none" cap="none" strike="noStrike">
              <a:solidFill>
                <a:srgbClr val="2A2A2A"/>
              </a:solidFill>
              <a:highlight>
                <a:srgbClr val="FFE6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"/>
          <p:cNvSpPr txBox="1"/>
          <p:nvPr/>
        </p:nvSpPr>
        <p:spPr>
          <a:xfrm>
            <a:off x="717550" y="1143250"/>
            <a:ext cx="6408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Organização do nosso código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740850" y="2903925"/>
            <a:ext cx="787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Primeiros passos em GO</a:t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1988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add2be33a_0_457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1add2be33a_0_457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1add2be33a_0_457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1add2be33a_0_457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1add2be33a_0_457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g11add2be33a_0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11add2be33a_0_457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77" name="Google Shape;577;g11add2be33a_0_457"/>
          <p:cNvSpPr txBox="1"/>
          <p:nvPr/>
        </p:nvSpPr>
        <p:spPr>
          <a:xfrm>
            <a:off x="3884055" y="2067475"/>
            <a:ext cx="33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 declarar u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constante?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8" name="Google Shape;578;g11add2be33a_0_4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11add2be33a_0_457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g11add2be33a_0_457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1" name="Google Shape;581;g11add2be33a_0_4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g11add2be33a_0_472"/>
          <p:cNvGrpSpPr/>
          <p:nvPr/>
        </p:nvGrpSpPr>
        <p:grpSpPr>
          <a:xfrm>
            <a:off x="888919" y="2925495"/>
            <a:ext cx="7380160" cy="627616"/>
            <a:chOff x="630644" y="2191938"/>
            <a:chExt cx="6913499" cy="530709"/>
          </a:xfrm>
        </p:grpSpPr>
        <p:sp>
          <p:nvSpPr>
            <p:cNvPr id="587" name="Google Shape;587;g11add2be33a_0_47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8" name="Google Shape;588;g11add2be33a_0_47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89" name="Google Shape;589;g11add2be33a_0_47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mo declarar u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 constante?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0" name="Google Shape;590;g11add2be33a_0_472"/>
          <p:cNvSpPr txBox="1"/>
          <p:nvPr/>
        </p:nvSpPr>
        <p:spPr>
          <a:xfrm>
            <a:off x="718200" y="14961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declarar u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constante utilizamos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pala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ra reservada </a:t>
            </a:r>
            <a:r>
              <a:rPr b="0" i="0" lang="pt-BR" sz="1500" u="none" cap="none" strike="noStrike">
                <a:solidFill>
                  <a:srgbClr val="569CD6"/>
                </a:solidFill>
                <a:highlight>
                  <a:srgbClr val="464646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seguido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 seu nome 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atribuição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seu valor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1" name="Google Shape;591;g11add2be33a_0_472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2" name="Google Shape;592;g11add2be33a_0_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11add2be33a_0_4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11add2be33a_0_472"/>
          <p:cNvSpPr txBox="1"/>
          <p:nvPr/>
        </p:nvSpPr>
        <p:spPr>
          <a:xfrm>
            <a:off x="1528425" y="30315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pt-BR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status = </a:t>
            </a:r>
            <a:r>
              <a:rPr b="0" i="0" lang="pt-BR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"ok"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1add2be33a_0_472"/>
          <p:cNvSpPr/>
          <p:nvPr/>
        </p:nvSpPr>
        <p:spPr>
          <a:xfrm rot="-5400000">
            <a:off x="2303600" y="2525950"/>
            <a:ext cx="150600" cy="526500"/>
          </a:xfrm>
          <a:prstGeom prst="rightBrace">
            <a:avLst>
              <a:gd fmla="val 50000" name="adj1"/>
              <a:gd fmla="val 51021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1add2be33a_0_472"/>
          <p:cNvSpPr txBox="1"/>
          <p:nvPr/>
        </p:nvSpPr>
        <p:spPr>
          <a:xfrm>
            <a:off x="1895600" y="2373650"/>
            <a:ext cx="966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Nome</a:t>
            </a:r>
            <a:endParaRPr b="1" i="0" sz="1200" u="none" cap="none" strike="noStrike">
              <a:solidFill>
                <a:srgbClr val="EC18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7" name="Google Shape;597;g11add2be33a_0_472"/>
          <p:cNvSpPr/>
          <p:nvPr/>
        </p:nvSpPr>
        <p:spPr>
          <a:xfrm rot="-5400000">
            <a:off x="2971500" y="2619450"/>
            <a:ext cx="150900" cy="301800"/>
          </a:xfrm>
          <a:prstGeom prst="rightBrace">
            <a:avLst>
              <a:gd fmla="val 50000" name="adj1"/>
              <a:gd fmla="val 43746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1add2be33a_0_472"/>
          <p:cNvSpPr txBox="1"/>
          <p:nvPr/>
        </p:nvSpPr>
        <p:spPr>
          <a:xfrm>
            <a:off x="2789925" y="2401688"/>
            <a:ext cx="695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Valor</a:t>
            </a:r>
            <a:endParaRPr b="0" i="0" sz="1200" u="none" cap="none" strike="noStrike">
              <a:solidFill>
                <a:srgbClr val="0096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99" name="Google Shape;599;g11add2be33a_0_472"/>
          <p:cNvSpPr/>
          <p:nvPr/>
        </p:nvSpPr>
        <p:spPr>
          <a:xfrm rot="5400000">
            <a:off x="2356625" y="2878250"/>
            <a:ext cx="150600" cy="173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1add2be33a_0_472"/>
          <p:cNvSpPr txBox="1"/>
          <p:nvPr/>
        </p:nvSpPr>
        <p:spPr>
          <a:xfrm>
            <a:off x="781925" y="3819500"/>
            <a:ext cx="330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 da </a:t>
            </a:r>
            <a:r>
              <a:rPr b="1" i="0" lang="pt-BR" sz="12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constante</a:t>
            </a:r>
            <a:endParaRPr b="1" i="0" sz="12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add2be33a_0_490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1add2be33a_0_490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1add2be33a_0_490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11add2be33a_0_490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11add2be33a_0_490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Google Shape;610;g11add2be33a_0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11add2be33a_0_490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12" name="Google Shape;612;g11add2be33a_0_490"/>
          <p:cNvSpPr txBox="1"/>
          <p:nvPr/>
        </p:nvSpPr>
        <p:spPr>
          <a:xfrm>
            <a:off x="3856005" y="1836475"/>
            <a:ext cx="3371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Bloco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as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3" name="Google Shape;613;g11add2be33a_0_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11add2be33a_0_490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" name="Google Shape;615;g11add2be33a_0_490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6" name="Google Shape;616;g11add2be33a_0_4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add2be33a_0_50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Bloco 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 declara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ção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d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as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2" name="Google Shape;622;g11add2be33a_0_505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3" name="Google Shape;623;g11add2be33a_0_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g11add2be33a_0_5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" name="Google Shape;625;g11add2be33a_0_505"/>
          <p:cNvGrpSpPr/>
          <p:nvPr/>
        </p:nvGrpSpPr>
        <p:grpSpPr>
          <a:xfrm>
            <a:off x="717825" y="2223989"/>
            <a:ext cx="7707423" cy="1667553"/>
            <a:chOff x="1122825" y="2552200"/>
            <a:chExt cx="6630612" cy="530713"/>
          </a:xfrm>
        </p:grpSpPr>
        <p:sp>
          <p:nvSpPr>
            <p:cNvPr id="626" name="Google Shape;626;g11add2be33a_0_50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71438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product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= 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"Course"</a:t>
              </a:r>
              <a:endParaRPr b="0" i="0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quantity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price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= 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40.50</a:t>
              </a:r>
              <a:endParaRPr b="0" i="0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)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7" name="Google Shape;627;g11add2be33a_0_50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  <a:effectLst>
              <a:outerShdw blurRad="71438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28" name="Google Shape;628;g11add2be33a_0_505"/>
          <p:cNvSpPr txBox="1"/>
          <p:nvPr/>
        </p:nvSpPr>
        <p:spPr>
          <a:xfrm>
            <a:off x="717750" y="13931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Assim como as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vari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áveis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as constantes podem ser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agrupadas em blocos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uma maior legibilidade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qualidade do código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add2be33a_0_516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1add2be33a_0_516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1add2be33a_0_516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1add2be33a_0_516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11add2be33a_0_516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g11add2be33a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g11add2be33a_0_516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3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40" name="Google Shape;640;g11add2be33a_0_516"/>
          <p:cNvSpPr txBox="1"/>
          <p:nvPr/>
        </p:nvSpPr>
        <p:spPr>
          <a:xfrm>
            <a:off x="3884055" y="2063850"/>
            <a:ext cx="33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Nomenclatura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constantes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1" name="Google Shape;641;g11add2be33a_0_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g11add2be33a_0_516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3" name="Google Shape;643;g11add2be33a_0_516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4" name="Google Shape;644;g11add2be33a_0_5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add2be33a_0_531"/>
          <p:cNvSpPr txBox="1"/>
          <p:nvPr/>
        </p:nvSpPr>
        <p:spPr>
          <a:xfrm>
            <a:off x="717750" y="1712300"/>
            <a:ext cx="77076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Estas são as regras para nomear uma constante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0" i="0" sz="15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Devem seguir as mesmas regras dos nomes das variáveis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que significa que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nome de uma constante</a:t>
            </a:r>
            <a:r>
              <a:rPr b="1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 começar</a:t>
            </a:r>
            <a:r>
              <a:rPr b="1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 uma letra minúscula</a:t>
            </a:r>
            <a:r>
              <a:rPr b="1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seguido de números, letras e/ou</a:t>
            </a: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sublinhados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Por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convenção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nomes das constantes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geralmente </a:t>
            </a: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são escritas em maiúsculo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Isso é para uma fácil identificação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diferenciação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entre as demais variáveis do código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Deve ser atribuído um valor quando declaradas</a:t>
            </a:r>
            <a:r>
              <a:rPr b="0" i="0" lang="pt-BR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Não se pode utilizar a instrução </a:t>
            </a:r>
            <a:r>
              <a:rPr b="0" i="0" lang="pt-BR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‘:=’.</a:t>
            </a:r>
            <a:endParaRPr b="0" i="0" sz="15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g11add2be33a_0_53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Nomenclatura d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as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constantes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1" name="Google Shape;651;g11add2be33a_0_531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CONSTANTES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2" name="Google Shape;652;g11add2be33a_0_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11add2be33a_0_5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add2be33a_0_77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1add2be33a_0_77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1add2be33a_0_77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1add2be33a_0_77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1add2be33a_0_77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g11add2be33a_0_7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1add2be33a_0_773"/>
          <p:cNvSpPr txBox="1"/>
          <p:nvPr/>
        </p:nvSpPr>
        <p:spPr>
          <a:xfrm>
            <a:off x="998550" y="1666900"/>
            <a:ext cx="714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Tipos de Dados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65" name="Google Shape;665;g11add2be33a_0_773"/>
          <p:cNvSpPr txBox="1"/>
          <p:nvPr/>
        </p:nvSpPr>
        <p:spPr>
          <a:xfrm>
            <a:off x="1084025" y="2632175"/>
            <a:ext cx="62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b="0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Prim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eiros passos em GO</a:t>
            </a:r>
            <a:endParaRPr b="0" i="0" sz="3000" u="none" cap="none" strike="noStrike">
              <a:solidFill>
                <a:srgbClr val="FFD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6" name="Google Shape;666;g11add2be33a_0_7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g11add2be33a_0_773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g11add2be33a_0_7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add2be33a_0_619"/>
          <p:cNvSpPr txBox="1"/>
          <p:nvPr>
            <p:ph type="ctrTitle"/>
          </p:nvPr>
        </p:nvSpPr>
        <p:spPr>
          <a:xfrm>
            <a:off x="554325" y="1786800"/>
            <a:ext cx="814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600">
                <a:solidFill>
                  <a:srgbClr val="46464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Go é uma linguagem de programação de </a:t>
            </a:r>
            <a:r>
              <a:rPr lang="pt-BR" sz="2600">
                <a:solidFill>
                  <a:srgbClr val="464646"/>
                </a:solidFill>
                <a:highlight>
                  <a:srgbClr val="FFDB00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tipagem estática</a:t>
            </a:r>
            <a:r>
              <a:rPr lang="pt-BR" sz="2600">
                <a:solidFill>
                  <a:srgbClr val="46464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 portanto os tipo de dados das variáveis não podem ser modificado em tempo de execução</a:t>
            </a:r>
            <a:endParaRPr sz="4800">
              <a:solidFill>
                <a:srgbClr val="46464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74" name="Google Shape;674;g11add2be33a_0_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1add2be33a_0_619"/>
          <p:cNvSpPr txBox="1"/>
          <p:nvPr/>
        </p:nvSpPr>
        <p:spPr>
          <a:xfrm>
            <a:off x="416300" y="60762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Tipos de dados em Go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add2be33a_0_625"/>
          <p:cNvSpPr txBox="1"/>
          <p:nvPr/>
        </p:nvSpPr>
        <p:spPr>
          <a:xfrm>
            <a:off x="717750" y="1463100"/>
            <a:ext cx="77076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 GO temos os seguintes tipos de dados: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Integers (Signed and UnSigned)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Floats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Complex Numbers (tema avançado)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Byte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Rune (é um inteiro de 32 bits, que representa um code point da tabela unicode)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As variáveis sempre irão possuir um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tipo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específico e esse tipo não poderá mudar.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1" name="Google Shape;681;g11add2be33a_0_62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Que tipos de dados temos em Go?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2" name="Google Shape;682;g11add2be33a_0_625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3" name="Google Shape;683;g11add2be33a_0_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g11add2be33a_0_6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1add2be33a_0_633"/>
          <p:cNvSpPr txBox="1"/>
          <p:nvPr/>
        </p:nvSpPr>
        <p:spPr>
          <a:xfrm>
            <a:off x="719425" y="3040200"/>
            <a:ext cx="77076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integer’s que existem são: 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Signed </a:t>
            </a:r>
            <a:r>
              <a:rPr lang="pt-BR" sz="1600">
                <a:solidFill>
                  <a:srgbClr val="4EC9B0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(int)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números com sinal (positivo e negativo) </a:t>
            </a:r>
            <a:endParaRPr sz="1500">
              <a:solidFill>
                <a:srgbClr val="434343"/>
              </a:solidFill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UnSigned </a:t>
            </a:r>
            <a:r>
              <a:rPr lang="pt-BR" sz="1600">
                <a:solidFill>
                  <a:srgbClr val="4EC9B0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(uint)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números SEM sinal (somente positivos)</a:t>
            </a:r>
            <a:endParaRPr sz="1500">
              <a:solidFill>
                <a:srgbClr val="434343"/>
              </a:solidFill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0" name="Google Shape;690;g11add2be33a_0_633"/>
          <p:cNvSpPr txBox="1"/>
          <p:nvPr/>
        </p:nvSpPr>
        <p:spPr>
          <a:xfrm>
            <a:off x="717750" y="1310700"/>
            <a:ext cx="7707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Integers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representam os números inteiros.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1" name="Google Shape;691;g11add2be33a_0_63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Integers (Signed and UnSigned)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2" name="Google Shape;692;g11add2be33a_0_633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3" name="Google Shape;693;g11add2be33a_0_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g11add2be33a_0_6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5" name="Google Shape;695;g11add2be33a_0_633"/>
          <p:cNvGrpSpPr/>
          <p:nvPr/>
        </p:nvGrpSpPr>
        <p:grpSpPr>
          <a:xfrm>
            <a:off x="721100" y="1953525"/>
            <a:ext cx="3850865" cy="685452"/>
            <a:chOff x="697128" y="2191934"/>
            <a:chExt cx="9572124" cy="530700"/>
          </a:xfrm>
        </p:grpSpPr>
        <p:sp>
          <p:nvSpPr>
            <p:cNvPr id="696" name="Google Shape;696;g11add2be33a_0_633"/>
            <p:cNvSpPr/>
            <p:nvPr/>
          </p:nvSpPr>
          <p:spPr>
            <a:xfrm>
              <a:off x="2069052" y="2191934"/>
              <a:ext cx="82002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126000" lIns="126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myVar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7" name="Google Shape;697;g11add2be33a_0_633"/>
            <p:cNvSpPr/>
            <p:nvPr/>
          </p:nvSpPr>
          <p:spPr>
            <a:xfrm>
              <a:off x="697128" y="2191934"/>
              <a:ext cx="1371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98" name="Google Shape;698;g11add2be33a_0_633"/>
          <p:cNvSpPr/>
          <p:nvPr/>
        </p:nvSpPr>
        <p:spPr>
          <a:xfrm>
            <a:off x="4778350" y="1700000"/>
            <a:ext cx="3648600" cy="1045500"/>
          </a:xfrm>
          <a:prstGeom prst="wedgeRoundRectCallout">
            <a:avLst>
              <a:gd fmla="val -55147" name="adj1"/>
              <a:gd fmla="val 23812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Quando</a:t>
            </a:r>
            <a:r>
              <a:rPr lang="pt-B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utilizamos int sem definir o tamanho, ele toma o tamanho da plataforma (Se seu computador é de 64 bits ele será int64 )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3884055" y="2195725"/>
            <a:ext cx="33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Packages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1add2be33a_0_646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4" name="Google Shape;704;g11add2be33a_0_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g11add2be33a_0_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6" name="Google Shape;706;g11add2be33a_0_646"/>
          <p:cNvGraphicFramePr/>
          <p:nvPr/>
        </p:nvGraphicFramePr>
        <p:xfrm>
          <a:off x="1476175" y="83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{8D97FA90-4199-4C01-AFAB-5A64A0C78147}</a:tableStyleId>
              </a:tblPr>
              <a:tblGrid>
                <a:gridCol w="861000"/>
                <a:gridCol w="1261325"/>
                <a:gridCol w="4069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Tipo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Descrição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Range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uint8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8-bits (0 a 255)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uint16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16-bits (0 a 65535)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uint32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32-bits (0 a 4294967295)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uint64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Unsigned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64-bits (0 a 18446744073709551615)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int8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8-bits (-128 a 127)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int16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16-bits (-32768 a 32767)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int32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32-bits (-2147483648 a 2147483647)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int64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Signed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64-bits (-9223372036854775808 a 9223372036854775807)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add2be33a_0_653"/>
          <p:cNvSpPr txBox="1"/>
          <p:nvPr/>
        </p:nvSpPr>
        <p:spPr>
          <a:xfrm>
            <a:off x="717750" y="1310700"/>
            <a:ext cx="7707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Floats representam os números com vírgula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g11add2be33a_0_65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Floats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g11add2be33a_0_653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4" name="Google Shape;714;g11add2be33a_0_6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g11add2be33a_0_6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g11add2be33a_0_653"/>
          <p:cNvGrpSpPr/>
          <p:nvPr/>
        </p:nvGrpSpPr>
        <p:grpSpPr>
          <a:xfrm>
            <a:off x="721100" y="1953525"/>
            <a:ext cx="7704256" cy="685452"/>
            <a:chOff x="697128" y="2191934"/>
            <a:chExt cx="19150524" cy="530700"/>
          </a:xfrm>
        </p:grpSpPr>
        <p:sp>
          <p:nvSpPr>
            <p:cNvPr id="717" name="Google Shape;717;g11add2be33a_0_653"/>
            <p:cNvSpPr/>
            <p:nvPr/>
          </p:nvSpPr>
          <p:spPr>
            <a:xfrm>
              <a:off x="2069052" y="2191934"/>
              <a:ext cx="177786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126000" lIns="126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myVar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float32</a:t>
              </a:r>
              <a:endParaRPr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8" name="Google Shape;718;g11add2be33a_0_653"/>
            <p:cNvSpPr/>
            <p:nvPr/>
          </p:nvSpPr>
          <p:spPr>
            <a:xfrm>
              <a:off x="697128" y="2191934"/>
              <a:ext cx="1371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aphicFrame>
        <p:nvGraphicFramePr>
          <p:cNvPr id="719" name="Google Shape;719;g11add2be33a_0_653"/>
          <p:cNvGraphicFramePr/>
          <p:nvPr/>
        </p:nvGraphicFramePr>
        <p:xfrm>
          <a:off x="721100" y="30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{8D97FA90-4199-4C01-AFAB-5A64A0C78147}</a:tableStyleId>
              </a:tblPr>
              <a:tblGrid>
                <a:gridCol w="1299250"/>
                <a:gridCol w="640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Tipo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Range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float32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IEEE-754 32-bit floating-point number.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float64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IEEE-754 64-bit floating-point numbers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1add2be33a_0_665"/>
          <p:cNvSpPr txBox="1"/>
          <p:nvPr/>
        </p:nvSpPr>
        <p:spPr>
          <a:xfrm>
            <a:off x="717750" y="1458638"/>
            <a:ext cx="770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 do tipo texto, cada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caractere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representa um byte (8 bits) utilizando o padrão UTF-8.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g11add2be33a_0_66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String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g11add2be33a_0_665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7" name="Google Shape;727;g11add2be33a_0_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11add2be33a_0_6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g11add2be33a_0_665"/>
          <p:cNvGrpSpPr/>
          <p:nvPr/>
        </p:nvGrpSpPr>
        <p:grpSpPr>
          <a:xfrm>
            <a:off x="719875" y="2512496"/>
            <a:ext cx="7704256" cy="950006"/>
            <a:chOff x="697128" y="2191934"/>
            <a:chExt cx="19150524" cy="530700"/>
          </a:xfrm>
        </p:grpSpPr>
        <p:sp>
          <p:nvSpPr>
            <p:cNvPr id="730" name="Google Shape;730;g11add2be33a_0_665"/>
            <p:cNvSpPr/>
            <p:nvPr/>
          </p:nvSpPr>
          <p:spPr>
            <a:xfrm>
              <a:off x="2069052" y="2191934"/>
              <a:ext cx="177786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126000" lIns="126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fname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lname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"John"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"Doe"</a:t>
              </a:r>
              <a:endParaRPr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1" name="Google Shape;731;g11add2be33a_0_665"/>
            <p:cNvSpPr/>
            <p:nvPr/>
          </p:nvSpPr>
          <p:spPr>
            <a:xfrm>
              <a:off x="697128" y="2191934"/>
              <a:ext cx="1371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1add2be33a_0_677"/>
          <p:cNvSpPr txBox="1"/>
          <p:nvPr/>
        </p:nvSpPr>
        <p:spPr>
          <a:xfrm>
            <a:off x="717750" y="1310700"/>
            <a:ext cx="7707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caracteres de escape representam uma interpretação alternativa dos seguintes caracteres: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7" name="Google Shape;737;g11add2be33a_0_67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8" name="Google Shape;738;g11add2be33a_0_677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9" name="Google Shape;739;g11add2be33a_0_6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g11add2be33a_0_6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g11add2be33a_0_677"/>
          <p:cNvGraphicFramePr/>
          <p:nvPr/>
        </p:nvGraphicFramePr>
        <p:xfrm>
          <a:off x="721100" y="22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{8D97FA90-4199-4C01-AFAB-5A64A0C78147}</a:tableStyleId>
              </a:tblPr>
              <a:tblGrid>
                <a:gridCol w="1694800"/>
                <a:gridCol w="6012800"/>
              </a:tblGrid>
              <a:tr h="42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Caracteres de escape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Descrição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\\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Representa \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\’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Representa ‘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\”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Representa “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\n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Representa uma quebra de linha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\t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i="1" lang="pt-BR" sz="1050">
                          <a:solidFill>
                            <a:srgbClr val="303030"/>
                          </a:solidFill>
                        </a:rPr>
                        <a:t>Representa uma tabulação</a:t>
                      </a:r>
                      <a:endParaRPr i="1"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add2be33a_0_686"/>
          <p:cNvSpPr txBox="1"/>
          <p:nvPr/>
        </p:nvSpPr>
        <p:spPr>
          <a:xfrm>
            <a:off x="717750" y="1463100"/>
            <a:ext cx="770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composto por 2 possíveis valores: true ou false.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g11add2be33a_0_68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g11add2be33a_0_686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9" name="Google Shape;749;g11add2be33a_0_6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g11add2be33a_0_6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1" name="Google Shape;751;g11add2be33a_0_686"/>
          <p:cNvGrpSpPr/>
          <p:nvPr/>
        </p:nvGrpSpPr>
        <p:grpSpPr>
          <a:xfrm>
            <a:off x="719425" y="2141536"/>
            <a:ext cx="7704256" cy="1326591"/>
            <a:chOff x="697128" y="2191934"/>
            <a:chExt cx="19150524" cy="530700"/>
          </a:xfrm>
        </p:grpSpPr>
        <p:sp>
          <p:nvSpPr>
            <p:cNvPr id="752" name="Google Shape;752;g11add2be33a_0_686"/>
            <p:cNvSpPr/>
            <p:nvPr/>
          </p:nvSpPr>
          <p:spPr>
            <a:xfrm>
              <a:off x="2069052" y="2191934"/>
              <a:ext cx="177786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126000" lIns="126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myBool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bool</a:t>
              </a:r>
              <a:endParaRPr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2954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myBool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lang="pt-BR" sz="160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endParaRPr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2954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myBool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lang="pt-BR" sz="160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endParaRPr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3" name="Google Shape;753;g11add2be33a_0_686"/>
            <p:cNvSpPr/>
            <p:nvPr/>
          </p:nvSpPr>
          <p:spPr>
            <a:xfrm>
              <a:off x="697128" y="2191934"/>
              <a:ext cx="1371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54" name="Google Shape;754;g11add2be33a_0_686"/>
          <p:cNvSpPr txBox="1"/>
          <p:nvPr/>
        </p:nvSpPr>
        <p:spPr>
          <a:xfrm>
            <a:off x="717750" y="3770425"/>
            <a:ext cx="770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boolean para comparações e fluxo de execução no nosso código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add2be33a_0_698"/>
          <p:cNvSpPr txBox="1"/>
          <p:nvPr/>
        </p:nvSpPr>
        <p:spPr>
          <a:xfrm>
            <a:off x="717750" y="1348350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Nos permite trabalhar diretamente com bytes.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Sendo muito similar a string, armazena valores de 1 byte (8 bits).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0" name="Google Shape;760;g11add2be33a_0_69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Bytes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1" name="Google Shape;761;g11add2be33a_0_698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2" name="Google Shape;762;g11add2be33a_0_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g11add2be33a_0_6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4" name="Google Shape;764;g11add2be33a_0_698"/>
          <p:cNvGraphicFramePr/>
          <p:nvPr/>
        </p:nvGraphicFramePr>
        <p:xfrm>
          <a:off x="718200" y="34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{8D97FA90-4199-4C01-AFAB-5A64A0C78147}</a:tableStyleId>
              </a:tblPr>
              <a:tblGrid>
                <a:gridCol w="1299250"/>
                <a:gridCol w="640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Tipo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pt-BR" sz="1050">
                          <a:solidFill>
                            <a:schemeClr val="lt1"/>
                          </a:solidFill>
                        </a:rPr>
                        <a:t>Range</a:t>
                      </a:r>
                      <a:endParaRPr b="1" sz="1050">
                        <a:solidFill>
                          <a:schemeClr val="lt1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byte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pt-BR" sz="1050">
                          <a:solidFill>
                            <a:srgbClr val="303030"/>
                          </a:solidFill>
                        </a:rPr>
                        <a:t>8-bits (0 a 255)</a:t>
                      </a:r>
                      <a:endParaRPr sz="1050">
                        <a:solidFill>
                          <a:srgbClr val="303030"/>
                        </a:solidFill>
                      </a:endParaRPr>
                    </a:p>
                  </a:txBody>
                  <a:tcPr marT="40000" marB="40000" marR="80000" marL="8000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65" name="Google Shape;765;g11add2be33a_0_698"/>
          <p:cNvGrpSpPr/>
          <p:nvPr/>
        </p:nvGrpSpPr>
        <p:grpSpPr>
          <a:xfrm>
            <a:off x="719875" y="2481787"/>
            <a:ext cx="7704256" cy="685452"/>
            <a:chOff x="697128" y="2191934"/>
            <a:chExt cx="19150524" cy="530700"/>
          </a:xfrm>
        </p:grpSpPr>
        <p:sp>
          <p:nvSpPr>
            <p:cNvPr id="766" name="Google Shape;766;g11add2be33a_0_698"/>
            <p:cNvSpPr/>
            <p:nvPr/>
          </p:nvSpPr>
          <p:spPr>
            <a:xfrm>
              <a:off x="2069052" y="2191934"/>
              <a:ext cx="177786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126000" lIns="126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myVar</a:t>
              </a:r>
              <a:r>
                <a:rPr lang="pt-BR" sz="16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pt-BR" sz="1600">
                  <a:solidFill>
                    <a:srgbClr val="4EC9B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byte</a:t>
              </a:r>
              <a:endParaRPr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7" name="Google Shape;767;g11add2be33a_0_698"/>
            <p:cNvSpPr/>
            <p:nvPr/>
          </p:nvSpPr>
          <p:spPr>
            <a:xfrm>
              <a:off x="697128" y="2191934"/>
              <a:ext cx="1371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1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3" name="Google Shape;7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25" y="3912358"/>
            <a:ext cx="1367875" cy="638342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11"/>
          <p:cNvSpPr txBox="1"/>
          <p:nvPr/>
        </p:nvSpPr>
        <p:spPr>
          <a:xfrm>
            <a:off x="489875" y="1741813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Obrigado.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75" name="Google Shape;7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5442" y="3654500"/>
            <a:ext cx="38640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11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5325" y="41679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4"/>
          <p:cNvGrpSpPr/>
          <p:nvPr/>
        </p:nvGrpSpPr>
        <p:grpSpPr>
          <a:xfrm>
            <a:off x="491017" y="3075676"/>
            <a:ext cx="4166559" cy="627613"/>
            <a:chOff x="402288" y="2191938"/>
            <a:chExt cx="7141855" cy="530706"/>
          </a:xfrm>
        </p:grpSpPr>
        <p:sp>
          <p:nvSpPr>
            <p:cNvPr id="208" name="Google Shape;208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9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9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packagename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02288" y="2191944"/>
              <a:ext cx="713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0" name="Google Shape;210;p4"/>
          <p:cNvSpPr txBox="1"/>
          <p:nvPr/>
        </p:nvSpPr>
        <p:spPr>
          <a:xfrm>
            <a:off x="513150" y="625275"/>
            <a:ext cx="7912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Package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90950" y="1252875"/>
            <a:ext cx="41667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Vamos lembrar: cada arquivo em GO pertence a um pacote. Então, para declarar nos arquivos usamos a seguinte sintaxe: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"/>
          <p:cNvSpPr txBox="1"/>
          <p:nvPr/>
        </p:nvSpPr>
        <p:spPr>
          <a:xfrm>
            <a:off x="4723075" y="1252875"/>
            <a:ext cx="4023600" cy="3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 pasta que contém os arquivos do pacote e a definição pacote devem ter o mesmo nome.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 declaração do pacote deve estar na primeira linha do código fonte de GO. 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Todas as funções, tipos e variáveis definidas no código fonte de GO se tornam parte do pacote declarado.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Os nomes dos pacotes devem ser uma única palavra minúscula.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5"/>
          <p:cNvGrpSpPr/>
          <p:nvPr/>
        </p:nvGrpSpPr>
        <p:grpSpPr>
          <a:xfrm>
            <a:off x="577325" y="2334758"/>
            <a:ext cx="7539657" cy="473974"/>
            <a:chOff x="402288" y="2191938"/>
            <a:chExt cx="7141855" cy="530706"/>
          </a:xfrm>
        </p:grpSpPr>
        <p:sp>
          <p:nvSpPr>
            <p:cNvPr id="222" name="Google Shape;222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02288" y="2191944"/>
              <a:ext cx="713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4" name="Google Shape;224;p5"/>
          <p:cNvSpPr txBox="1"/>
          <p:nvPr/>
        </p:nvSpPr>
        <p:spPr>
          <a:xfrm>
            <a:off x="513150" y="625275"/>
            <a:ext cx="7912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Package e a função main 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513150" y="1210300"/>
            <a:ext cx="76680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Os programas em GO começam sua execução no </a:t>
            </a:r>
            <a:r>
              <a:rPr b="1" i="0" lang="pt-BR" sz="15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package main</a:t>
            </a:r>
            <a:r>
              <a:rPr b="0" i="0" lang="pt-BR" sz="15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, ou seja, é o pacote usado como porta de entrada por um programa que será executado.  As outras partes são apenas pacotes que serão utilizados dentro do programa.</a:t>
            </a:r>
            <a:endParaRPr b="0" i="0" sz="15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"/>
          <p:cNvSpPr txBox="1"/>
          <p:nvPr/>
        </p:nvSpPr>
        <p:spPr>
          <a:xfrm>
            <a:off x="493350" y="2897600"/>
            <a:ext cx="7707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função  </a:t>
            </a: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é especial, ela é o ponto de entrada de um programa. Vejamos um exemplo de um programa em GO.</a:t>
            </a:r>
            <a:endParaRPr b="0" i="0" sz="1500" u="none" cap="none" strike="noStrike">
              <a:solidFill>
                <a:srgbClr val="3F3F3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0" name="Google Shape;230;p5"/>
          <p:cNvGrpSpPr/>
          <p:nvPr/>
        </p:nvGrpSpPr>
        <p:grpSpPr>
          <a:xfrm>
            <a:off x="577325" y="3612466"/>
            <a:ext cx="7539657" cy="981807"/>
            <a:chOff x="402288" y="2191938"/>
            <a:chExt cx="7141855" cy="530706"/>
          </a:xfrm>
        </p:grpSpPr>
        <p:sp>
          <p:nvSpPr>
            <p:cNvPr id="231" name="Google Shape;231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7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7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0" i="0" lang="pt-BR" sz="17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Seu código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7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2288" y="2191944"/>
              <a:ext cx="713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6"/>
          <p:cNvGrpSpPr/>
          <p:nvPr/>
        </p:nvGrpSpPr>
        <p:grpSpPr>
          <a:xfrm>
            <a:off x="577350" y="2147951"/>
            <a:ext cx="7539606" cy="847591"/>
            <a:chOff x="402288" y="2191938"/>
            <a:chExt cx="7141807" cy="530706"/>
          </a:xfrm>
        </p:grpSpPr>
        <p:sp>
          <p:nvSpPr>
            <p:cNvPr id="239" name="Google Shape;239;p6"/>
            <p:cNvSpPr/>
            <p:nvPr/>
          </p:nvSpPr>
          <p:spPr>
            <a:xfrm>
              <a:off x="1115995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7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7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7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"time"</a:t>
              </a:r>
              <a:endParaRPr b="0" i="0" sz="19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02288" y="2191944"/>
              <a:ext cx="713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1" name="Google Shape;241;p6"/>
          <p:cNvSpPr txBox="1"/>
          <p:nvPr/>
        </p:nvSpPr>
        <p:spPr>
          <a:xfrm>
            <a:off x="513150" y="625275"/>
            <a:ext cx="7912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Importação de pacotes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513150" y="1192525"/>
            <a:ext cx="76680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Go nos fornece duas maneiras de importar pacotes, vamos ver quais são:</a:t>
            </a:r>
            <a:endParaRPr b="0" i="0" sz="15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Proxima Nova"/>
              <a:buChar char="●"/>
            </a:pPr>
            <a:r>
              <a:rPr b="0" i="0" lang="pt-BR" sz="15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Importação de pacotes individuais</a:t>
            </a:r>
            <a:endParaRPr b="0" i="0" sz="15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6"/>
          <p:cNvSpPr txBox="1"/>
          <p:nvPr/>
        </p:nvSpPr>
        <p:spPr>
          <a:xfrm>
            <a:off x="493350" y="3023975"/>
            <a:ext cx="7707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Proxima Nova"/>
              <a:buChar char="●"/>
            </a:pP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Importação de pacotes em grupo</a:t>
            </a:r>
            <a:endParaRPr b="0" i="0" sz="1500" u="none" cap="none" strike="noStrike">
              <a:solidFill>
                <a:srgbClr val="3F3F3F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7" name="Google Shape;247;p6"/>
          <p:cNvGrpSpPr/>
          <p:nvPr/>
        </p:nvGrpSpPr>
        <p:grpSpPr>
          <a:xfrm>
            <a:off x="577325" y="3500530"/>
            <a:ext cx="7539657" cy="1179601"/>
            <a:chOff x="402288" y="2191938"/>
            <a:chExt cx="7141855" cy="530706"/>
          </a:xfrm>
        </p:grpSpPr>
        <p:sp>
          <p:nvSpPr>
            <p:cNvPr id="248" name="Google Shape;248;p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17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7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7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"time"</a:t>
              </a:r>
              <a:endParaRPr b="0" i="0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402288" y="2191944"/>
              <a:ext cx="713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7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3884055" y="2195725"/>
            <a:ext cx="33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Modules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7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/>
        </p:nvSpPr>
        <p:spPr>
          <a:xfrm>
            <a:off x="513150" y="625275"/>
            <a:ext cx="7912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Como inicializar um módulo?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MODULES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"/>
          <p:cNvSpPr txBox="1"/>
          <p:nvPr/>
        </p:nvSpPr>
        <p:spPr>
          <a:xfrm>
            <a:off x="615450" y="1252875"/>
            <a:ext cx="77076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Antes de iniciar um módulo Go, temos que nos assegurar de criar um novo repositório no Github ou outro controle de versão (por exemplo, Gitlab). Dessa forma, podemos clonar o repositório. Para iniciar um módulo Go usamos este comando:</a:t>
            </a:r>
            <a:endParaRPr b="0" i="0" sz="1500" u="none" cap="none" strike="noStrike">
              <a:solidFill>
                <a:srgbClr val="3F3F3F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8"/>
          <p:cNvGrpSpPr/>
          <p:nvPr/>
        </p:nvGrpSpPr>
        <p:grpSpPr>
          <a:xfrm>
            <a:off x="718022" y="2860288"/>
            <a:ext cx="7580779" cy="530713"/>
            <a:chOff x="1122825" y="2552200"/>
            <a:chExt cx="6630612" cy="530713"/>
          </a:xfrm>
        </p:grpSpPr>
        <p:sp>
          <p:nvSpPr>
            <p:cNvPr id="277" name="Google Shape;277;p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 mod init github.com/usuarioGithub/go-simple-module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9" name="Google Shape;279;p8"/>
          <p:cNvSpPr/>
          <p:nvPr/>
        </p:nvSpPr>
        <p:spPr>
          <a:xfrm rot="-5400000">
            <a:off x="3942725" y="1456800"/>
            <a:ext cx="150600" cy="2509800"/>
          </a:xfrm>
          <a:prstGeom prst="rightBrace">
            <a:avLst>
              <a:gd fmla="val 50000" name="adj1"/>
              <a:gd fmla="val 49876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3409300" y="2188600"/>
            <a:ext cx="1133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Domínio</a:t>
            </a:r>
            <a:endParaRPr b="1" i="0" sz="1600" u="none" cap="none" strike="noStrike">
              <a:solidFill>
                <a:srgbClr val="EC18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8"/>
          <p:cNvSpPr/>
          <p:nvPr/>
        </p:nvSpPr>
        <p:spPr>
          <a:xfrm rot="-5400000">
            <a:off x="6155175" y="1872750"/>
            <a:ext cx="150900" cy="165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 txBox="1"/>
          <p:nvPr/>
        </p:nvSpPr>
        <p:spPr>
          <a:xfrm>
            <a:off x="5239900" y="2197625"/>
            <a:ext cx="2064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Nome do módulo</a:t>
            </a:r>
            <a:endParaRPr b="0" i="0" sz="1300" u="none" cap="none" strike="noStrike">
              <a:solidFill>
                <a:srgbClr val="0096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3" name="Google Shape;283;p8"/>
          <p:cNvSpPr/>
          <p:nvPr/>
        </p:nvSpPr>
        <p:spPr>
          <a:xfrm rot="5400000">
            <a:off x="4087475" y="2632250"/>
            <a:ext cx="150600" cy="173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717900" y="3532325"/>
            <a:ext cx="770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O nome do domínio e do módulo deve coincidir com o nome do repositório que foi criado.</a:t>
            </a:r>
            <a:endParaRPr b="1" i="0" sz="13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644900" y="3999000"/>
            <a:ext cx="7653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Depois que o módulo foi iniciado é criado um arquivo .</a:t>
            </a:r>
            <a:r>
              <a:rPr b="0" i="0" lang="pt-BR" sz="12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go.mod, </a:t>
            </a:r>
            <a:r>
              <a:rPr b="0" i="0" lang="pt-BR" sz="1500" u="none" cap="none" strike="noStrike">
                <a:solidFill>
                  <a:srgbClr val="3F3F3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este contém as dependências que serão utilizadas na aplicação.</a:t>
            </a:r>
            <a:endParaRPr b="0" i="0" sz="11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