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y="5143500" cx="9144000"/>
  <p:notesSz cx="6858000" cy="9144000"/>
  <p:embeddedFontLst>
    <p:embeddedFont>
      <p:font typeface="Proxima Nova"/>
      <p:regular r:id="rId72"/>
      <p:bold r:id="rId73"/>
      <p:italic r:id="rId74"/>
      <p:boldItalic r:id="rId75"/>
    </p:embeddedFont>
    <p:embeddedFont>
      <p:font typeface="Proxima Nova Extrabold"/>
      <p:bold r:id="rId76"/>
    </p:embeddedFont>
    <p:embeddedFont>
      <p:font typeface="Rajdhani"/>
      <p:regular r:id="rId77"/>
      <p:bold r:id="rId78"/>
    </p:embeddedFont>
    <p:embeddedFont>
      <p:font typeface="Open Sans Light"/>
      <p:regular r:id="rId79"/>
      <p:bold r:id="rId80"/>
      <p:italic r:id="rId81"/>
      <p:boldItalic r:id="rId82"/>
    </p:embeddedFont>
    <p:embeddedFont>
      <p:font typeface="Open Sans"/>
      <p:regular r:id="rId83"/>
      <p:bold r:id="rId84"/>
      <p:italic r:id="rId85"/>
      <p:boldItalic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7" roundtripDataSignature="AMtx7mjVhm1z3+UNT9tIZuIDCgv8Qn6A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C9448B-1544-4DFA-90B7-7E352FC252A4}">
  <a:tblStyle styleId="{3EC9448B-1544-4DFA-90B7-7E352FC252A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OpenSans-bold.fntdata"/><Relationship Id="rId83" Type="http://schemas.openxmlformats.org/officeDocument/2006/relationships/font" Target="fonts/OpenSans-regular.fntdata"/><Relationship Id="rId42" Type="http://schemas.openxmlformats.org/officeDocument/2006/relationships/slide" Target="slides/slide36.xml"/><Relationship Id="rId86" Type="http://schemas.openxmlformats.org/officeDocument/2006/relationships/font" Target="fonts/OpenSans-boldItalic.fntdata"/><Relationship Id="rId41" Type="http://schemas.openxmlformats.org/officeDocument/2006/relationships/slide" Target="slides/slide35.xml"/><Relationship Id="rId85" Type="http://schemas.openxmlformats.org/officeDocument/2006/relationships/font" Target="fonts/OpenSans-italic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87" Type="http://customschemas.google.com/relationships/presentationmetadata" Target="meta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penSansLight-bold.fntdata"/><Relationship Id="rId82" Type="http://schemas.openxmlformats.org/officeDocument/2006/relationships/font" Target="fonts/OpenSansLight-boldItalic.fntdata"/><Relationship Id="rId81" Type="http://schemas.openxmlformats.org/officeDocument/2006/relationships/font" Target="fonts/OpenSan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ProximaNova-bold.fntdata"/><Relationship Id="rId72" Type="http://schemas.openxmlformats.org/officeDocument/2006/relationships/font" Target="fonts/ProximaNova-regular.fntdata"/><Relationship Id="rId31" Type="http://schemas.openxmlformats.org/officeDocument/2006/relationships/slide" Target="slides/slide25.xml"/><Relationship Id="rId75" Type="http://schemas.openxmlformats.org/officeDocument/2006/relationships/font" Target="fonts/ProximaNova-boldItalic.fntdata"/><Relationship Id="rId30" Type="http://schemas.openxmlformats.org/officeDocument/2006/relationships/slide" Target="slides/slide24.xml"/><Relationship Id="rId74" Type="http://schemas.openxmlformats.org/officeDocument/2006/relationships/font" Target="fonts/ProximaNova-italic.fntdata"/><Relationship Id="rId33" Type="http://schemas.openxmlformats.org/officeDocument/2006/relationships/slide" Target="slides/slide27.xml"/><Relationship Id="rId77" Type="http://schemas.openxmlformats.org/officeDocument/2006/relationships/font" Target="fonts/Rajdhani-regular.fntdata"/><Relationship Id="rId32" Type="http://schemas.openxmlformats.org/officeDocument/2006/relationships/slide" Target="slides/slide26.xml"/><Relationship Id="rId76" Type="http://schemas.openxmlformats.org/officeDocument/2006/relationships/font" Target="fonts/ProximaNovaExtrabold-bold.fntdata"/><Relationship Id="rId35" Type="http://schemas.openxmlformats.org/officeDocument/2006/relationships/slide" Target="slides/slide29.xml"/><Relationship Id="rId79" Type="http://schemas.openxmlformats.org/officeDocument/2006/relationships/font" Target="fonts/OpenSansLight-regular.fntdata"/><Relationship Id="rId34" Type="http://schemas.openxmlformats.org/officeDocument/2006/relationships/slide" Target="slides/slide28.xml"/><Relationship Id="rId78" Type="http://schemas.openxmlformats.org/officeDocument/2006/relationships/font" Target="fonts/Rajdhani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9744aa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9744aa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c859eac5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dc859eac5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859eac5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dc859eac5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c859eac5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dc859eac5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c859eac5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dc859eac5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c859eac5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dc859eac5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c859eac5d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dc859eac5d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c859eac5d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dc859eac5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c859eac5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dc859eac5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c859eac5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dc859eac5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39744aa4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239744aa4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9744aa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9744aa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39744aa4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239744aa4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39744aa4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239744aa4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39744aa4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239744aa4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39744aa4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239744aa4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39744aa4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1239744aa4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39744aa4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239744aa4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39744aa4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239744aa4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39744aa4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239744aa4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39744aa4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1239744aa4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39744aa4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1239744aa4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7b9c6451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d7b9c6451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ilustração também pode ir com um traço preto e um fundo branco (ou qualquer cor que eles usem no MeLi).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39744aa4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239744aa4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39744aa4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1239744aa4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239744aa41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239744aa41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39744aa41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1239744aa41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239744aa41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1239744aa4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239744aa41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1239744aa41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39744aa41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1239744aa4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39744aa41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239744aa41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39744aa41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1239744aa4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39744aa4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1239744aa4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b9c6451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d7b9c6451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239744aa4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1239744aa4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39744aa41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1239744aa41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ilustração também pode ir com um traço preto e um fundo branco (ou qualquer cor que eles usem no MeLi).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239744aa4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1239744aa4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239744aa41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g1239744aa4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239744aa41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1239744aa41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239744aa41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1239744aa41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239744aa41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1239744aa41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239744aa41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g1239744aa41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239744aa41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g1239744aa4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239744aa41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g1239744aa41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7b9c645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7b9c645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239744aa41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g1239744aa41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239744aa41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g1239744aa41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239744aa41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g1239744aa41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239744aa41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g1239744aa41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239744aa41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g1239744aa41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239744aa41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g1239744aa41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239744aa4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g1239744aa4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239744aa41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g1239744aa41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239744aa41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g1239744aa41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ilustração também pode ir com um traço preto e um fundo branco (ou qualquer cor que eles usem no MeLi).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239744aa41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g1239744aa41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c859eac5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dc859eac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239744aa41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g1239744aa41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239744aa41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g1239744aa41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239744aa41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g1239744aa41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239744aa41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g1239744aa41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39744aa41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1239744aa41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c859eac5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dc859eac5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9772dbd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d9772db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c859eac5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dc859eac5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">
  <p:cSld name="TITLE_AND_BODY_1">
    <p:bg>
      <p:bgPr>
        <a:solidFill>
          <a:srgbClr val="383838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239744aa41_0_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239744aa41_0_164"/>
          <p:cNvSpPr txBox="1"/>
          <p:nvPr/>
        </p:nvSpPr>
        <p:spPr>
          <a:xfrm>
            <a:off x="704700" y="2675875"/>
            <a:ext cx="38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3" name="Google Shape;53;g1239744aa41_0_164"/>
          <p:cNvPicPr preferRelativeResize="0"/>
          <p:nvPr/>
        </p:nvPicPr>
        <p:blipFill rotWithShape="1">
          <a:blip r:embed="rId3">
            <a:alphaModFix/>
          </a:blip>
          <a:srcRect b="-8535" l="0" r="0" t="-8547"/>
          <a:stretch/>
        </p:blipFill>
        <p:spPr>
          <a:xfrm>
            <a:off x="2099050" y="4281051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g1239744aa41_0_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1239744aa41_0_164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1239744aa41_0_164" title="Título"/>
          <p:cNvSpPr txBox="1"/>
          <p:nvPr>
            <p:ph type="title"/>
          </p:nvPr>
        </p:nvSpPr>
        <p:spPr>
          <a:xfrm>
            <a:off x="691425" y="1660075"/>
            <a:ext cx="8143800" cy="25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00"/>
              </a:buClr>
              <a:buSzPts val="6000"/>
              <a:buFont typeface="Proxima Nova Extrabold"/>
              <a:buNone/>
              <a:defRPr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57" name="Google Shape;57;g1239744aa41_0_164"/>
          <p:cNvSpPr txBox="1"/>
          <p:nvPr>
            <p:ph idx="1" type="subTitle"/>
          </p:nvPr>
        </p:nvSpPr>
        <p:spPr>
          <a:xfrm>
            <a:off x="999100" y="2629700"/>
            <a:ext cx="7456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4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1239744aa41_0_1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929275"/>
            <a:ext cx="163145" cy="2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1239744aa41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1239744aa41_0_172"/>
          <p:cNvSpPr txBox="1"/>
          <p:nvPr>
            <p:ph type="title"/>
          </p:nvPr>
        </p:nvSpPr>
        <p:spPr>
          <a:xfrm>
            <a:off x="450000" y="445025"/>
            <a:ext cx="82968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Proxima Nova Extrabold"/>
              <a:buNone/>
              <a:defRPr sz="3000">
                <a:solidFill>
                  <a:srgbClr val="383838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75">
          <p15:clr>
            <a:srgbClr val="FA7B17"/>
          </p15:clr>
        </p15:guide>
        <p15:guide id="2" orient="horz" pos="226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9744aa41_0_0"/>
          <p:cNvSpPr txBox="1"/>
          <p:nvPr>
            <p:ph type="title"/>
          </p:nvPr>
        </p:nvSpPr>
        <p:spPr>
          <a:xfrm>
            <a:off x="691425" y="1660075"/>
            <a:ext cx="81438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/>
              <a:t>Introdução ao GO Bases</a:t>
            </a:r>
            <a:endParaRPr sz="5200"/>
          </a:p>
        </p:txBody>
      </p:sp>
      <p:sp>
        <p:nvSpPr>
          <p:cNvPr id="67" name="Google Shape;67;g1239744aa41_0_0"/>
          <p:cNvSpPr txBox="1"/>
          <p:nvPr>
            <p:ph idx="1" type="subTitle"/>
          </p:nvPr>
        </p:nvSpPr>
        <p:spPr>
          <a:xfrm>
            <a:off x="999100" y="2629700"/>
            <a:ext cx="74568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GO Bases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c859eac5d_0_159"/>
          <p:cNvSpPr txBox="1"/>
          <p:nvPr/>
        </p:nvSpPr>
        <p:spPr>
          <a:xfrm>
            <a:off x="717750" y="1191725"/>
            <a:ext cx="7707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Os operadores de comparação são usados ​​para comparar dois valores.</a:t>
            </a:r>
            <a:r>
              <a:rPr b="0" i="0" lang="pt-BR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pt-BR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pt-BR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:= </a:t>
            </a:r>
            <a:r>
              <a:rPr b="0" i="0" lang="pt-BR" sz="14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4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gdc859eac5d_0_159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dc859eac5d_0_159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de comparação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gdc859eac5d_0_15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OPERADORES DE COMPARAÇÃO</a:t>
            </a:r>
            <a:endParaRPr b="0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9" name="Google Shape;159;gdc859eac5d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dc859eac5d_0_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gdc859eac5d_0_159"/>
          <p:cNvGraphicFramePr/>
          <p:nvPr/>
        </p:nvGraphicFramePr>
        <p:xfrm>
          <a:off x="781625" y="154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{3EC9448B-1544-4DFA-90B7-7E352FC252A4}</a:tableStyleId>
              </a:tblPr>
              <a:tblGrid>
                <a:gridCol w="1000400"/>
                <a:gridCol w="4509700"/>
                <a:gridCol w="207065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Descrição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Exemplo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==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 forem iguais a condição retorna true, caso contrário retorna false.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(x == y) é falso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!=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 </a:t>
                      </a:r>
                      <a:r>
                        <a:rPr b="1"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não</a:t>
                      </a: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forem iguais a condição retorna true, caso contrário retorna false.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(x != y) é verdadeiro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 o valor da esquerda for </a:t>
                      </a:r>
                      <a:r>
                        <a:rPr b="1"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maior</a:t>
                      </a: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que o valor da direita, a condição retornará true, caso contrário, retornará false.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(x &gt; y) é falso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&gt;=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 o valor da esquerda for </a:t>
                      </a:r>
                      <a:r>
                        <a:rPr b="1"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maior ou igual</a:t>
                      </a: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ao valor da direita, a condição retornará true, caso contrário, retornará false.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(x &gt;= y) é falso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&lt;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 o valor da esquerda for </a:t>
                      </a:r>
                      <a:r>
                        <a:rPr b="1"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menor </a:t>
                      </a: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que o valor da direita, a condição retornará true, caso contrário, retornará false.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(x &lt; y) é verdadeiro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&lt;=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 o valor da esquerda for menor ou igual ao valor da direita, a condição retornará true, caso contrário, retornará false.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(x &lt;= y) é verdadeiro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859eac5d_0_170"/>
          <p:cNvSpPr/>
          <p:nvPr/>
        </p:nvSpPr>
        <p:spPr>
          <a:xfrm>
            <a:off x="1049979" y="2505434"/>
            <a:ext cx="340844" cy="32601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gdc859eac5d_0_170"/>
          <p:cNvGrpSpPr/>
          <p:nvPr/>
        </p:nvGrpSpPr>
        <p:grpSpPr>
          <a:xfrm>
            <a:off x="725225" y="1348480"/>
            <a:ext cx="7692650" cy="3441913"/>
            <a:chOff x="630644" y="2191938"/>
            <a:chExt cx="6913499" cy="530709"/>
          </a:xfrm>
        </p:grpSpPr>
        <p:sp>
          <p:nvSpPr>
            <p:cNvPr id="168" name="Google Shape;168;gdc859eac5d_0_17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main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b="0" i="0" sz="10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0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0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b="0" i="0" lang="pt-BR" sz="10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0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b="0" i="0" sz="10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0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(x == y)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0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(x != y)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0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(x &gt; y)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0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(x &gt;= y)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0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(x &lt; y)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0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(x &lt;= y)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7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9" name="Google Shape;169;gdc859eac5d_0_17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0" name="Google Shape;170;gdc859eac5d_0_170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de comparação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gdc859eac5d_0_170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OPERADORES DE COMPARAÇÃO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gdc859eac5d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dc859eac5d_0_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c859eac5d_0_139"/>
          <p:cNvSpPr txBox="1"/>
          <p:nvPr/>
        </p:nvSpPr>
        <p:spPr>
          <a:xfrm>
            <a:off x="717750" y="1267925"/>
            <a:ext cx="7707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Os operadores lógicos são usados ​​para determinar a lógica entre variáveis ​​ou valores.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Sendo que declaramos as seguintes variáveis: </a:t>
            </a:r>
            <a:r>
              <a:rPr b="0" i="0" lang="pt-BR" sz="14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0" i="0" lang="pt-BR" sz="14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4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pt-BR" sz="14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4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i="0" lang="pt-BR" sz="14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:= </a:t>
            </a:r>
            <a:r>
              <a:rPr b="0" i="0" lang="pt-BR" sz="14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4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4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pt-BR" sz="14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4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endParaRPr b="0" i="0" sz="1450" u="none" cap="none" strike="noStrike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gdc859eac5d_0_139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dc859eac5d_0_139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lógicos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gdc859eac5d_0_13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OPERADORES LÓGICOS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2" name="Google Shape;182;gdc859eac5d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gdc859eac5d_0_139"/>
          <p:cNvGraphicFramePr/>
          <p:nvPr/>
        </p:nvGraphicFramePr>
        <p:xfrm>
          <a:off x="717750" y="2201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{3EC9448B-1544-4DFA-90B7-7E352FC252A4}</a:tableStyleId>
              </a:tblPr>
              <a:tblGrid>
                <a:gridCol w="1000400"/>
                <a:gridCol w="3203775"/>
                <a:gridCol w="3376575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Descrição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Exemplo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&amp;&amp;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 lógico </a:t>
                      </a:r>
                      <a:r>
                        <a:rPr b="1"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AND</a:t>
                      </a: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retorna true se ambos os operandos forem true.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(x &lt; y &amp;&amp; x &gt; z) é falso.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||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 lógico </a:t>
                      </a:r>
                      <a:r>
                        <a:rPr b="1"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</a:t>
                      </a: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retorna verdadeiro se um dos operandos for verdadeiro.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(x &lt; y || x &gt; z) é verdadeiro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!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 lógico </a:t>
                      </a:r>
                      <a:r>
                        <a:rPr b="1"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</a:t>
                      </a: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 Reverte o estado de seu operando. Se uma condição for verdadeira, o operador </a:t>
                      </a:r>
                      <a:r>
                        <a:rPr b="1"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</a:t>
                      </a: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tornará falsa.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!(x == y &amp;&amp; x &gt; z) é verdadeiro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</a:tbl>
          </a:graphicData>
        </a:graphic>
      </p:graphicFrame>
      <p:pic>
        <p:nvPicPr>
          <p:cNvPr id="184" name="Google Shape;184;gdc859eac5d_0_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c859eac5d_0_204"/>
          <p:cNvSpPr/>
          <p:nvPr/>
        </p:nvSpPr>
        <p:spPr>
          <a:xfrm>
            <a:off x="1049979" y="2505434"/>
            <a:ext cx="340844" cy="32601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gdc859eac5d_0_204"/>
          <p:cNvGrpSpPr/>
          <p:nvPr/>
        </p:nvGrpSpPr>
        <p:grpSpPr>
          <a:xfrm>
            <a:off x="725225" y="1348481"/>
            <a:ext cx="7692650" cy="3441913"/>
            <a:chOff x="630644" y="2191938"/>
            <a:chExt cx="6913499" cy="530709"/>
          </a:xfrm>
        </p:grpSpPr>
        <p:sp>
          <p:nvSpPr>
            <p:cNvPr id="191" name="Google Shape;191;gdc859eac5d_0_20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main</a:t>
              </a:r>
              <a:endParaRPr b="0" i="0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3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b="0" i="0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3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3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3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3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3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z</a:t>
              </a: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13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3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3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endParaRPr b="0" i="0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3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(x &lt; y &amp;&amp; x &gt; z)</a:t>
              </a:r>
              <a:endParaRPr b="0" i="0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3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(x &lt; y || x &gt; z)</a:t>
              </a:r>
              <a:endParaRPr b="0" i="0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3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(!(x == y &amp;&amp; x &gt; z))</a:t>
              </a:r>
              <a:endParaRPr b="0" i="0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2" name="Google Shape;192;gdc859eac5d_0_20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3" name="Google Shape;193;gdc859eac5d_0_204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lógicos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gdc859eac5d_0_204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OPERADORES LÓGICOS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5" name="Google Shape;195;gdc859eac5d_0_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dc859eac5d_0_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c859eac5d_0_257"/>
          <p:cNvSpPr txBox="1"/>
          <p:nvPr/>
        </p:nvSpPr>
        <p:spPr>
          <a:xfrm>
            <a:off x="717750" y="1191725"/>
            <a:ext cx="7707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Os operadores bit a bit são usados ​​para comparar números (binários).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gdc859eac5d_0_257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dc859eac5d_0_25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lógicos a nível de bits (bit a bit)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gdc859eac5d_0_257"/>
          <p:cNvSpPr txBox="1"/>
          <p:nvPr/>
        </p:nvSpPr>
        <p:spPr>
          <a:xfrm>
            <a:off x="644900" y="282900"/>
            <a:ext cx="3573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OPERADORES LÓGICOS A NÍVEL DE BITS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" name="Google Shape;205;gdc859eac5d_0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dc859eac5d_0_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gdc859eac5d_0_257"/>
          <p:cNvGraphicFramePr/>
          <p:nvPr/>
        </p:nvGraphicFramePr>
        <p:xfrm>
          <a:off x="781625" y="169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{3EC9448B-1544-4DFA-90B7-7E352FC252A4}</a:tableStyleId>
              </a:tblPr>
              <a:tblGrid>
                <a:gridCol w="792650"/>
                <a:gridCol w="1861650"/>
                <a:gridCol w="2520375"/>
                <a:gridCol w="240610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Descrição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Exemplo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&amp;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Conjunção (AND).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Verdadeiro (1) desde que nenhum operando seja falso (0).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(0011 0011 &amp; 1100 0011) é igual a: 00000011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|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Disjunção (OR).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Verdadeiro desde que pelo menos um dos operandos seja verdadeiro.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(0011 0011 | 1100 0011) é igual a: 1111 0011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^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Disjunção Exclusiva (XOR).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Verdadeiro desde que os operandos sejam diferentes.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(0011 0011 ^ 1100 0011) é igual a: 1111 0000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&lt;&lt;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Deslocamento de bits para a esquerda.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Os bits são movidos para a esquerda pelo número especificado de posições.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(0011 0011 &lt;&lt; 2) é igual a: 1100 1100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&gt;&gt;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Deslocamento de bits para a direita.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Os bits são movidos para a direita pelo número especificado de posições.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(0011 0011 &gt;&gt; 2) é igual a: 0000 1100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c859eac5d_0_381"/>
          <p:cNvSpPr/>
          <p:nvPr/>
        </p:nvSpPr>
        <p:spPr>
          <a:xfrm>
            <a:off x="1049979" y="2505434"/>
            <a:ext cx="340844" cy="32601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gdc859eac5d_0_381"/>
          <p:cNvGrpSpPr/>
          <p:nvPr/>
        </p:nvGrpSpPr>
        <p:grpSpPr>
          <a:xfrm>
            <a:off x="725225" y="1348480"/>
            <a:ext cx="7692650" cy="3441913"/>
            <a:chOff x="630644" y="2191938"/>
            <a:chExt cx="6913499" cy="530709"/>
          </a:xfrm>
        </p:grpSpPr>
        <p:sp>
          <p:nvSpPr>
            <p:cNvPr id="214" name="Google Shape;214;gdc859eac5d_0_38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main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b="0" i="0" sz="6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6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6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6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600" u="none" cap="none" strike="noStrike">
                  <a:solidFill>
                    <a:srgbClr val="4EC9B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uint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6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60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600" u="none" cap="none" strike="noStrike">
                  <a:solidFill>
                    <a:srgbClr val="6A9955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/* 60 = 0011 1100 */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6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6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600" u="none" cap="none" strike="noStrike">
                  <a:solidFill>
                    <a:srgbClr val="4EC9B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uint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6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600" u="none" cap="none" strike="noStrike">
                  <a:solidFill>
                    <a:srgbClr val="6A9955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/* 13 = 0000 1101 */</a:t>
              </a:r>
              <a:endParaRPr b="0" i="0" sz="600" u="none" cap="none" strike="noStrike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6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6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600" u="none" cap="none" strike="noStrike">
                  <a:solidFill>
                    <a:srgbClr val="4EC9B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uint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6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  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6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= a &amp; b       </a:t>
              </a:r>
              <a:r>
                <a:rPr b="0" i="0" lang="pt-BR" sz="600" u="none" cap="none" strike="noStrike">
                  <a:solidFill>
                    <a:srgbClr val="6A9955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/* 12 = 0000 1100 */</a:t>
              </a:r>
              <a:endParaRPr b="0" i="0" sz="600" u="none" cap="none" strike="noStrike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fmt.</a:t>
              </a:r>
              <a:r>
                <a:rPr b="0" i="0" lang="pt-BR" sz="6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6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Conjunção - O valor de c é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%d</a:t>
              </a:r>
              <a:r>
                <a:rPr b="0" i="0" lang="pt-BR" sz="6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\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c )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6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= a | b       </a:t>
              </a:r>
              <a:r>
                <a:rPr b="0" i="0" lang="pt-BR" sz="600" u="none" cap="none" strike="noStrike">
                  <a:solidFill>
                    <a:srgbClr val="6A9955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/* 61 = 0011 1101 */</a:t>
              </a:r>
              <a:endParaRPr b="0" i="0" sz="600" u="none" cap="none" strike="noStrike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fmt.</a:t>
              </a:r>
              <a:r>
                <a:rPr b="0" i="0" lang="pt-BR" sz="6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6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Disjunção - O valor de c é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%d</a:t>
              </a:r>
              <a:r>
                <a:rPr b="0" i="0" lang="pt-BR" sz="6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c )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6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= a ^ b       </a:t>
              </a:r>
              <a:r>
                <a:rPr b="0" i="0" lang="pt-BR" sz="600" u="none" cap="none" strike="noStrike">
                  <a:solidFill>
                    <a:srgbClr val="6A9955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/* 49 = 0011 0001 */</a:t>
              </a:r>
              <a:endParaRPr b="0" i="0" sz="600" u="none" cap="none" strike="noStrike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fmt.</a:t>
              </a:r>
              <a:r>
                <a:rPr b="0" i="0" lang="pt-BR" sz="6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6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Disjunção Exclusiva - O valor de c é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%d</a:t>
              </a:r>
              <a:r>
                <a:rPr b="0" i="0" lang="pt-BR" sz="6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c )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6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= a &lt;&lt; </a:t>
              </a:r>
              <a:r>
                <a:rPr b="0" i="0" lang="pt-BR" sz="6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b="0" i="0" lang="pt-BR" sz="600" u="none" cap="none" strike="noStrike">
                  <a:solidFill>
                    <a:srgbClr val="6A9955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/* 240 = 1111 0000 */</a:t>
              </a:r>
              <a:endParaRPr b="0" i="0" sz="600" u="none" cap="none" strike="noStrike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fmt.</a:t>
              </a:r>
              <a:r>
                <a:rPr b="0" i="0" lang="pt-BR" sz="6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6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Deslocamento de bits para a esquerda - O valor d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e c </a:t>
              </a:r>
              <a:r>
                <a:rPr lang="pt-BR" sz="6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é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%d</a:t>
              </a:r>
              <a:r>
                <a:rPr b="0" i="0" lang="pt-BR" sz="6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c )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6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= a &gt;&gt; </a:t>
              </a:r>
              <a:r>
                <a:rPr b="0" i="0" lang="pt-BR" sz="6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b="0" i="0" lang="pt-BR" sz="600" u="none" cap="none" strike="noStrike">
                  <a:solidFill>
                    <a:srgbClr val="6A9955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/* 15 = 0000 1111 */</a:t>
              </a:r>
              <a:endParaRPr b="0" i="0" sz="600" u="none" cap="none" strike="noStrike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fmt.</a:t>
              </a:r>
              <a:r>
                <a:rPr b="0" i="0" lang="pt-BR" sz="6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6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Deslocamento de bits para a direita - O valor de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c </a:t>
              </a:r>
              <a:r>
                <a:rPr lang="pt-BR" sz="6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é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%d</a:t>
              </a:r>
              <a:r>
                <a:rPr b="0" i="0" lang="pt-BR" sz="6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c )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0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5" name="Google Shape;215;gdc859eac5d_0_38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6" name="Google Shape;216;gdc859eac5d_0_381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lógicos a nível de bits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gdc859eac5d_0_381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OPERADORES LÓGICOS A NÍVEL DE BITS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8" name="Google Shape;218;gdc859eac5d_0_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dc859eac5d_0_3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c859eac5d_0_342"/>
          <p:cNvSpPr txBox="1"/>
          <p:nvPr/>
        </p:nvSpPr>
        <p:spPr>
          <a:xfrm>
            <a:off x="717750" y="134412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Finalmente, em Go também temos operadores e ponteiros de endereço variável</a:t>
            </a:r>
            <a:endParaRPr b="0" i="0" sz="1450" u="none" cap="none" strike="noStrike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gdc859eac5d_0_342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dc859eac5d_0_342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de direção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gdc859eac5d_0_342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OPERADORES DE DIREÇÃO</a:t>
            </a:r>
            <a:endParaRPr b="0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8" name="Google Shape;228;gdc859eac5d_0_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dc859eac5d_0_3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gdc859eac5d_0_342"/>
          <p:cNvGraphicFramePr/>
          <p:nvPr/>
        </p:nvGraphicFramePr>
        <p:xfrm>
          <a:off x="781625" y="2254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{3EC9448B-1544-4DFA-90B7-7E352FC252A4}</a:tableStyleId>
              </a:tblPr>
              <a:tblGrid>
                <a:gridCol w="1000400"/>
                <a:gridCol w="2904975"/>
                <a:gridCol w="3675375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Descrição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9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Exemplo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&amp;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Retorna o endereço de memória do operando.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&amp;x retorna o endereço de memória de x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Ponteiro para uma variável.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*p aponta para uma variável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c859eac5d_0_271"/>
          <p:cNvSpPr txBox="1"/>
          <p:nvPr/>
        </p:nvSpPr>
        <p:spPr>
          <a:xfrm>
            <a:off x="717750" y="1517250"/>
            <a:ext cx="77076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 precedência do operador determina o 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agrupamento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termos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em uma 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expressão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. Isso afeta como uma expressão é avaliada.</a:t>
            </a:r>
            <a:endParaRPr b="0" i="0" sz="1450" u="none" cap="none" strike="noStrike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Certos operadores têm precedência mais alta do que outros; por exemplo, o operador de multiplicação tem maior precedência do que o operador de adição.</a:t>
            </a:r>
            <a:endParaRPr b="0" i="0" sz="1450" u="none" cap="none" strike="noStrike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Por exemplo x = 7 + 3 * 2; retorna 13 e não 20 porque o operador * tem precedência maior que +, então ele é multiplicado por 3 * 2 primeiro e depois adicionado a 7.</a:t>
            </a:r>
            <a:endParaRPr b="0" i="0" sz="1450" u="none" cap="none" strike="noStrike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Os operadores com maior precedência são os que são avaliados primeiro, no próximo slide veremos os operadores ordenados da origem mais alta para a mais baixa.</a:t>
            </a:r>
            <a:endParaRPr b="0" i="0" sz="1450" u="none" cap="none" strike="noStrike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gdc859eac5d_0_271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precedentes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gdc859eac5d_0_271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OPERADORES PRECEDENTES</a:t>
            </a:r>
            <a:endParaRPr b="0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8" name="Google Shape;238;gdc859eac5d_0_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dc859eac5d_0_2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c859eac5d_0_285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dc859eac5d_0_28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OPERADORES PRECEDENTES</a:t>
            </a:r>
            <a:endParaRPr b="0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6" name="Google Shape;246;gdc859eac5d_0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dc859eac5d_0_2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8" name="Google Shape;248;gdc859eac5d_0_285"/>
          <p:cNvGraphicFramePr/>
          <p:nvPr/>
        </p:nvGraphicFramePr>
        <p:xfrm>
          <a:off x="644900" y="1030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{3EC9448B-1544-4DFA-90B7-7E352FC252A4}</a:tableStyleId>
              </a:tblPr>
              <a:tblGrid>
                <a:gridCol w="1000550"/>
                <a:gridCol w="913125"/>
                <a:gridCol w="1996900"/>
              </a:tblGrid>
              <a:tr h="29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Categoria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  <a:t>Associatividade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</a:tr>
              <a:tr h="17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Pós-fixação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() [] -&gt; . ++ – –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 esquerda para direita.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17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Unitário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 – ! ~ ++ – – (type)* &amp; sizeof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Direita para esquerda.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17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Multiplica</a:t>
                      </a:r>
                      <a:r>
                        <a:rPr lang="pt-BR" sz="1000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ção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 / %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 esquerda para direita.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17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Adição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 –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 esquerda para direita.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24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Deslocamento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&lt;&lt; &gt;&gt;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 esquerda para direita.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17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Relacional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&lt; &lt;= &gt; &gt;=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 esquerda para direita.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17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Igualdade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== !=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 esquerda para direita.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</a:tbl>
          </a:graphicData>
        </a:graphic>
      </p:graphicFrame>
      <p:sp>
        <p:nvSpPr>
          <p:cNvPr id="249" name="Google Shape;249;gdc859eac5d_0_285"/>
          <p:cNvSpPr txBox="1"/>
          <p:nvPr/>
        </p:nvSpPr>
        <p:spPr>
          <a:xfrm>
            <a:off x="563675" y="683450"/>
            <a:ext cx="15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250" name="Google Shape;250;gdc859eac5d_0_285"/>
          <p:cNvGraphicFramePr/>
          <p:nvPr/>
        </p:nvGraphicFramePr>
        <p:xfrm>
          <a:off x="4708900" y="1335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{3EC9448B-1544-4DFA-90B7-7E352FC252A4}</a:tableStyleId>
              </a:tblPr>
              <a:tblGrid>
                <a:gridCol w="1000550"/>
                <a:gridCol w="913125"/>
                <a:gridCol w="1996900"/>
              </a:tblGrid>
              <a:tr h="22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AND nível bits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&amp;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 esquerda para direita.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24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XOR nível bits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^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 esquerda para direita.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22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 nível bits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|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 esquerda para direita.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17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AND lógico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&amp;&amp;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 esquerda para direita.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1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 lógico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||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 esquerda para direita.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1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Atribuição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= += -= *= /= %=&gt;&gt;= &lt;&lt;= &amp;= ^= |=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Direita para esquerda.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Vírgula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 esquerda para direita.</a:t>
                      </a:r>
                      <a:endParaRPr sz="10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</a:tbl>
          </a:graphicData>
        </a:graphic>
      </p:graphicFrame>
      <p:graphicFrame>
        <p:nvGraphicFramePr>
          <p:cNvPr id="251" name="Google Shape;251;gdc859eac5d_0_285"/>
          <p:cNvGraphicFramePr/>
          <p:nvPr/>
        </p:nvGraphicFramePr>
        <p:xfrm>
          <a:off x="4708900" y="1030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{3EC9448B-1544-4DFA-90B7-7E352FC252A4}</a:tableStyleId>
              </a:tblPr>
              <a:tblGrid>
                <a:gridCol w="1000550"/>
                <a:gridCol w="913125"/>
                <a:gridCol w="1996900"/>
              </a:tblGrid>
              <a:tr h="29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Categoria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extLst>
                            <a:ext uri="http://customooxmlschemas.google.com/">
                              <go:slidesCustomData xmlns:go="http://customooxmlschemas.google.com/" textRoundtripDataId="1"/>
                            </a:ext>
                          </a:extLst>
                        </a:rPr>
                        <a:t>Associatividade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</a:tr>
            </a:tbl>
          </a:graphicData>
        </a:graphic>
      </p:graphicFrame>
      <p:sp>
        <p:nvSpPr>
          <p:cNvPr id="252" name="Google Shape;252;gdc859eac5d_0_285"/>
          <p:cNvSpPr txBox="1"/>
          <p:nvPr/>
        </p:nvSpPr>
        <p:spPr>
          <a:xfrm>
            <a:off x="644900" y="4560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precedentes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39744aa41_0_177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239744aa41_0_177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239744aa41_0_177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239744aa41_0_177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239744aa41_0_177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1239744aa41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239744aa41_0_177"/>
          <p:cNvSpPr txBox="1"/>
          <p:nvPr/>
        </p:nvSpPr>
        <p:spPr>
          <a:xfrm>
            <a:off x="639875" y="1388475"/>
            <a:ext cx="50292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Arrays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64" name="Google Shape;264;g1239744aa41_0_177"/>
          <p:cNvSpPr txBox="1"/>
          <p:nvPr/>
        </p:nvSpPr>
        <p:spPr>
          <a:xfrm>
            <a:off x="704700" y="2675875"/>
            <a:ext cx="465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5" name="Google Shape;265;g1239744aa41_0_177"/>
          <p:cNvPicPr preferRelativeResize="0"/>
          <p:nvPr/>
        </p:nvPicPr>
        <p:blipFill rotWithShape="1">
          <a:blip r:embed="rId4">
            <a:alphaModFix/>
          </a:blip>
          <a:srcRect b="-8535" l="0" r="0" t="-8547"/>
          <a:stretch/>
        </p:blipFill>
        <p:spPr>
          <a:xfrm>
            <a:off x="2099050" y="4281051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1239744aa41_0_1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239744aa41_0_177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39744aa41_0_5"/>
          <p:cNvSpPr txBox="1"/>
          <p:nvPr>
            <p:ph type="title"/>
          </p:nvPr>
        </p:nvSpPr>
        <p:spPr>
          <a:xfrm>
            <a:off x="450000" y="445025"/>
            <a:ext cx="82968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aprender nessa aula</a:t>
            </a:r>
            <a:endParaRPr/>
          </a:p>
        </p:txBody>
      </p:sp>
      <p:sp>
        <p:nvSpPr>
          <p:cNvPr id="73" name="Google Shape;73;g1239744aa41_0_5"/>
          <p:cNvSpPr txBox="1"/>
          <p:nvPr/>
        </p:nvSpPr>
        <p:spPr>
          <a:xfrm>
            <a:off x="717750" y="1730950"/>
            <a:ext cx="7707600" cy="26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Na aula de hoje vamos aprender os seguintes tópicos: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pt-BR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Conhecer os operadores que temos em Go.</a:t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pt-BR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Entender o que é um Array &amp; Slices e suas diferenças.</a:t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pt-BR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Entender o que são mapas.</a:t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pt-BR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Aprender mais sobre condicionais e loops.</a:t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pt-BR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Praticar através de diferentes comandos: operadores, array e fatias, mapas, condicionais e loops.</a:t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39744aa41_0_191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Array: 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declaração</a:t>
            </a:r>
            <a:endParaRPr b="1" i="0" sz="14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g1239744aa41_0_191"/>
          <p:cNvSpPr txBox="1"/>
          <p:nvPr/>
        </p:nvSpPr>
        <p:spPr>
          <a:xfrm>
            <a:off x="718200" y="1343775"/>
            <a:ext cx="7707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declarar u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array de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emos definir u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tama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nh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u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tipo de da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o.</a:t>
            </a:r>
            <a:endParaRPr b="0" i="0" sz="16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g1239744aa41_0_191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ARRAYS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5" name="Google Shape;275;g1239744aa41_0_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239744aa41_0_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239744aa41_0_191"/>
          <p:cNvSpPr/>
          <p:nvPr/>
        </p:nvSpPr>
        <p:spPr>
          <a:xfrm>
            <a:off x="1062329" y="3314489"/>
            <a:ext cx="340844" cy="344122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g1239744aa41_0_191"/>
          <p:cNvGrpSpPr/>
          <p:nvPr/>
        </p:nvGrpSpPr>
        <p:grpSpPr>
          <a:xfrm>
            <a:off x="1256688" y="2783775"/>
            <a:ext cx="6630612" cy="530713"/>
            <a:chOff x="1122825" y="2552200"/>
            <a:chExt cx="6630612" cy="530713"/>
          </a:xfrm>
        </p:grpSpPr>
        <p:sp>
          <p:nvSpPr>
            <p:cNvPr id="279" name="Google Shape;279;g1239744aa41_0_191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			 </a:t>
              </a:r>
              <a:r>
                <a:rPr b="0" i="0" lang="pt-BR" sz="15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a [</a:t>
              </a:r>
              <a:r>
                <a:rPr b="0" i="0" lang="pt-BR" sz="15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b="0" i="0" lang="pt-BR" sz="15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b="0" i="0" sz="26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0" name="Google Shape;280;g1239744aa41_0_191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1" name="Google Shape;281;g1239744aa41_0_191"/>
          <p:cNvSpPr/>
          <p:nvPr/>
        </p:nvSpPr>
        <p:spPr>
          <a:xfrm rot="-5400000">
            <a:off x="4034375" y="2493275"/>
            <a:ext cx="150600" cy="366000"/>
          </a:xfrm>
          <a:prstGeom prst="rightBrace">
            <a:avLst>
              <a:gd fmla="val 50000" name="adj1"/>
              <a:gd fmla="val 18982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239744aa41_0_191"/>
          <p:cNvSpPr txBox="1"/>
          <p:nvPr/>
        </p:nvSpPr>
        <p:spPr>
          <a:xfrm>
            <a:off x="2928225" y="2160750"/>
            <a:ext cx="1258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600" u="none" cap="none" strike="noStrike">
                <a:solidFill>
                  <a:srgbClr val="EC183F"/>
                </a:solidFill>
                <a:latin typeface="Proxima Nova"/>
                <a:ea typeface="Proxima Nova"/>
                <a:cs typeface="Proxima Nova"/>
                <a:sym typeface="Proxima Nova"/>
              </a:rPr>
              <a:t>Tama</a:t>
            </a:r>
            <a:r>
              <a:rPr b="1" lang="pt-BR" sz="1600">
                <a:solidFill>
                  <a:srgbClr val="EC183F"/>
                </a:solidFill>
                <a:latin typeface="Proxima Nova"/>
                <a:ea typeface="Proxima Nova"/>
                <a:cs typeface="Proxima Nova"/>
                <a:sym typeface="Proxima Nova"/>
              </a:rPr>
              <a:t>nh</a:t>
            </a:r>
            <a:r>
              <a:rPr b="1" i="0" lang="pt-BR" sz="1600" u="none" cap="none" strike="noStrike">
                <a:solidFill>
                  <a:srgbClr val="EC183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endParaRPr b="1" i="0" sz="1600" u="none" cap="none" strike="noStrike">
              <a:solidFill>
                <a:srgbClr val="EC18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g1239744aa41_0_191"/>
          <p:cNvSpPr/>
          <p:nvPr/>
        </p:nvSpPr>
        <p:spPr>
          <a:xfrm rot="-5400000">
            <a:off x="4413000" y="2546400"/>
            <a:ext cx="150900" cy="25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239744aa41_0_191"/>
          <p:cNvSpPr txBox="1"/>
          <p:nvPr/>
        </p:nvSpPr>
        <p:spPr>
          <a:xfrm>
            <a:off x="4186950" y="2160675"/>
            <a:ext cx="1572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9688"/>
                </a:solidFill>
                <a:latin typeface="Proxima Nova"/>
                <a:ea typeface="Proxima Nova"/>
                <a:cs typeface="Proxima Nova"/>
                <a:sym typeface="Proxima Nova"/>
              </a:rPr>
              <a:t>Tipo de da</a:t>
            </a:r>
            <a:r>
              <a:rPr b="1" lang="pt-BR" sz="1600">
                <a:solidFill>
                  <a:srgbClr val="009688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b="1" i="0" lang="pt-BR" sz="1600" u="none" cap="none" strike="noStrike">
                <a:solidFill>
                  <a:srgbClr val="009688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endParaRPr b="0" i="0" sz="1300" u="none" cap="none" strike="noStrike">
              <a:solidFill>
                <a:srgbClr val="0096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5" name="Google Shape;285;g1239744aa41_0_191"/>
          <p:cNvSpPr/>
          <p:nvPr/>
        </p:nvSpPr>
        <p:spPr>
          <a:xfrm rot="5400000">
            <a:off x="4087475" y="2556050"/>
            <a:ext cx="150600" cy="173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2196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239744aa41_0_191"/>
          <p:cNvSpPr txBox="1"/>
          <p:nvPr/>
        </p:nvSpPr>
        <p:spPr>
          <a:xfrm>
            <a:off x="2459675" y="3456125"/>
            <a:ext cx="33000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600" u="none" cap="none" strike="noStrike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 u</a:t>
            </a:r>
            <a:r>
              <a:rPr b="1" lang="pt-BR" sz="1600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i="0" lang="pt-BR" sz="1600" u="none" cap="none" strike="noStrike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b="1" lang="pt-BR" sz="1600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  <a:t>variável</a:t>
            </a:r>
            <a:r>
              <a:rPr b="1" i="0" lang="pt-BR" sz="1600" u="none" cap="none" strike="noStrike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  <a:t> como u</a:t>
            </a:r>
            <a:r>
              <a:rPr b="1" lang="pt-BR" sz="1600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i="0" lang="pt-BR" sz="1600" u="none" cap="none" strike="noStrike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  <a:t> array d</a:t>
            </a:r>
            <a:r>
              <a:rPr b="1" lang="pt-BR" sz="1600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="1" i="0" lang="pt-BR" sz="1600" u="none" cap="none" strike="noStrike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  <a:t> strings.</a:t>
            </a:r>
            <a:endParaRPr b="1" i="0" sz="1600" u="none" cap="none" strike="noStrike">
              <a:solidFill>
                <a:srgbClr val="2196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39744aa41_0_209"/>
          <p:cNvSpPr/>
          <p:nvPr/>
        </p:nvSpPr>
        <p:spPr>
          <a:xfrm>
            <a:off x="1049979" y="2505434"/>
            <a:ext cx="340844" cy="32601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g1239744aa41_0_209"/>
          <p:cNvGrpSpPr/>
          <p:nvPr/>
        </p:nvGrpSpPr>
        <p:grpSpPr>
          <a:xfrm>
            <a:off x="725225" y="2505379"/>
            <a:ext cx="7692650" cy="918339"/>
            <a:chOff x="630644" y="2191938"/>
            <a:chExt cx="6913499" cy="530709"/>
          </a:xfrm>
        </p:grpSpPr>
        <p:sp>
          <p:nvSpPr>
            <p:cNvPr id="293" name="Google Shape;293;g1239744aa41_0_20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a[</a:t>
              </a:r>
              <a:r>
                <a:rPr b="0" i="0" lang="pt-BR" sz="15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 = </a:t>
              </a:r>
              <a:r>
                <a:rPr b="0" i="0" lang="pt-BR" sz="15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"Hello"</a:t>
              </a:r>
              <a:endParaRPr b="0" i="0" sz="15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a[</a:t>
              </a:r>
              <a:r>
                <a:rPr b="0" i="0" lang="pt-BR" sz="15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pt-BR" sz="15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 = </a:t>
              </a:r>
              <a:r>
                <a:rPr b="0" i="0" lang="pt-BR" sz="15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"World"</a:t>
              </a:r>
              <a:endParaRPr b="1" i="0" sz="15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4" name="Google Shape;294;g1239744aa41_0_20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95" name="Google Shape;295;g1239744aa41_0_209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Array: 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atribuindo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valores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g1239744aa41_0_209"/>
          <p:cNvSpPr txBox="1"/>
          <p:nvPr/>
        </p:nvSpPr>
        <p:spPr>
          <a:xfrm>
            <a:off x="717750" y="1362675"/>
            <a:ext cx="7837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Para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atribuir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u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valor a u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ma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array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precisamos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especificar a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posição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seguido p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elo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valor.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7" name="Google Shape;297;g1239744aa41_0_20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ARRAYS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g1239744aa41_0_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1239744aa41_0_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1239744aa41_0_209"/>
          <p:cNvSpPr/>
          <p:nvPr/>
        </p:nvSpPr>
        <p:spPr>
          <a:xfrm rot="-5400000">
            <a:off x="1969675" y="2260625"/>
            <a:ext cx="150600" cy="270900"/>
          </a:xfrm>
          <a:prstGeom prst="rightBrace">
            <a:avLst>
              <a:gd fmla="val 50000" name="adj1"/>
              <a:gd fmla="val 18982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239744aa41_0_209"/>
          <p:cNvSpPr txBox="1"/>
          <p:nvPr/>
        </p:nvSpPr>
        <p:spPr>
          <a:xfrm>
            <a:off x="1241000" y="1880475"/>
            <a:ext cx="1022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EC183F"/>
                </a:solidFill>
                <a:latin typeface="Proxima Nova"/>
                <a:ea typeface="Proxima Nova"/>
                <a:cs typeface="Proxima Nova"/>
                <a:sym typeface="Proxima Nova"/>
              </a:rPr>
              <a:t>posição</a:t>
            </a:r>
            <a:endParaRPr b="1" i="0" sz="1600" u="none" cap="none" strike="noStrike">
              <a:solidFill>
                <a:srgbClr val="EC18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g1239744aa41_0_209"/>
          <p:cNvSpPr/>
          <p:nvPr/>
        </p:nvSpPr>
        <p:spPr>
          <a:xfrm rot="-5400000">
            <a:off x="2771300" y="2078550"/>
            <a:ext cx="150900" cy="628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239744aa41_0_209"/>
          <p:cNvSpPr txBox="1"/>
          <p:nvPr/>
        </p:nvSpPr>
        <p:spPr>
          <a:xfrm>
            <a:off x="2357600" y="1880475"/>
            <a:ext cx="1346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9688"/>
                </a:solidFill>
                <a:latin typeface="Proxima Nova"/>
                <a:ea typeface="Proxima Nova"/>
                <a:cs typeface="Proxima Nova"/>
                <a:sym typeface="Proxima Nova"/>
              </a:rPr>
              <a:t>Valor</a:t>
            </a:r>
            <a:endParaRPr b="0" i="0" sz="1300" u="none" cap="none" strike="noStrike">
              <a:solidFill>
                <a:srgbClr val="0096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39744aa41_0_225"/>
          <p:cNvSpPr/>
          <p:nvPr/>
        </p:nvSpPr>
        <p:spPr>
          <a:xfrm>
            <a:off x="1049979" y="2505434"/>
            <a:ext cx="340844" cy="32601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g1239744aa41_0_225"/>
          <p:cNvGrpSpPr/>
          <p:nvPr/>
        </p:nvGrpSpPr>
        <p:grpSpPr>
          <a:xfrm>
            <a:off x="725225" y="2505379"/>
            <a:ext cx="7692650" cy="918339"/>
            <a:chOff x="630644" y="2191938"/>
            <a:chExt cx="6913499" cy="530709"/>
          </a:xfrm>
        </p:grpSpPr>
        <p:sp>
          <p:nvSpPr>
            <p:cNvPr id="310" name="Google Shape;310;g1239744aa41_0_22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fmt.</a:t>
              </a:r>
              <a:r>
                <a:rPr b="0" i="0" lang="pt-BR" sz="14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(a[</a:t>
              </a:r>
              <a:r>
                <a:rPr b="0" i="0" lang="pt-BR" sz="14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], a[</a:t>
              </a:r>
              <a:r>
                <a:rPr b="0" i="0" lang="pt-BR" sz="14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])</a:t>
              </a:r>
              <a:endParaRPr b="0" i="0" sz="14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fmt.</a:t>
              </a:r>
              <a:r>
                <a:rPr b="0" i="0" lang="pt-BR" sz="14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(a)</a:t>
              </a:r>
              <a:endParaRPr b="0" i="0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1" name="Google Shape;311;g1239744aa41_0_22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12" name="Google Shape;312;g1239744aa41_0_22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Array: obt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endo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valores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g1239744aa41_0_225"/>
          <p:cNvSpPr txBox="1"/>
          <p:nvPr/>
        </p:nvSpPr>
        <p:spPr>
          <a:xfrm>
            <a:off x="717750" y="1456613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Para obte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um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valor de u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array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você só precisa especificar o nome da variável e a posição que deseja obter: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g1239744aa41_0_22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ARRAYS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5" name="Google Shape;315;g1239744aa41_0_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239744aa41_0_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39744aa41_0_237"/>
          <p:cNvSpPr/>
          <p:nvPr/>
        </p:nvSpPr>
        <p:spPr>
          <a:xfrm>
            <a:off x="1049979" y="2505434"/>
            <a:ext cx="340844" cy="32601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g1239744aa41_0_237"/>
          <p:cNvGrpSpPr/>
          <p:nvPr/>
        </p:nvGrpSpPr>
        <p:grpSpPr>
          <a:xfrm>
            <a:off x="725225" y="1348482"/>
            <a:ext cx="7692650" cy="3441913"/>
            <a:chOff x="630644" y="2191938"/>
            <a:chExt cx="6913499" cy="530709"/>
          </a:xfrm>
        </p:grpSpPr>
        <p:sp>
          <p:nvSpPr>
            <p:cNvPr id="323" name="Google Shape;323;g1239744aa41_0_23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main</a:t>
              </a:r>
              <a:endParaRPr b="0" i="0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8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b="0" i="0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8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18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a [</a:t>
              </a:r>
              <a:r>
                <a:rPr b="0" i="0" lang="pt-BR" sz="18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b="0" i="0" lang="pt-BR" sz="18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b="0" i="0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a[</a:t>
              </a:r>
              <a:r>
                <a:rPr b="0" i="0" lang="pt-BR" sz="18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 = </a:t>
              </a:r>
              <a:r>
                <a:rPr b="0" i="0" lang="pt-BR" sz="18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"Hello"</a:t>
              </a:r>
              <a:endParaRPr b="0" i="0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a[</a:t>
              </a:r>
              <a:r>
                <a:rPr b="0" i="0" lang="pt-BR" sz="18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 = </a:t>
              </a:r>
              <a:r>
                <a:rPr b="0" i="0" lang="pt-BR" sz="18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"World"</a:t>
              </a:r>
              <a:endParaRPr b="0" i="0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fmt.</a:t>
              </a:r>
              <a:r>
                <a:rPr b="0" i="0" lang="pt-BR" sz="18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(a[</a:t>
              </a:r>
              <a:r>
                <a:rPr b="0" i="0" lang="pt-BR" sz="18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], a[</a:t>
              </a:r>
              <a:r>
                <a:rPr b="0" i="0" lang="pt-BR" sz="18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])</a:t>
              </a:r>
              <a:endParaRPr b="0" i="0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fmt.</a:t>
              </a:r>
              <a:r>
                <a:rPr b="0" i="0" lang="pt-BR" sz="18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(a)</a:t>
              </a:r>
              <a:endParaRPr b="0" i="0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23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4" name="Google Shape;324;g1239744aa41_0_23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25" name="Google Shape;325;g1239744aa41_0_23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Array: e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emplo completo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g1239744aa41_0_23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ARRAYS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7" name="Google Shape;327;g1239744aa41_0_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239744aa41_0_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39744aa41_0_248"/>
          <p:cNvSpPr/>
          <p:nvPr/>
        </p:nvSpPr>
        <p:spPr>
          <a:xfrm>
            <a:off x="1049979" y="3821239"/>
            <a:ext cx="340844" cy="344122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239744aa41_0_24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Observação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g1239744aa41_0_24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ARRAYS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6" name="Google Shape;336;g1239744aa41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1239744aa41_0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g1239744aa41_0_248"/>
          <p:cNvGrpSpPr/>
          <p:nvPr/>
        </p:nvGrpSpPr>
        <p:grpSpPr>
          <a:xfrm>
            <a:off x="1314600" y="1979375"/>
            <a:ext cx="6514818" cy="1184769"/>
            <a:chOff x="1560366" y="1792811"/>
            <a:chExt cx="5595000" cy="2137800"/>
          </a:xfrm>
        </p:grpSpPr>
        <p:sp>
          <p:nvSpPr>
            <p:cNvPr id="339" name="Google Shape;339;g1239744aa41_0_248"/>
            <p:cNvSpPr/>
            <p:nvPr/>
          </p:nvSpPr>
          <p:spPr>
            <a:xfrm>
              <a:off x="1560366" y="1792811"/>
              <a:ext cx="5595000" cy="21378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914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O comprimento de uma array faz parte de seu tipo, portanto, você não pode redimensionar array.</a:t>
              </a:r>
              <a:endParaRPr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Go fornece uma maneira conveniente de trabalhar com arrays.</a:t>
              </a:r>
              <a:endParaRPr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82296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g1239744aa41_0_248"/>
            <p:cNvSpPr/>
            <p:nvPr/>
          </p:nvSpPr>
          <p:spPr>
            <a:xfrm>
              <a:off x="1850000" y="2542973"/>
              <a:ext cx="205468" cy="637459"/>
            </a:xfrm>
            <a:custGeom>
              <a:rect b="b" l="l" r="r" t="t"/>
              <a:pathLst>
                <a:path extrusionOk="0" h="498015" w="342446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39744aa41_0_259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239744aa41_0_259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239744aa41_0_259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239744aa41_0_259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239744aa41_0_259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1239744aa41_0_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239744aa41_0_259"/>
          <p:cNvSpPr txBox="1"/>
          <p:nvPr/>
        </p:nvSpPr>
        <p:spPr>
          <a:xfrm>
            <a:off x="691425" y="1402825"/>
            <a:ext cx="77133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Slices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52" name="Google Shape;352;g1239744aa41_0_259"/>
          <p:cNvSpPr txBox="1"/>
          <p:nvPr/>
        </p:nvSpPr>
        <p:spPr>
          <a:xfrm>
            <a:off x="704700" y="2675875"/>
            <a:ext cx="442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3" name="Google Shape;353;g1239744aa41_0_259"/>
          <p:cNvPicPr preferRelativeResize="0"/>
          <p:nvPr/>
        </p:nvPicPr>
        <p:blipFill rotWithShape="1">
          <a:blip r:embed="rId4">
            <a:alphaModFix/>
          </a:blip>
          <a:srcRect b="-8535" l="0" r="0" t="-8547"/>
          <a:stretch/>
        </p:blipFill>
        <p:spPr>
          <a:xfrm>
            <a:off x="2099050" y="4281051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1239744aa41_0_2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1239744aa41_0_259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39744aa41_0_273"/>
          <p:cNvSpPr txBox="1"/>
          <p:nvPr/>
        </p:nvSpPr>
        <p:spPr>
          <a:xfrm>
            <a:off x="717750" y="1252875"/>
            <a:ext cx="77076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Uma slice é declarada semelhante a um array, mas, diferentemente de um array, não precisamos especificar seu tamanho, pois o Go o trata dinamicamente.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569CD6"/>
                </a:solidFill>
                <a:highlight>
                  <a:srgbClr val="262831"/>
                </a:highlight>
                <a:latin typeface="Consolas"/>
                <a:ea typeface="Consolas"/>
                <a:cs typeface="Consolas"/>
                <a:sym typeface="Consolas"/>
              </a:rPr>
              <a:t> var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26283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9CDCFE"/>
                </a:solidFill>
                <a:highlight>
                  <a:srgbClr val="26283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pt-BR" sz="1600" u="none" cap="none" strike="noStrike">
                <a:solidFill>
                  <a:srgbClr val="D4D4D4"/>
                </a:solidFill>
                <a:highlight>
                  <a:srgbClr val="262831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r>
              <a:rPr b="0" i="0" lang="pt-BR" sz="1600" u="none" cap="none" strike="noStrike">
                <a:solidFill>
                  <a:srgbClr val="4EC9B0"/>
                </a:solidFill>
                <a:highlight>
                  <a:srgbClr val="26283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isso é uma slice com elementos de tipo </a:t>
            </a:r>
            <a:r>
              <a:rPr b="0" i="0" lang="pt-BR" sz="1600" u="none" cap="none" strike="noStrike">
                <a:solidFill>
                  <a:srgbClr val="4EC9B0"/>
                </a:solidFill>
                <a:highlight>
                  <a:srgbClr val="26283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endParaRPr b="0" i="0" sz="1600" u="none" cap="none" strike="noStrike">
              <a:solidFill>
                <a:srgbClr val="3F3F3F"/>
              </a:solidFill>
              <a:highlight>
                <a:srgbClr val="26283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Para obter u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valor de u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ma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slice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escrevemos dessa maneira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1" name="Google Shape;361;g1239744aa41_0_273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Slice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g1239744aa41_0_273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SLICE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3" name="Google Shape;363;g1239744aa41_0_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1239744aa41_0_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g1239744aa41_0_273"/>
          <p:cNvGrpSpPr/>
          <p:nvPr/>
        </p:nvGrpSpPr>
        <p:grpSpPr>
          <a:xfrm>
            <a:off x="725225" y="3611279"/>
            <a:ext cx="7692650" cy="918339"/>
            <a:chOff x="630644" y="2191938"/>
            <a:chExt cx="6913499" cy="530709"/>
          </a:xfrm>
        </p:grpSpPr>
        <p:sp>
          <p:nvSpPr>
            <p:cNvPr id="366" name="Google Shape;366;g1239744aa41_0_27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6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[]</a:t>
              </a:r>
              <a:r>
                <a:rPr b="0" i="0" lang="pt-BR" sz="16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b="0" i="0" lang="pt-BR" sz="16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6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6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(s[</a:t>
              </a:r>
              <a:r>
                <a:rPr b="0" i="0" lang="pt-BR" sz="16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])</a:t>
              </a:r>
              <a:endParaRPr b="0" i="0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7" name="Google Shape;367;g1239744aa41_0_27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39744aa41_0_284"/>
          <p:cNvSpPr txBox="1"/>
          <p:nvPr/>
        </p:nvSpPr>
        <p:spPr>
          <a:xfrm>
            <a:off x="717750" y="1481475"/>
            <a:ext cx="77076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Também podemos criar uma slice com a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fun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ção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make()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 função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make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ge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ra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u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ma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array co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m os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valores e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0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dev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olve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u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ma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slice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que faz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referência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 esse array: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g1239744aa41_0_284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Cr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iando um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Slice co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make()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g1239744aa41_0_284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SLICE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5" name="Google Shape;375;g1239744aa41_0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1239744aa41_0_2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g1239744aa41_0_284"/>
          <p:cNvGrpSpPr/>
          <p:nvPr/>
        </p:nvGrpSpPr>
        <p:grpSpPr>
          <a:xfrm>
            <a:off x="725675" y="3047904"/>
            <a:ext cx="7692650" cy="918339"/>
            <a:chOff x="630644" y="2191938"/>
            <a:chExt cx="6913499" cy="530709"/>
          </a:xfrm>
        </p:grpSpPr>
        <p:sp>
          <p:nvSpPr>
            <p:cNvPr id="378" name="Google Shape;378;g1239744aa41_0_28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b="0" i="0" lang="pt-BR" sz="16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make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([]</a:t>
              </a:r>
              <a:r>
                <a:rPr b="0" i="0" lang="pt-BR" sz="16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6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pt-BR" sz="16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len (a) = 5</a:t>
              </a:r>
              <a:endParaRPr b="0" i="0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9" name="Google Shape;379;g1239744aa41_0_28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39744aa41_0_295"/>
          <p:cNvSpPr txBox="1"/>
          <p:nvPr/>
        </p:nvSpPr>
        <p:spPr>
          <a:xfrm>
            <a:off x="717750" y="1176700"/>
            <a:ext cx="81093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Outra forma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de obter os valores de um slice é baseado em um intervalo que é composto por dois índices, um de início e outro de final (separados por dois pontos).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5" name="Google Shape;385;g1239744aa41_0_295"/>
          <p:cNvSpPr txBox="1"/>
          <p:nvPr/>
        </p:nvSpPr>
        <p:spPr>
          <a:xfrm>
            <a:off x="717750" y="57753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Slice: obte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ndo o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rang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6" name="Google Shape;386;g1239744aa41_0_29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SLICE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7" name="Google Shape;387;g1239744aa41_0_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1239744aa41_0_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g1239744aa41_0_295"/>
          <p:cNvGrpSpPr/>
          <p:nvPr/>
        </p:nvGrpSpPr>
        <p:grpSpPr>
          <a:xfrm>
            <a:off x="725225" y="1896413"/>
            <a:ext cx="7692650" cy="2180471"/>
            <a:chOff x="630644" y="2191938"/>
            <a:chExt cx="6913499" cy="530709"/>
          </a:xfrm>
        </p:grpSpPr>
        <p:sp>
          <p:nvSpPr>
            <p:cNvPr id="390" name="Google Shape;390;g1239744aa41_0_29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main</a:t>
              </a:r>
              <a:endParaRPr b="0" i="0" sz="1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1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b="0" i="0" sz="11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1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1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primes</a:t>
              </a: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[]</a:t>
              </a:r>
              <a:r>
                <a:rPr b="0" i="0" lang="pt-BR" sz="11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b="0" i="0" lang="pt-BR" sz="11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1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1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1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1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1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1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(primes[</a:t>
              </a:r>
              <a:r>
                <a:rPr b="0" i="0" lang="pt-BR" sz="11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b="0" i="0" lang="pt-BR" sz="11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]) </a:t>
              </a:r>
              <a:r>
                <a:rPr b="0" i="0" lang="pt-BR" sz="11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 sz="1100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Se não colocarmos um valor após o : leva até o final dos elementos slice e vice-versa.</a:t>
              </a:r>
              <a:endParaRPr b="0" i="0" sz="13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1" name="Google Shape;391;g1239744aa41_0_29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92" name="Google Shape;392;g1239744aa41_0_295"/>
          <p:cNvSpPr/>
          <p:nvPr/>
        </p:nvSpPr>
        <p:spPr>
          <a:xfrm>
            <a:off x="5563325" y="446325"/>
            <a:ext cx="2516100" cy="627600"/>
          </a:xfrm>
          <a:prstGeom prst="wedgeRoundRectCallout">
            <a:avLst>
              <a:gd fmla="val -18784" name="adj1"/>
              <a:gd fmla="val 49171" name="adj2"/>
              <a:gd fmla="val 0" name="adj3"/>
            </a:avLst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="0" i="0" lang="pt-BR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</a:t>
            </a: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bém pode ser feito com Arrays:</a:t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Google Shape;393;g1239744aa41_0_295"/>
          <p:cNvSpPr txBox="1"/>
          <p:nvPr/>
        </p:nvSpPr>
        <p:spPr>
          <a:xfrm>
            <a:off x="718200" y="4083400"/>
            <a:ext cx="77076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152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Isso seleciona um intervalo semiaberto que inclui o primeiro elemento, mas exclui o último.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Google Shape;394;g1239744aa41_0_295"/>
          <p:cNvSpPr/>
          <p:nvPr/>
        </p:nvSpPr>
        <p:spPr>
          <a:xfrm rot="-5400000">
            <a:off x="4308375" y="-1062225"/>
            <a:ext cx="150900" cy="4550700"/>
          </a:xfrm>
          <a:prstGeom prst="rightBrace">
            <a:avLst>
              <a:gd fmla="val 50000" name="adj1"/>
              <a:gd fmla="val 92594" name="adj2"/>
            </a:avLst>
          </a:prstGeom>
          <a:noFill/>
          <a:ln cap="flat" cmpd="sng" w="28575">
            <a:solidFill>
              <a:srgbClr val="2196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39744aa41_0_309"/>
          <p:cNvSpPr txBox="1"/>
          <p:nvPr/>
        </p:nvSpPr>
        <p:spPr>
          <a:xfrm>
            <a:off x="717750" y="1649350"/>
            <a:ext cx="7707600" cy="2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Uma slice tem um comprimento e uma capacidade.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Char char="-"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 comprimento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de u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Slice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é o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número de elementos que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ele possui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Proxima Nova"/>
              <a:buChar char="-"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capacidade de u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Slice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é o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número de elementos d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array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sub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j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acente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, contando desde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primeiro elemento d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segmento.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 comprimento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a capacidade de u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Slice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podem ser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obt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idos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utilizando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as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fu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nções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len(s) </a:t>
            </a: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="0" i="0" lang="pt-BR" sz="16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cap(s).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0" name="Google Shape;400;g1239744aa41_0_309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Slice 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comprimento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capacidad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g1239744aa41_0_30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SLICE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g1239744aa41_0_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1239744aa41_0_3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7b9c64511_0_141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d7b9c64511_0_141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d7b9c64511_0_141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d7b9c64511_0_141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d7b9c64511_0_141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d7b9c64511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d7b9c64511_0_141"/>
          <p:cNvSpPr txBox="1"/>
          <p:nvPr/>
        </p:nvSpPr>
        <p:spPr>
          <a:xfrm>
            <a:off x="639875" y="1388475"/>
            <a:ext cx="59940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Operadores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85" name="Google Shape;85;gd7b9c64511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d7b9c64511_0_141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d7b9c64511_0_1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46538" y="4244163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39744aa41_0_317"/>
          <p:cNvSpPr txBox="1"/>
          <p:nvPr/>
        </p:nvSpPr>
        <p:spPr>
          <a:xfrm>
            <a:off x="554250" y="1252875"/>
            <a:ext cx="8035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É comum ter que adicionar elementos a uma slice, o Go fornece uma função para isso.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Como funciona a função de append?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9" name="Google Shape;409;g1239744aa41_0_31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dicionando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em um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Slice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0" name="Google Shape;410;g1239744aa41_0_31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SLICE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1" name="Google Shape;411;g1239744aa41_0_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1239744aa41_0_3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3" name="Google Shape;413;g1239744aa41_0_317"/>
          <p:cNvGrpSpPr/>
          <p:nvPr/>
        </p:nvGrpSpPr>
        <p:grpSpPr>
          <a:xfrm>
            <a:off x="725225" y="2007768"/>
            <a:ext cx="7692650" cy="561862"/>
            <a:chOff x="630644" y="2191938"/>
            <a:chExt cx="6913499" cy="530709"/>
          </a:xfrm>
        </p:grpSpPr>
        <p:sp>
          <p:nvSpPr>
            <p:cNvPr id="414" name="Google Shape;414;g1239744aa41_0_3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append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(s []T, vs ...T) []T</a:t>
              </a:r>
              <a:endParaRPr b="0" i="0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5" name="Google Shape;415;g1239744aa41_0_3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16" name="Google Shape;416;g1239744aa41_0_317"/>
          <p:cNvGrpSpPr/>
          <p:nvPr/>
        </p:nvGrpSpPr>
        <p:grpSpPr>
          <a:xfrm>
            <a:off x="725225" y="3669754"/>
            <a:ext cx="7692650" cy="918339"/>
            <a:chOff x="630644" y="2191938"/>
            <a:chExt cx="6913499" cy="530709"/>
          </a:xfrm>
        </p:grpSpPr>
        <p:sp>
          <p:nvSpPr>
            <p:cNvPr id="417" name="Google Shape;417;g1239744aa41_0_3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6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[]</a:t>
              </a:r>
              <a:r>
                <a:rPr b="0" i="0" lang="pt-BR" sz="160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endParaRPr b="0" i="0" sz="16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6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16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append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(s, </a:t>
              </a:r>
              <a:r>
                <a:rPr b="0" i="0" lang="pt-BR" sz="16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6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6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8" name="Google Shape;418;g1239744aa41_0_3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19" name="Google Shape;419;g1239744aa41_0_317"/>
          <p:cNvSpPr txBox="1"/>
          <p:nvPr/>
        </p:nvSpPr>
        <p:spPr>
          <a:xfrm>
            <a:off x="553800" y="2600700"/>
            <a:ext cx="84432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Esta função recebe como seu primeiro parâmetro (s) e a fatia do tipo (T) à qual queremos adicionar um valor, e o restante dos parâmetros são os valores do tipo (T) que queremos adicionar. Ele retorna uma fatia com todos os elementos anteriores mais os novos.</a:t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39744aa41_0_332"/>
          <p:cNvSpPr/>
          <p:nvPr/>
        </p:nvSpPr>
        <p:spPr>
          <a:xfrm>
            <a:off x="1049979" y="3821239"/>
            <a:ext cx="340844" cy="344122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239744aa41_0_332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Conclu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são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6" name="Google Shape;426;g1239744aa41_0_332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ARRAY VS SLICE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7" name="Google Shape;427;g1239744aa41_0_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1239744aa41_0_3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1239744aa41_0_332"/>
          <p:cNvSpPr/>
          <p:nvPr/>
        </p:nvSpPr>
        <p:spPr>
          <a:xfrm>
            <a:off x="1774050" y="1669275"/>
            <a:ext cx="5595000" cy="22953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Arrays </a:t>
            </a:r>
            <a:r>
              <a:rPr b="1" i="0" lang="pt-BR" sz="3000" u="none" cap="none" strike="noStrike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vs </a:t>
            </a:r>
            <a:r>
              <a:rPr b="1" i="0" lang="pt-BR" sz="3000" u="none" cap="none" strike="noStrike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Slices</a:t>
            </a:r>
            <a:endParaRPr b="1" i="0" sz="3000" u="none" cap="none" strike="noStrike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Os arrays possuem um tamanho definido, que devemos definir ao instanciá-lo, o Slice trata o tamanho dinamicamente, podendo aumentá-lo em tempo de execução.</a:t>
            </a:r>
            <a:endParaRPr b="0" i="0" sz="1600" u="none" cap="none" strike="noStrike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39744aa41_0_341"/>
          <p:cNvSpPr/>
          <p:nvPr/>
        </p:nvSpPr>
        <p:spPr>
          <a:xfrm>
            <a:off x="1068750" y="2895075"/>
            <a:ext cx="4681800" cy="394500"/>
          </a:xfrm>
          <a:prstGeom prst="roundRect">
            <a:avLst>
              <a:gd fmla="val 16667" name="adj"/>
            </a:avLst>
          </a:prstGeom>
          <a:solidFill>
            <a:srgbClr val="FF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239744aa41_0_341"/>
          <p:cNvSpPr/>
          <p:nvPr/>
        </p:nvSpPr>
        <p:spPr>
          <a:xfrm>
            <a:off x="953100" y="2006175"/>
            <a:ext cx="7237800" cy="77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1239744aa41_0_341"/>
          <p:cNvSpPr txBox="1"/>
          <p:nvPr>
            <p:ph type="ctrTitle"/>
          </p:nvPr>
        </p:nvSpPr>
        <p:spPr>
          <a:xfrm>
            <a:off x="904800" y="2846775"/>
            <a:ext cx="5009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pt-BR" sz="2000">
                <a:latin typeface="Proxima Nova"/>
                <a:ea typeface="Proxima Nova"/>
                <a:cs typeface="Proxima Nova"/>
                <a:sym typeface="Proxima Nova"/>
              </a:rPr>
              <a:t>GO BASES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7" name="Google Shape;437;g1239744aa41_0_341"/>
          <p:cNvSpPr txBox="1"/>
          <p:nvPr>
            <p:ph idx="1" type="subTitle"/>
          </p:nvPr>
        </p:nvSpPr>
        <p:spPr>
          <a:xfrm>
            <a:off x="-1805250" y="2006175"/>
            <a:ext cx="12754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9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MAPS</a:t>
            </a:r>
            <a:endParaRPr sz="3900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438" name="Google Shape;438;g1239744aa41_0_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1124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1239744aa41_0_3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00" y="1236075"/>
            <a:ext cx="839258" cy="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1239744aa41_0_3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4126" y="3971200"/>
            <a:ext cx="1507700" cy="1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39744aa41_0_351"/>
          <p:cNvSpPr txBox="1"/>
          <p:nvPr>
            <p:ph type="ctrTitle"/>
          </p:nvPr>
        </p:nvSpPr>
        <p:spPr>
          <a:xfrm>
            <a:off x="718200" y="1748250"/>
            <a:ext cx="7707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19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São estruturas que nos permitem criar variáveis ​​do tipo chave-valor, definindo um tipo de dado para as chaves e outro para os valores.</a:t>
            </a:r>
            <a:endParaRPr sz="19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46" name="Google Shape;446;g1239744aa41_0_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5" y="37874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1239744aa41_0_351"/>
          <p:cNvSpPr txBox="1"/>
          <p:nvPr/>
        </p:nvSpPr>
        <p:spPr>
          <a:xfrm>
            <a:off x="416300" y="94147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 que são</a:t>
            </a:r>
            <a:r>
              <a:rPr b="0" i="0" lang="pt-BR" sz="3000" u="none" cap="none" strike="noStrike">
                <a:solidFill>
                  <a:srgbClr val="2A2A2A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Maps</a:t>
            </a:r>
            <a:r>
              <a:rPr b="0" i="0" lang="pt-BR" sz="3000" u="none" cap="none" strike="noStrike">
                <a:solidFill>
                  <a:srgbClr val="2A2A2A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b="0" i="0" sz="3000" u="none" cap="none" strike="noStrike">
              <a:solidFill>
                <a:srgbClr val="2A2A2A"/>
              </a:solidFill>
              <a:highlight>
                <a:srgbClr val="FFDB00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48" name="Google Shape;448;g1239744aa41_0_351"/>
          <p:cNvSpPr txBox="1"/>
          <p:nvPr/>
        </p:nvSpPr>
        <p:spPr>
          <a:xfrm>
            <a:off x="718200" y="2444800"/>
            <a:ext cx="7707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pt-BR" sz="19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Podemos entender</a:t>
            </a:r>
            <a:r>
              <a:rPr lang="pt-BR" sz="19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 esta estrutura de dados como um dicionário. Em outras linguagens são conhecidos como HashMaps, dictionaries e objects</a:t>
            </a:r>
            <a:r>
              <a:rPr lang="pt-BR" sz="19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9" name="Google Shape;449;g1239744aa41_0_351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MAPS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0" name="Google Shape;450;g1239744aa41_0_3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1239744aa41_0_3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239744aa41_0_358"/>
          <p:cNvSpPr txBox="1"/>
          <p:nvPr/>
        </p:nvSpPr>
        <p:spPr>
          <a:xfrm>
            <a:off x="717750" y="1481475"/>
            <a:ext cx="7707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Para instanciar um map existem duas formas.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7" name="Google Shape;457;g1239744aa41_0_35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Declaração de um Map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g1239744aa41_0_35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MAPS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9" name="Google Shape;459;g1239744aa41_0_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1239744aa41_0_3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Google Shape;461;g1239744aa41_0_358"/>
          <p:cNvGrpSpPr/>
          <p:nvPr/>
        </p:nvGrpSpPr>
        <p:grpSpPr>
          <a:xfrm>
            <a:off x="725225" y="2081556"/>
            <a:ext cx="7692650" cy="980379"/>
            <a:chOff x="630644" y="2191938"/>
            <a:chExt cx="6913499" cy="530709"/>
          </a:xfrm>
        </p:grpSpPr>
        <p:sp>
          <p:nvSpPr>
            <p:cNvPr id="462" name="Google Shape;462;g1239744aa41_0_35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myMap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6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map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pt-BR" sz="16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lang="pt-BR" sz="16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myMap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6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make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6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map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pt-BR" sz="16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lang="pt-BR" sz="16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3" name="Google Shape;463;g1239744aa41_0_35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64" name="Google Shape;464;g1239744aa41_0_358"/>
          <p:cNvSpPr txBox="1"/>
          <p:nvPr/>
        </p:nvSpPr>
        <p:spPr>
          <a:xfrm>
            <a:off x="718200" y="3320638"/>
            <a:ext cx="770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função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toma como argumento o tipo de map e devolve um map inicializado.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65" name="Google Shape;465;g1239744aa41_0_358"/>
          <p:cNvGrpSpPr/>
          <p:nvPr/>
        </p:nvGrpSpPr>
        <p:grpSpPr>
          <a:xfrm>
            <a:off x="1697400" y="4160875"/>
            <a:ext cx="5748303" cy="780653"/>
            <a:chOff x="1560366" y="1532303"/>
            <a:chExt cx="5595000" cy="2658900"/>
          </a:xfrm>
        </p:grpSpPr>
        <p:sp>
          <p:nvSpPr>
            <p:cNvPr id="466" name="Google Shape;466;g1239744aa41_0_358"/>
            <p:cNvSpPr/>
            <p:nvPr/>
          </p:nvSpPr>
          <p:spPr>
            <a:xfrm>
              <a:off x="1560366" y="1532303"/>
              <a:ext cx="5595000" cy="26589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91440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A</a:t>
              </a:r>
              <a:r>
                <a:rPr lang="pt-BR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 função make nos ajuda a inicializá-la, mas não poderemos </a:t>
              </a:r>
              <a:endParaRPr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inserir dados na mesma instrução de inicialização</a:t>
              </a:r>
              <a:endParaRPr b="0" i="0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7" name="Google Shape;467;g1239744aa41_0_358"/>
            <p:cNvSpPr/>
            <p:nvPr/>
          </p:nvSpPr>
          <p:spPr>
            <a:xfrm>
              <a:off x="1843070" y="2350342"/>
              <a:ext cx="219165" cy="1022176"/>
            </a:xfrm>
            <a:custGeom>
              <a:rect b="b" l="l" r="r" t="t"/>
              <a:pathLst>
                <a:path extrusionOk="0" h="498015" w="342446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39744aa41_0_373"/>
          <p:cNvSpPr txBox="1"/>
          <p:nvPr/>
        </p:nvSpPr>
        <p:spPr>
          <a:xfrm>
            <a:off x="717750" y="1405275"/>
            <a:ext cx="7707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Para determinar quantos elementos (chave-valor) tem um map, podemos usar uma função que o </a:t>
            </a: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 </a:t>
            </a: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nos proporciona para isso, o len().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3" name="Google Shape;473;g1239744aa41_0_373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Comprimento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de um Map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4" name="Google Shape;474;g1239744aa41_0_373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MAPS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5" name="Google Shape;475;g1239744aa41_0_373"/>
          <p:cNvSpPr txBox="1"/>
          <p:nvPr/>
        </p:nvSpPr>
        <p:spPr>
          <a:xfrm>
            <a:off x="718200" y="3769325"/>
            <a:ext cx="770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 função </a:t>
            </a: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len () devolve </a:t>
            </a: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zero para um map não inicializado.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6" name="Google Shape;476;g1239744aa41_0_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g1239744aa41_0_3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8" name="Google Shape;478;g1239744aa41_0_373"/>
          <p:cNvGrpSpPr/>
          <p:nvPr/>
        </p:nvGrpSpPr>
        <p:grpSpPr>
          <a:xfrm>
            <a:off x="725225" y="2449218"/>
            <a:ext cx="7692650" cy="980379"/>
            <a:chOff x="630644" y="2191938"/>
            <a:chExt cx="6913499" cy="530709"/>
          </a:xfrm>
        </p:grpSpPr>
        <p:sp>
          <p:nvSpPr>
            <p:cNvPr id="479" name="Google Shape;479;g1239744aa41_0_37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0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myMap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pt-BR" sz="16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map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pt-BR" sz="16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lang="pt-BR" sz="16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fmt.</a:t>
              </a:r>
              <a:r>
                <a:rPr lang="pt-BR" sz="16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6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len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(myMap))</a:t>
              </a:r>
              <a:endParaRPr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0" name="Google Shape;480;g1239744aa41_0_37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239744aa41_0_385"/>
          <p:cNvSpPr txBox="1"/>
          <p:nvPr/>
        </p:nvSpPr>
        <p:spPr>
          <a:xfrm>
            <a:off x="717750" y="1329075"/>
            <a:ext cx="7707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Para acessar um elemento de um map, chamamos o nome do mesmo seguido pelo  nome da chave que queremos acessar, entre colchetes.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6" name="Google Shape;486;g1239744aa41_0_38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Acessando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elementos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7" name="Google Shape;487;g1239744aa41_0_38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MAPS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8" name="Google Shape;488;g1239744aa41_0_3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g1239744aa41_0_3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0" name="Google Shape;490;g1239744aa41_0_385"/>
          <p:cNvGrpSpPr/>
          <p:nvPr/>
        </p:nvGrpSpPr>
        <p:grpSpPr>
          <a:xfrm>
            <a:off x="725225" y="2220618"/>
            <a:ext cx="7692650" cy="980379"/>
            <a:chOff x="630644" y="2191938"/>
            <a:chExt cx="6913499" cy="530709"/>
          </a:xfrm>
        </p:grpSpPr>
        <p:sp>
          <p:nvSpPr>
            <p:cNvPr id="491" name="Google Shape;491;g1239744aa41_0_38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lang="pt-BR" sz="16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00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students</a:t>
              </a:r>
              <a:r>
                <a:rPr lang="pt-BR" sz="16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pt-BR" sz="1600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map</a:t>
              </a:r>
              <a:r>
                <a:rPr lang="pt-BR" sz="16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pt-BR" sz="1600">
                  <a:solidFill>
                    <a:srgbClr val="4EC9B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6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lang="pt-BR" sz="1600">
                  <a:solidFill>
                    <a:srgbClr val="4EC9B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pt-BR" sz="16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pt-BR" sz="16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"João"</a:t>
              </a:r>
              <a:r>
                <a:rPr lang="pt-BR" sz="16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pt-BR" sz="1600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r>
                <a:rPr lang="pt-BR" sz="16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6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"Pedro"</a:t>
              </a:r>
              <a:r>
                <a:rPr lang="pt-BR" sz="16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pt-BR" sz="1600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26</a:t>
              </a:r>
              <a:r>
                <a:rPr lang="pt-BR" sz="16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fmt.</a:t>
              </a:r>
              <a:r>
                <a:rPr lang="pt-BR" sz="1600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6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(students[</a:t>
              </a:r>
              <a:r>
                <a:rPr lang="pt-BR" sz="16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"João"</a:t>
              </a:r>
              <a:r>
                <a:rPr lang="pt-BR" sz="16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])</a:t>
              </a:r>
              <a:endParaRPr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2" name="Google Shape;492;g1239744aa41_0_38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93" name="Google Shape;493;g1239744aa41_0_385"/>
          <p:cNvSpPr txBox="1"/>
          <p:nvPr/>
        </p:nvSpPr>
        <p:spPr>
          <a:xfrm>
            <a:off x="725700" y="3407225"/>
            <a:ext cx="76926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 ponto forte de um map é sua capacidade de recuperar rapidamente um valor com base na chave. Uma chave funciona como um índice, apontando para o valor associado a essa chave.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39744aa41_0_397"/>
          <p:cNvSpPr txBox="1"/>
          <p:nvPr/>
        </p:nvSpPr>
        <p:spPr>
          <a:xfrm>
            <a:off x="717750" y="1405275"/>
            <a:ext cx="7707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Para adicionar</a:t>
            </a: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um elemento ao map utilizamos uma nova chave de índice e inserimos um valor.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9" name="Google Shape;499;g1239744aa41_0_39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Adicionando elementos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0" name="Google Shape;500;g1239744aa41_0_39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MAPS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1" name="Google Shape;501;g1239744aa41_0_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1239744aa41_0_3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3" name="Google Shape;503;g1239744aa41_0_397"/>
          <p:cNvGrpSpPr/>
          <p:nvPr/>
        </p:nvGrpSpPr>
        <p:grpSpPr>
          <a:xfrm>
            <a:off x="725225" y="2296805"/>
            <a:ext cx="7692650" cy="2140243"/>
            <a:chOff x="630644" y="2191938"/>
            <a:chExt cx="6913499" cy="530709"/>
          </a:xfrm>
        </p:grpSpPr>
        <p:sp>
          <p:nvSpPr>
            <p:cNvPr id="504" name="Google Shape;504;g1239744aa41_0_39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0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students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pt-BR" sz="16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map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pt-BR" sz="16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lang="pt-BR" sz="16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pt-BR" sz="16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"João"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pt-BR" sz="160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6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"Pedro"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pt-BR" sz="160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26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fmt.</a:t>
              </a:r>
              <a:r>
                <a:rPr lang="pt-BR" sz="16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(students)</a:t>
              </a:r>
              <a:endParaRPr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students[</a:t>
              </a:r>
              <a:r>
                <a:rPr lang="pt-BR" sz="16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"Brenda"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 = </a:t>
              </a:r>
              <a:r>
                <a:rPr lang="pt-BR" sz="160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students[</a:t>
              </a:r>
              <a:r>
                <a:rPr lang="pt-BR" sz="16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"Marcos"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 = </a:t>
              </a:r>
              <a:r>
                <a:rPr lang="pt-BR" sz="160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fmt.</a:t>
              </a:r>
              <a:r>
                <a:rPr lang="pt-BR" sz="16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(students)</a:t>
              </a:r>
              <a:endParaRPr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5" name="Google Shape;505;g1239744aa41_0_39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39744aa41_0_408"/>
          <p:cNvSpPr txBox="1"/>
          <p:nvPr/>
        </p:nvSpPr>
        <p:spPr>
          <a:xfrm>
            <a:off x="717750" y="1405275"/>
            <a:ext cx="7707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Podemos atualizar o valor de </a:t>
            </a: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um</a:t>
            </a: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elemento específico consultando seu nome da chave.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1" name="Google Shape;511;g1239744aa41_0_40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Atualizando valores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2" name="Google Shape;512;g1239744aa41_0_40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MAPS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3" name="Google Shape;513;g1239744aa41_0_4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g1239744aa41_0_4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g1239744aa41_0_408"/>
          <p:cNvGrpSpPr/>
          <p:nvPr/>
        </p:nvGrpSpPr>
        <p:grpSpPr>
          <a:xfrm>
            <a:off x="725225" y="2296810"/>
            <a:ext cx="7692650" cy="1803402"/>
            <a:chOff x="630644" y="2191938"/>
            <a:chExt cx="6913499" cy="530709"/>
          </a:xfrm>
        </p:grpSpPr>
        <p:sp>
          <p:nvSpPr>
            <p:cNvPr id="516" name="Google Shape;516;g1239744aa41_0_40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0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students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pt-BR" sz="16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map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pt-BR" sz="16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lang="pt-BR" sz="16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pt-BR" sz="16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"João"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pt-BR" sz="160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6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"Pedro"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pt-BR" sz="160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26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fmt.</a:t>
              </a:r>
              <a:r>
                <a:rPr lang="pt-BR" sz="16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(students)</a:t>
              </a:r>
              <a:endParaRPr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students[</a:t>
              </a:r>
              <a:r>
                <a:rPr lang="pt-BR" sz="16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"João"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 = </a:t>
              </a:r>
              <a:r>
                <a:rPr lang="pt-BR" sz="160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fmt.</a:t>
              </a:r>
              <a:r>
                <a:rPr lang="pt-BR" sz="16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(students)</a:t>
              </a:r>
              <a:endParaRPr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7" name="Google Shape;517;g1239744aa41_0_40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239744aa41_0_419"/>
          <p:cNvSpPr txBox="1"/>
          <p:nvPr/>
        </p:nvSpPr>
        <p:spPr>
          <a:xfrm>
            <a:off x="717750" y="1405275"/>
            <a:ext cx="7707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 nos proporciona uma função para deletar elementos de um map.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3" name="Google Shape;523;g1239744aa41_0_419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Deletando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elementos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4" name="Google Shape;524;g1239744aa41_0_41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MAPS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5" name="Google Shape;525;g1239744aa41_0_4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1239744aa41_0_4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7" name="Google Shape;527;g1239744aa41_0_419"/>
          <p:cNvGrpSpPr/>
          <p:nvPr/>
        </p:nvGrpSpPr>
        <p:grpSpPr>
          <a:xfrm>
            <a:off x="725225" y="2068213"/>
            <a:ext cx="7692650" cy="2313679"/>
            <a:chOff x="630644" y="2191938"/>
            <a:chExt cx="6913499" cy="530709"/>
          </a:xfrm>
        </p:grpSpPr>
        <p:sp>
          <p:nvSpPr>
            <p:cNvPr id="528" name="Google Shape;528;g1239744aa41_0_41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0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students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pt-BR" sz="16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make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6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map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pt-BR" sz="16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lang="pt-BR" sz="16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students[</a:t>
              </a:r>
              <a:r>
                <a:rPr lang="pt-BR" sz="16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"João"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 = </a:t>
              </a:r>
              <a:r>
                <a:rPr lang="pt-BR" sz="160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fmt.</a:t>
              </a:r>
              <a:r>
                <a:rPr lang="pt-BR" sz="16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(students)</a:t>
              </a:r>
              <a:endParaRPr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delete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(students, </a:t>
              </a:r>
              <a:r>
                <a:rPr lang="pt-BR" sz="16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"João"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fmt.</a:t>
              </a:r>
              <a:r>
                <a:rPr lang="pt-BR" sz="16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(students)</a:t>
              </a:r>
              <a:endParaRPr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9" name="Google Shape;529;g1239744aa41_0_41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7b9c64511_0_155"/>
          <p:cNvSpPr txBox="1"/>
          <p:nvPr>
            <p:ph type="ctrTitle"/>
          </p:nvPr>
        </p:nvSpPr>
        <p:spPr>
          <a:xfrm>
            <a:off x="364125" y="1710600"/>
            <a:ext cx="850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30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"Um operador é um símbolo que diz ao compilador para realizar operações matemáticas ou lógicas específicas."</a:t>
            </a:r>
            <a:endParaRPr>
              <a:solidFill>
                <a:srgbClr val="464646"/>
              </a:solidFill>
            </a:endParaRPr>
          </a:p>
        </p:txBody>
      </p:sp>
      <p:pic>
        <p:nvPicPr>
          <p:cNvPr id="93" name="Google Shape;93;gd7b9c64511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5" y="37874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d7b9c64511_0_155"/>
          <p:cNvSpPr txBox="1"/>
          <p:nvPr/>
        </p:nvSpPr>
        <p:spPr>
          <a:xfrm>
            <a:off x="416300" y="94147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b="0" i="0" lang="pt-BR" sz="3000" u="none" cap="none" strike="noStrike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 que são Operadores?</a:t>
            </a:r>
            <a:endParaRPr b="0" i="0" sz="30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239744aa41_0_430"/>
          <p:cNvSpPr txBox="1"/>
          <p:nvPr/>
        </p:nvSpPr>
        <p:spPr>
          <a:xfrm>
            <a:off x="717750" y="1405275"/>
            <a:ext cx="7707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nos permite recorrer os elementos de nosso map.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5" name="Google Shape;535;g1239744aa41_0_430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Recorrendo elementos de um Map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6" name="Google Shape;536;g1239744aa41_0_430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MAPS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37" name="Google Shape;537;g1239744aa41_0_4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g1239744aa41_0_4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" name="Google Shape;539;g1239744aa41_0_430"/>
          <p:cNvGrpSpPr/>
          <p:nvPr/>
        </p:nvGrpSpPr>
        <p:grpSpPr>
          <a:xfrm>
            <a:off x="725225" y="2068216"/>
            <a:ext cx="7692650" cy="1771241"/>
            <a:chOff x="630644" y="2191938"/>
            <a:chExt cx="6913499" cy="530709"/>
          </a:xfrm>
        </p:grpSpPr>
        <p:sp>
          <p:nvSpPr>
            <p:cNvPr id="540" name="Google Shape;540;g1239744aa41_0_43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0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students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pt-BR" sz="16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map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pt-BR" sz="16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lang="pt-BR" sz="16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pt-BR" sz="16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"João"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pt-BR" sz="160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6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"Pedro"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pt-BR" sz="160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26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0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key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60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  <a:extLst>
                    <a:ext uri="http://customooxmlschemas.google.com/">
                      <go:slidesCustomData xmlns:go="http://customooxmlschemas.google.com/" textRoundtripDataId="11"/>
                    </a:ext>
                  </a:extLst>
                </a:rPr>
                <a:t>element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  <a:extLst>
                    <a:ext uri="http://customooxmlschemas.google.com/">
                      <go:slidesCustomData xmlns:go="http://customooxmlschemas.google.com/" textRoundtripDataId="12"/>
                    </a:ext>
                  </a:extLst>
                </a:rPr>
                <a:t> 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:= </a:t>
              </a:r>
              <a:r>
                <a:rPr lang="pt-BR" sz="160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students {</a:t>
              </a:r>
              <a:endParaRPr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6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6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"Key:"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key, </a:t>
              </a:r>
              <a:r>
                <a:rPr lang="pt-BR" sz="16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"=&gt;"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6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"Element:"</a:t>
              </a: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element)</a:t>
              </a:r>
              <a:endParaRPr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1" name="Google Shape;541;g1239744aa41_0_43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239744aa41_0_496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239744aa41_0_496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239744aa41_0_496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239744aa41_0_496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239744aa41_0_496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1" name="Google Shape;551;g1239744aa41_0_4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g1239744aa41_0_496"/>
          <p:cNvSpPr txBox="1"/>
          <p:nvPr/>
        </p:nvSpPr>
        <p:spPr>
          <a:xfrm>
            <a:off x="639875" y="1388475"/>
            <a:ext cx="50292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For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3" name="Google Shape;553;g1239744aa41_0_496"/>
          <p:cNvSpPr txBox="1"/>
          <p:nvPr/>
        </p:nvSpPr>
        <p:spPr>
          <a:xfrm>
            <a:off x="704700" y="2675875"/>
            <a:ext cx="465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b="0" i="0" lang="pt-BR" sz="3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Estruturas de controle</a:t>
            </a:r>
            <a:endParaRPr b="0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4" name="Google Shape;554;g1239744aa41_0_496"/>
          <p:cNvPicPr preferRelativeResize="0"/>
          <p:nvPr/>
        </p:nvPicPr>
        <p:blipFill rotWithShape="1">
          <a:blip r:embed="rId4">
            <a:alphaModFix/>
          </a:blip>
          <a:srcRect b="-8535" l="0" r="0" t="-8547"/>
          <a:stretch/>
        </p:blipFill>
        <p:spPr>
          <a:xfrm>
            <a:off x="2099050" y="4281051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1239744aa41_0_4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1239744aa41_0_496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239744aa41_0_510"/>
          <p:cNvSpPr txBox="1"/>
          <p:nvPr/>
        </p:nvSpPr>
        <p:spPr>
          <a:xfrm>
            <a:off x="718200" y="1449450"/>
            <a:ext cx="77076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 laço de repetição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pt-BR" sz="140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nós o usamos para executar um bloco de código repetidamente. Geralmente é usado para iterar sobre uma sequência (slice, array, map ou string).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Em Golang, existem diferentes maneiras de usá-lo: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rgbClr val="2424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50"/>
              <a:buFont typeface="Proxima Nova"/>
              <a:buChar char="-"/>
            </a:pPr>
            <a:r>
              <a:rPr b="0" i="0" lang="pt-BR" sz="145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Standard For</a:t>
            </a:r>
            <a:endParaRPr b="0" i="0" sz="1450" u="none" cap="none" strike="noStrike">
              <a:solidFill>
                <a:srgbClr val="2424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50"/>
              <a:buFont typeface="Proxima Nova"/>
              <a:buChar char="-"/>
            </a:pPr>
            <a:r>
              <a:rPr b="0" i="0" lang="pt-BR" sz="145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For Range</a:t>
            </a:r>
            <a:endParaRPr b="0" i="0" sz="1450" u="none" cap="none" strike="noStrike">
              <a:solidFill>
                <a:srgbClr val="2424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50"/>
              <a:buFont typeface="Proxima Nova"/>
              <a:buChar char="-"/>
            </a:pPr>
            <a:r>
              <a:rPr lang="pt-BR" sz="1450">
                <a:solidFill>
                  <a:srgbClr val="2424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Loop </a:t>
            </a:r>
            <a:r>
              <a:rPr b="0" i="0" lang="pt-BR" sz="145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infinito</a:t>
            </a:r>
            <a:endParaRPr b="0" i="0" sz="1450" u="none" cap="none" strike="noStrike">
              <a:solidFill>
                <a:srgbClr val="2424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50"/>
              <a:buFont typeface="Proxima Nova"/>
              <a:buChar char="-"/>
            </a:pPr>
            <a:r>
              <a:rPr lang="pt-BR" sz="1450">
                <a:solidFill>
                  <a:srgbClr val="2424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Loop</a:t>
            </a:r>
            <a:r>
              <a:rPr b="0" i="0" lang="pt-BR" sz="145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While</a:t>
            </a:r>
            <a:endParaRPr b="0" i="0" sz="1450" u="none" cap="none" strike="noStrike">
              <a:solidFill>
                <a:srgbClr val="2424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2424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pt-BR" sz="1450">
                <a:solidFill>
                  <a:srgbClr val="2424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Veremos cada um deles nos slides a seguir.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2" name="Google Shape;562;g1239744aa41_0_510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Para que serve o for?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3" name="Google Shape;563;g1239744aa41_0_510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FOR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4" name="Google Shape;564;g1239744aa41_0_5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g1239744aa41_0_5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239744aa41_0_518"/>
          <p:cNvSpPr txBox="1"/>
          <p:nvPr/>
        </p:nvSpPr>
        <p:spPr>
          <a:xfrm>
            <a:off x="717750" y="1176675"/>
            <a:ext cx="77076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Go tem uma sintaxe de três componentes bastante padrão semelhante à de C, Java ou JavaScript. A grande diferença é que você não precisa dos parênteses ao redor dos componentes.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1" name="Google Shape;571;g1239744aa41_0_518"/>
          <p:cNvSpPr/>
          <p:nvPr/>
        </p:nvSpPr>
        <p:spPr>
          <a:xfrm>
            <a:off x="5129917" y="3398041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239744aa41_0_51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Standard For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3" name="Google Shape;573;g1239744aa41_0_51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FOR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4" name="Google Shape;574;g1239744aa41_0_5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g1239744aa41_0_5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g1239744aa41_0_518"/>
          <p:cNvGrpSpPr/>
          <p:nvPr/>
        </p:nvGrpSpPr>
        <p:grpSpPr>
          <a:xfrm>
            <a:off x="4797690" y="2900129"/>
            <a:ext cx="3500793" cy="1091530"/>
            <a:chOff x="1122825" y="2552194"/>
            <a:chExt cx="3252014" cy="530719"/>
          </a:xfrm>
        </p:grpSpPr>
        <p:sp>
          <p:nvSpPr>
            <p:cNvPr id="577" name="Google Shape;577;g1239744aa41_0_518"/>
            <p:cNvSpPr/>
            <p:nvPr/>
          </p:nvSpPr>
          <p:spPr>
            <a:xfrm>
              <a:off x="1707539" y="2552194"/>
              <a:ext cx="26673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b="0" i="0" lang="pt-BR" sz="14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; i &lt; </a:t>
              </a:r>
              <a:r>
                <a:rPr b="0" i="0" lang="pt-BR" sz="14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; i++ {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sum += i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25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8" name="Google Shape;578;g1239744aa41_0_518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79" name="Google Shape;579;g1239744aa41_0_518"/>
          <p:cNvSpPr/>
          <p:nvPr/>
        </p:nvSpPr>
        <p:spPr>
          <a:xfrm rot="-5400000">
            <a:off x="6155252" y="2434625"/>
            <a:ext cx="150600" cy="639300"/>
          </a:xfrm>
          <a:prstGeom prst="rightBrace">
            <a:avLst>
              <a:gd fmla="val 50000" name="adj1"/>
              <a:gd fmla="val 23764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1239744aa41_0_518"/>
          <p:cNvSpPr txBox="1"/>
          <p:nvPr/>
        </p:nvSpPr>
        <p:spPr>
          <a:xfrm>
            <a:off x="4993147" y="2276000"/>
            <a:ext cx="1371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pt-BR" sz="1600">
                <a:solidFill>
                  <a:srgbClr val="EC183F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Declaração</a:t>
            </a:r>
            <a:endParaRPr b="1" i="0" sz="1600" u="none" cap="none" strike="noStrike">
              <a:solidFill>
                <a:srgbClr val="EC18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1" name="Google Shape;581;g1239744aa41_0_518"/>
          <p:cNvSpPr/>
          <p:nvPr/>
        </p:nvSpPr>
        <p:spPr>
          <a:xfrm rot="-5400000">
            <a:off x="6961825" y="2386625"/>
            <a:ext cx="150900" cy="7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1239744aa41_0_518"/>
          <p:cNvSpPr txBox="1"/>
          <p:nvPr/>
        </p:nvSpPr>
        <p:spPr>
          <a:xfrm>
            <a:off x="6190438" y="2280498"/>
            <a:ext cx="1228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pt-BR" sz="1600">
                <a:solidFill>
                  <a:srgbClr val="009688"/>
                </a:solidFill>
                <a:latin typeface="Proxima Nova"/>
                <a:ea typeface="Proxima Nova"/>
                <a:cs typeface="Proxima Nova"/>
                <a:sym typeface="Proxima Nova"/>
              </a:rPr>
              <a:t>Condição</a:t>
            </a:r>
            <a:endParaRPr b="0" i="0" sz="1300" u="none" cap="none" strike="noStrike">
              <a:solidFill>
                <a:srgbClr val="0096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83" name="Google Shape;583;g1239744aa41_0_518"/>
          <p:cNvSpPr/>
          <p:nvPr/>
        </p:nvSpPr>
        <p:spPr>
          <a:xfrm rot="-5400000">
            <a:off x="7660238" y="2543075"/>
            <a:ext cx="150600" cy="422400"/>
          </a:xfrm>
          <a:prstGeom prst="rightBrace">
            <a:avLst>
              <a:gd fmla="val 48440" name="adj1"/>
              <a:gd fmla="val 53897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1239744aa41_0_518"/>
          <p:cNvSpPr txBox="1"/>
          <p:nvPr/>
        </p:nvSpPr>
        <p:spPr>
          <a:xfrm>
            <a:off x="717750" y="2042726"/>
            <a:ext cx="40584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 loop é executado da seguinte forma: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6125" lvl="0" marL="3888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Proxima Nova"/>
              <a:buAutoNum type="arabicPeriod"/>
            </a:pPr>
            <a:r>
              <a:rPr b="1" lang="pt-BR" sz="1300">
                <a:solidFill>
                  <a:srgbClr val="EC183F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Declaração</a:t>
            </a:r>
            <a:r>
              <a:rPr b="1" i="0" lang="pt-BR" sz="1300" u="none" cap="none" strike="noStrike">
                <a:solidFill>
                  <a:srgbClr val="EC183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pt-BR" sz="13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Declare a variável e disponibilize-a dentro do escopo do loop.</a:t>
            </a:r>
            <a:endParaRPr b="0" i="0" sz="13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6125" lvl="0" marL="38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Proxima Nova"/>
              <a:buAutoNum type="arabicPeriod"/>
            </a:pPr>
            <a:r>
              <a:rPr b="1" lang="pt-BR" sz="1300">
                <a:solidFill>
                  <a:srgbClr val="009688"/>
                </a:solidFill>
                <a:latin typeface="Proxima Nova"/>
                <a:ea typeface="Proxima Nova"/>
                <a:cs typeface="Proxima Nova"/>
                <a:sym typeface="Proxima Nova"/>
              </a:rPr>
              <a:t>Condição</a:t>
            </a:r>
            <a:r>
              <a:rPr b="1" i="0" lang="pt-BR" sz="1300" u="none" cap="none" strike="noStrike">
                <a:solidFill>
                  <a:srgbClr val="009688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pt-BR" sz="13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 a condição for atendida, ele executa o código, caso contrário, o loop termina.</a:t>
            </a:r>
            <a:endParaRPr b="0" i="0" sz="13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6125" lvl="0" marL="38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Proxima Nova"/>
              <a:buAutoNum type="arabicPeriod"/>
            </a:pPr>
            <a:r>
              <a:rPr b="1" lang="pt-BR" sz="13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Declaração posterior</a:t>
            </a:r>
            <a:r>
              <a:rPr b="1" i="0" lang="pt-BR" sz="13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pt-BR" sz="13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instrução posterior é executada</a:t>
            </a:r>
            <a:endParaRPr b="0" i="0" sz="13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6125" lvl="0" marL="38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86C0"/>
              </a:buClr>
              <a:buSzPts val="1350"/>
              <a:buFont typeface="Proxima Nova"/>
              <a:buAutoNum type="arabicPeriod"/>
            </a:pPr>
            <a:r>
              <a:rPr b="1" lang="pt-BR" sz="1350">
                <a:solidFill>
                  <a:srgbClr val="C586C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Volte para o passo 2</a:t>
            </a:r>
            <a:endParaRPr b="1" i="0" sz="1350" u="none" cap="none" strike="noStrike">
              <a:solidFill>
                <a:srgbClr val="C586C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5" name="Google Shape;585;g1239744aa41_0_518"/>
          <p:cNvSpPr txBox="1"/>
          <p:nvPr/>
        </p:nvSpPr>
        <p:spPr>
          <a:xfrm>
            <a:off x="7366650" y="2054975"/>
            <a:ext cx="18363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lang="pt-BR" sz="16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Declaração posterior</a:t>
            </a:r>
            <a:endParaRPr b="1" i="0" sz="16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6" name="Google Shape;586;g1239744aa41_0_518"/>
          <p:cNvSpPr txBox="1"/>
          <p:nvPr/>
        </p:nvSpPr>
        <p:spPr>
          <a:xfrm>
            <a:off x="4797800" y="4028050"/>
            <a:ext cx="35007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instrução é usada principalmente para descobrir o índice atual do loop.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239744aa41_0_538"/>
          <p:cNvSpPr txBox="1"/>
          <p:nvPr/>
        </p:nvSpPr>
        <p:spPr>
          <a:xfrm>
            <a:off x="717750" y="1252875"/>
            <a:ext cx="77076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 você precisar iterar pelos elementos de um array, slice, map ou string, poderá fazê-lo usando o padrão for. Go nos dá a palavra-chave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40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2" name="Google Shape;592;g1239744aa41_0_538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1239744aa41_0_53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For range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4" name="Google Shape;594;g1239744aa41_0_53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FOR RANGE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5" name="Google Shape;595;g1239744aa41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g1239744aa41_0_5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g1239744aa41_0_538"/>
          <p:cNvGrpSpPr/>
          <p:nvPr/>
        </p:nvGrpSpPr>
        <p:grpSpPr>
          <a:xfrm>
            <a:off x="725225" y="2047191"/>
            <a:ext cx="7692650" cy="1507267"/>
            <a:chOff x="630644" y="2191938"/>
            <a:chExt cx="6913499" cy="530709"/>
          </a:xfrm>
        </p:grpSpPr>
        <p:sp>
          <p:nvSpPr>
            <p:cNvPr id="598" name="Google Shape;598;g1239744aa41_0_53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frutas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:= []</a:t>
              </a:r>
              <a:r>
                <a:rPr b="0" i="0" lang="pt-BR" sz="1400" u="none" cap="none" strike="noStrike">
                  <a:solidFill>
                    <a:srgbClr val="4EC9B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b="0" i="0" lang="pt-BR" sz="14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maçã</a:t>
              </a:r>
              <a:r>
                <a:rPr b="0" i="0" lang="pt-BR" sz="14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4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"banana"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4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"p</a:t>
              </a:r>
              <a:r>
                <a:rPr lang="pt-BR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ê</a:t>
              </a:r>
              <a:r>
                <a:rPr b="0" i="0" lang="pt-BR" sz="14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ra"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4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fruta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b="0" i="0" lang="pt-BR" sz="14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frutas {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4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(i, </a:t>
              </a:r>
              <a:r>
                <a:rPr b="0" i="0" lang="pt-BR" sz="14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fruta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1" sz="14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9" name="Google Shape;599;g1239744aa41_0_53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00" name="Google Shape;600;g1239744aa41_0_538"/>
          <p:cNvSpPr txBox="1"/>
          <p:nvPr/>
        </p:nvSpPr>
        <p:spPr>
          <a:xfrm>
            <a:off x="725150" y="3686725"/>
            <a:ext cx="76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No exemplo a seguir, vemos como percorrer um slice com </a:t>
            </a:r>
            <a:r>
              <a:rPr b="0" i="0" lang="pt-BR" sz="140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239744aa41_0_551"/>
          <p:cNvSpPr txBox="1"/>
          <p:nvPr/>
        </p:nvSpPr>
        <p:spPr>
          <a:xfrm>
            <a:off x="717750" y="1405275"/>
            <a:ext cx="77076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Loops infinitos são úteis dentro de rotinas Go, quando possuem um worker ou processo que deve continuar para sempre.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6" name="Google Shape;606;g1239744aa41_0_551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1239744aa41_0_551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Loop 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infinito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8" name="Google Shape;608;g1239744aa41_0_551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LOOP 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INFINITO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09" name="Google Shape;609;g1239744aa41_0_5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g1239744aa41_0_5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1" name="Google Shape;611;g1239744aa41_0_551"/>
          <p:cNvGrpSpPr/>
          <p:nvPr/>
        </p:nvGrpSpPr>
        <p:grpSpPr>
          <a:xfrm>
            <a:off x="725225" y="2351991"/>
            <a:ext cx="7692650" cy="1507267"/>
            <a:chOff x="630644" y="2191938"/>
            <a:chExt cx="6913499" cy="530709"/>
          </a:xfrm>
        </p:grpSpPr>
        <p:sp>
          <p:nvSpPr>
            <p:cNvPr id="612" name="Google Shape;612;g1239744aa41_0_55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b="0" i="0" lang="pt-BR" sz="14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i="0" sz="14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sum++ </a:t>
              </a:r>
              <a:r>
                <a:rPr b="0" i="0" lang="pt-BR" sz="1400" u="none" cap="none" strike="noStrike">
                  <a:solidFill>
                    <a:srgbClr val="6A9955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>
                  <a:solidFill>
                    <a:srgbClr val="6A9955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repetir para sempre</a:t>
              </a:r>
              <a:endParaRPr b="0" i="0" sz="1400" u="none" cap="none" strike="noStrike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6A9955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>
                  <a:solidFill>
                    <a:srgbClr val="6A9955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nunca termina, o loop é infinito</a:t>
              </a:r>
              <a:endParaRPr b="0" i="0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3" name="Google Shape;613;g1239744aa41_0_55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239744aa41_0_563"/>
          <p:cNvSpPr txBox="1"/>
          <p:nvPr/>
        </p:nvSpPr>
        <p:spPr>
          <a:xfrm>
            <a:off x="717750" y="1252875"/>
            <a:ext cx="77076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 loop while permite que você execute um bloco de código até que a condição não seja mais verdadeira. Ao contrário do loop padrão de 3 componentes, isso é feito com apenas um, a condição. Go não tem a palavra-chave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150" u="none" cap="none" strike="noStrike">
                <a:solidFill>
                  <a:srgbClr val="E058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para este </a:t>
            </a:r>
            <a:r>
              <a:rPr lang="pt-BR" sz="145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loop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9" name="Google Shape;619;g1239744aa41_0_563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239744aa41_0_563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Loop 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while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1" name="Google Shape;621;g1239744aa41_0_563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LOOP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WHILE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2" name="Google Shape;622;g1239744aa41_0_5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g1239744aa41_0_5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4" name="Google Shape;624;g1239744aa41_0_563"/>
          <p:cNvGrpSpPr/>
          <p:nvPr/>
        </p:nvGrpSpPr>
        <p:grpSpPr>
          <a:xfrm>
            <a:off x="725225" y="2275791"/>
            <a:ext cx="7692650" cy="1507267"/>
            <a:chOff x="630644" y="2191938"/>
            <a:chExt cx="6913499" cy="530709"/>
          </a:xfrm>
        </p:grpSpPr>
        <p:sp>
          <p:nvSpPr>
            <p:cNvPr id="625" name="Google Shape;625;g1239744aa41_0_56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b="0" i="0" lang="pt-BR" sz="14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sum &lt; </a:t>
              </a:r>
              <a:r>
                <a:rPr b="0" i="0" lang="pt-BR" sz="14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sum += sum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4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(sum)</a:t>
              </a:r>
              <a:endParaRPr b="0" i="0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6" name="Google Shape;626;g1239744aa41_0_56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27" name="Google Shape;627;g1239744aa41_0_563"/>
          <p:cNvSpPr txBox="1"/>
          <p:nvPr/>
        </p:nvSpPr>
        <p:spPr>
          <a:xfrm>
            <a:off x="718200" y="3983375"/>
            <a:ext cx="77076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Depois do for só colocamos a condição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239744aa41_0_576"/>
          <p:cNvSpPr txBox="1"/>
          <p:nvPr/>
        </p:nvSpPr>
        <p:spPr>
          <a:xfrm>
            <a:off x="717750" y="1405275"/>
            <a:ext cx="77076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Quebrar um loop antes que ele termine pode ser útil, especialmente em um loop infinito. A palavra reservada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40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nos permite cortar com a execução do loop.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3" name="Google Shape;633;g1239744aa41_0_576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1239744aa41_0_576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Quebrar um laço de repetição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5" name="Google Shape;635;g1239744aa41_0_576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QUEBRAR UM LAÇO DE REPETIÇÃO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6" name="Google Shape;636;g1239744aa41_0_5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g1239744aa41_0_5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8" name="Google Shape;638;g1239744aa41_0_576"/>
          <p:cNvGrpSpPr/>
          <p:nvPr/>
        </p:nvGrpSpPr>
        <p:grpSpPr>
          <a:xfrm>
            <a:off x="725225" y="2199527"/>
            <a:ext cx="7692650" cy="1946481"/>
            <a:chOff x="630644" y="2191938"/>
            <a:chExt cx="6913499" cy="530709"/>
          </a:xfrm>
        </p:grpSpPr>
        <p:sp>
          <p:nvSpPr>
            <p:cNvPr id="639" name="Google Shape;639;g1239744aa41_0_57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b="0" i="0" lang="pt-BR" sz="14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i="0" sz="14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sum++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sum &gt;= </a:t>
              </a:r>
              <a:r>
                <a:rPr b="0" i="0" lang="pt-BR" sz="14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1000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0" i="0" lang="pt-BR" sz="14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break</a:t>
              </a:r>
              <a:endParaRPr b="0" i="0" sz="140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fmt.</a:t>
              </a:r>
              <a:r>
                <a:rPr b="0" i="0" lang="pt-BR" sz="14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(sum)</a:t>
              </a:r>
              <a:endParaRPr b="0" i="0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40" name="Google Shape;640;g1239744aa41_0_57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239744aa41_0_588"/>
          <p:cNvSpPr txBox="1"/>
          <p:nvPr/>
        </p:nvSpPr>
        <p:spPr>
          <a:xfrm>
            <a:off x="717750" y="1176675"/>
            <a:ext cx="77076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Pode ser útil passar para a próxima iteração de um loop antes que todo o código no loop termine de ser executado. Isso é feito com a palavra reservada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40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6" name="Google Shape;646;g1239744aa41_0_588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1239744aa41_0_58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Pular para a próxima iteração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8" name="Google Shape;648;g1239744aa41_0_58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PULAR PARA A PRÓXIMA ITERAÇÃO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9" name="Google Shape;649;g1239744aa41_0_5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g1239744aa41_0_5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1" name="Google Shape;651;g1239744aa41_0_588"/>
          <p:cNvGrpSpPr/>
          <p:nvPr/>
        </p:nvGrpSpPr>
        <p:grpSpPr>
          <a:xfrm>
            <a:off x="725225" y="1970913"/>
            <a:ext cx="7692650" cy="1520322"/>
            <a:chOff x="630644" y="2191938"/>
            <a:chExt cx="6913499" cy="530709"/>
          </a:xfrm>
        </p:grpSpPr>
        <p:sp>
          <p:nvSpPr>
            <p:cNvPr id="652" name="Google Shape;652;g1239744aa41_0_58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b="0" i="0" lang="pt-BR" sz="14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; i &lt; </a:t>
              </a:r>
              <a:r>
                <a:rPr b="0" i="0" lang="pt-BR" sz="14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; i++{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i % </a:t>
              </a:r>
              <a:r>
                <a:rPr b="0" i="0" lang="pt-BR" sz="14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== </a:t>
              </a:r>
              <a:r>
                <a:rPr b="0" i="0" lang="pt-BR" sz="14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0" i="0" lang="pt-BR" sz="14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continue</a:t>
              </a:r>
              <a:endParaRPr b="0" i="0" sz="140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4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(i, </a:t>
              </a:r>
              <a:r>
                <a:rPr b="0" i="0" lang="pt-BR" sz="14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"is odd"</a:t>
              </a: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53" name="Google Shape;653;g1239744aa41_0_58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54" name="Google Shape;654;g1239744aa41_0_588"/>
          <p:cNvSpPr txBox="1"/>
          <p:nvPr/>
        </p:nvSpPr>
        <p:spPr>
          <a:xfrm>
            <a:off x="718200" y="3566075"/>
            <a:ext cx="77076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 exemplo a seguir imprime apenas números ímpares, quando detecta um número par, ele pula para a próxima iteração.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39744aa41_0_646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1239744aa41_0_646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1239744aa41_0_646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1239744aa41_0_646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1239744aa41_0_646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4" name="Google Shape;664;g1239744aa41_0_6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g1239744aa41_0_646"/>
          <p:cNvSpPr txBox="1"/>
          <p:nvPr/>
        </p:nvSpPr>
        <p:spPr>
          <a:xfrm>
            <a:off x="717550" y="1555950"/>
            <a:ext cx="748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6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If … else</a:t>
            </a:r>
            <a:endParaRPr b="0" i="0" sz="60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66" name="Google Shape;666;g1239744aa41_0_646"/>
          <p:cNvSpPr txBox="1"/>
          <p:nvPr/>
        </p:nvSpPr>
        <p:spPr>
          <a:xfrm>
            <a:off x="717550" y="2571750"/>
            <a:ext cx="465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b="0" i="0" lang="pt-BR" sz="3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struturas de controle</a:t>
            </a:r>
            <a:endParaRPr b="0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g1239744aa41_0_646"/>
          <p:cNvPicPr preferRelativeResize="0"/>
          <p:nvPr/>
        </p:nvPicPr>
        <p:blipFill rotWithShape="1">
          <a:blip r:embed="rId4">
            <a:alphaModFix/>
          </a:blip>
          <a:srcRect b="-8535" l="0" r="0" t="-8547"/>
          <a:stretch/>
        </p:blipFill>
        <p:spPr>
          <a:xfrm>
            <a:off x="2099050" y="4281051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g1239744aa41_0_6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g1239744aa41_0_646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7b9c64511_0_13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d7b9c64511_0_13"/>
          <p:cNvSpPr txBox="1"/>
          <p:nvPr/>
        </p:nvSpPr>
        <p:spPr>
          <a:xfrm>
            <a:off x="718200" y="1581525"/>
            <a:ext cx="7707600" cy="23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Estes são os diferentes tipos de operadores que temos em Go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aritméticos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de atribuição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de comparação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lógicos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lógicos bit a bit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de direção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gd7b9c64511_0_13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Que tipos de operadores temos?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gd7b9c64511_0_13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OPERADORES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gd7b9c64511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d7b9c64511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239744aa41_0_660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1239744aa41_0_660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1239744aa41_0_660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1239744aa41_0_660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1239744aa41_0_660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9" name="Google Shape;679;g1239744aa41_0_6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g1239744aa41_0_660"/>
          <p:cNvSpPr txBox="1"/>
          <p:nvPr/>
        </p:nvSpPr>
        <p:spPr>
          <a:xfrm>
            <a:off x="2832338" y="1765188"/>
            <a:ext cx="611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1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81" name="Google Shape;681;g1239744aa41_0_660"/>
          <p:cNvSpPr txBox="1"/>
          <p:nvPr/>
        </p:nvSpPr>
        <p:spPr>
          <a:xfrm>
            <a:off x="3884055" y="2195725"/>
            <a:ext cx="337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Instrução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2" name="Google Shape;682;g1239744aa41_0_6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g1239744aa41_0_660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4" name="Google Shape;684;g1239744aa41_0_660"/>
          <p:cNvCxnSpPr/>
          <p:nvPr/>
        </p:nvCxnSpPr>
        <p:spPr>
          <a:xfrm>
            <a:off x="3664038" y="1772413"/>
            <a:ext cx="0" cy="1605900"/>
          </a:xfrm>
          <a:prstGeom prst="straightConnector1">
            <a:avLst/>
          </a:prstGeom>
          <a:noFill/>
          <a:ln cap="flat" cmpd="sng" w="28575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5" name="Google Shape;685;g1239744aa41_0_6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239744aa41_0_675"/>
          <p:cNvSpPr txBox="1"/>
          <p:nvPr/>
        </p:nvSpPr>
        <p:spPr>
          <a:xfrm>
            <a:off x="717750" y="1252875"/>
            <a:ext cx="77076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instrução</a:t>
            </a:r>
            <a:r>
              <a:rPr b="0" i="0" lang="pt-BR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pt-BR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r>
              <a:rPr b="0" i="0" lang="pt-BR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nos permite controlar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 fluxo de instruções</a:t>
            </a:r>
            <a:r>
              <a:rPr b="0" i="0" lang="pt-BR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que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 nosso programa seguirá</a:t>
            </a:r>
            <a:r>
              <a:rPr b="0" i="0" lang="pt-BR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Isso é possível analisando certa condição</a:t>
            </a:r>
            <a:r>
              <a:rPr b="0" i="0" lang="pt-BR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que </a:t>
            </a: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 for cumprida</a:t>
            </a:r>
            <a:r>
              <a:rPr b="0" i="0" lang="pt-BR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determinada parte do código é executada</a:t>
            </a:r>
            <a:r>
              <a:rPr b="0" i="0" lang="pt-BR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 não for cumprida</a:t>
            </a:r>
            <a:r>
              <a:rPr b="0" i="0" lang="pt-BR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parte do código não é executada</a:t>
            </a:r>
            <a:r>
              <a:rPr b="0" i="0" lang="pt-BR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1" name="Google Shape;691;g1239744aa41_0_67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Instrução 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2" name="Google Shape;692;g1239744aa41_0_6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g1239744aa41_0_6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Google Shape;694;g1239744aa41_0_675"/>
          <p:cNvGrpSpPr/>
          <p:nvPr/>
        </p:nvGrpSpPr>
        <p:grpSpPr>
          <a:xfrm>
            <a:off x="2906438" y="2571745"/>
            <a:ext cx="3331100" cy="1259257"/>
            <a:chOff x="630644" y="2191942"/>
            <a:chExt cx="2993709" cy="530705"/>
          </a:xfrm>
        </p:grpSpPr>
        <p:sp>
          <p:nvSpPr>
            <p:cNvPr id="695" name="Google Shape;695;g1239744aa41_0_675"/>
            <p:cNvSpPr/>
            <p:nvPr/>
          </p:nvSpPr>
          <p:spPr>
            <a:xfrm>
              <a:off x="1116053" y="2191942"/>
              <a:ext cx="25083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  <a:effectLst>
              <a:outerShdw blurRad="57150" rotWithShape="0" algn="bl" dir="7500000" dist="142875">
                <a:srgbClr val="000000">
                  <a:alpha val="49800"/>
                </a:srgbClr>
              </a:outerShdw>
            </a:effectLst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condição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instruções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96" name="Google Shape;696;g1239744aa41_0_67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7500000" dist="142875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97" name="Google Shape;697;g1239744aa41_0_67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ESTRUCTURAS DE CONTROL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239744aa41_0_686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1239744aa41_0_686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1239744aa41_0_686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1239744aa41_0_686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1239744aa41_0_686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7" name="Google Shape;707;g1239744aa41_0_6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g1239744aa41_0_686"/>
          <p:cNvSpPr txBox="1"/>
          <p:nvPr/>
        </p:nvSpPr>
        <p:spPr>
          <a:xfrm>
            <a:off x="2832338" y="1765188"/>
            <a:ext cx="611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09" name="Google Shape;709;g1239744aa41_0_686"/>
          <p:cNvSpPr txBox="1"/>
          <p:nvPr/>
        </p:nvSpPr>
        <p:spPr>
          <a:xfrm>
            <a:off x="3884055" y="2195725"/>
            <a:ext cx="337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Instrução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if… else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0" name="Google Shape;710;g1239744aa41_0_6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g1239744aa41_0_686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2" name="Google Shape;712;g1239744aa41_0_686"/>
          <p:cNvCxnSpPr/>
          <p:nvPr/>
        </p:nvCxnSpPr>
        <p:spPr>
          <a:xfrm>
            <a:off x="3664038" y="1772413"/>
            <a:ext cx="0" cy="1605900"/>
          </a:xfrm>
          <a:prstGeom prst="straightConnector1">
            <a:avLst/>
          </a:prstGeom>
          <a:noFill/>
          <a:ln cap="flat" cmpd="sng" w="28575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3" name="Google Shape;713;g1239744aa41_0_6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39744aa41_0_701"/>
          <p:cNvSpPr txBox="1"/>
          <p:nvPr/>
        </p:nvSpPr>
        <p:spPr>
          <a:xfrm>
            <a:off x="717750" y="1252875"/>
            <a:ext cx="77076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instrução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if… else</a:t>
            </a:r>
            <a:r>
              <a:rPr b="0" i="0" lang="pt-BR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nos permite executar uma instrução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s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 a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condição for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verdadeira (</a:t>
            </a:r>
            <a:r>
              <a:rPr b="1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) ou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outra se a condição for falsa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b="1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 b="0" i="0" sz="1600" u="none" cap="none" strike="noStrike">
              <a:solidFill>
                <a:srgbClr val="C586C0"/>
              </a:solidFill>
              <a:highlight>
                <a:srgbClr val="1E1E1E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9" name="Google Shape;719;g1239744aa41_0_701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Instrução 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if...else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0" name="Google Shape;720;g1239744aa41_0_7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g1239744aa41_0_7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2" name="Google Shape;722;g1239744aa41_0_701"/>
          <p:cNvGrpSpPr/>
          <p:nvPr/>
        </p:nvGrpSpPr>
        <p:grpSpPr>
          <a:xfrm>
            <a:off x="1834475" y="2571754"/>
            <a:ext cx="5474145" cy="1855511"/>
            <a:chOff x="630240" y="2260741"/>
            <a:chExt cx="4919695" cy="530707"/>
          </a:xfrm>
        </p:grpSpPr>
        <p:sp>
          <p:nvSpPr>
            <p:cNvPr id="723" name="Google Shape;723;g1239744aa41_0_701"/>
            <p:cNvSpPr/>
            <p:nvPr/>
          </p:nvSpPr>
          <p:spPr>
            <a:xfrm>
              <a:off x="1115635" y="2260741"/>
              <a:ext cx="44343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  <a:effectLst>
              <a:outerShdw blurRad="57150" rotWithShape="0" algn="bl" dir="7500000" dist="142875">
                <a:srgbClr val="000000">
                  <a:alpha val="49800"/>
                </a:srgbClr>
              </a:outerShdw>
            </a:effectLst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condición {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instruções se a condição for verdadeira</a:t>
              </a:r>
              <a:endParaRPr b="0" i="0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b="0" i="0" lang="pt-BR" sz="140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else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instruções se a condição for falsa</a:t>
              </a:r>
              <a:endPara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24" name="Google Shape;724;g1239744aa41_0_701"/>
            <p:cNvSpPr/>
            <p:nvPr/>
          </p:nvSpPr>
          <p:spPr>
            <a:xfrm>
              <a:off x="630240" y="2260748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7500000" dist="142875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25" name="Google Shape;725;g1239744aa41_0_701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ESTRUCTURAS DE CONTROL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239744aa41_0_712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1239744aa41_0_712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1239744aa41_0_712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1239744aa41_0_712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1239744aa41_0_712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5" name="Google Shape;735;g1239744aa41_0_7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g1239744aa41_0_712"/>
          <p:cNvSpPr txBox="1"/>
          <p:nvPr/>
        </p:nvSpPr>
        <p:spPr>
          <a:xfrm>
            <a:off x="2832338" y="1765188"/>
            <a:ext cx="611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3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37" name="Google Shape;737;g1239744aa41_0_712"/>
          <p:cNvSpPr txBox="1"/>
          <p:nvPr/>
        </p:nvSpPr>
        <p:spPr>
          <a:xfrm>
            <a:off x="3884050" y="1957650"/>
            <a:ext cx="276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Instrução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if… else if… else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8" name="Google Shape;738;g1239744aa41_0_7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g1239744aa41_0_712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0" name="Google Shape;740;g1239744aa41_0_712"/>
          <p:cNvCxnSpPr/>
          <p:nvPr/>
        </p:nvCxnSpPr>
        <p:spPr>
          <a:xfrm>
            <a:off x="3664038" y="1772413"/>
            <a:ext cx="0" cy="1605900"/>
          </a:xfrm>
          <a:prstGeom prst="straightConnector1">
            <a:avLst/>
          </a:prstGeom>
          <a:noFill/>
          <a:ln cap="flat" cmpd="sng" w="28575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41" name="Google Shape;741;g1239744aa41_0_7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239744aa41_0_727"/>
          <p:cNvSpPr txBox="1"/>
          <p:nvPr/>
        </p:nvSpPr>
        <p:spPr>
          <a:xfrm>
            <a:off x="717750" y="1252875"/>
            <a:ext cx="77076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instrução</a:t>
            </a:r>
            <a:r>
              <a:rPr b="1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if… else if… else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nos permite combinar várias declarações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if … else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Primeiro é analisada a </a:t>
            </a:r>
            <a:r>
              <a:rPr i="1"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condição-1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 é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é executado um conjunto de instruções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Pelo contrário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é analisada a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1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condi</a:t>
            </a:r>
            <a:r>
              <a:rPr i="1"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ção</a:t>
            </a:r>
            <a:r>
              <a:rPr b="0" i="1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-2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 é verdadeira outro conjunto de instruções é executado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Da mesma maneira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para </a:t>
            </a:r>
            <a:r>
              <a:rPr b="1" i="1"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condições</a:t>
            </a:r>
            <a:r>
              <a:rPr b="1" i="1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-n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 não for cumprida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1"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nenhuma das condições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é executada todas as instruções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dentro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do </a:t>
            </a:r>
            <a:r>
              <a:rPr b="1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else.</a:t>
            </a:r>
            <a:endParaRPr b="1" i="0" sz="1400" u="none" cap="none" strike="noStrike">
              <a:solidFill>
                <a:srgbClr val="C586C0"/>
              </a:solidFill>
              <a:highlight>
                <a:srgbClr val="1E1E1E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7" name="Google Shape;747;g1239744aa41_0_72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Instrução 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if...else if… else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8" name="Google Shape;748;g1239744aa41_0_7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g1239744aa41_0_7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0" name="Google Shape;750;g1239744aa41_0_727"/>
          <p:cNvGrpSpPr/>
          <p:nvPr/>
        </p:nvGrpSpPr>
        <p:grpSpPr>
          <a:xfrm>
            <a:off x="1385500" y="2628346"/>
            <a:ext cx="6372095" cy="1996785"/>
            <a:chOff x="1296637" y="2071827"/>
            <a:chExt cx="5726696" cy="530707"/>
          </a:xfrm>
        </p:grpSpPr>
        <p:sp>
          <p:nvSpPr>
            <p:cNvPr id="751" name="Google Shape;751;g1239744aa41_0_727"/>
            <p:cNvSpPr/>
            <p:nvPr/>
          </p:nvSpPr>
          <p:spPr>
            <a:xfrm>
              <a:off x="1782033" y="2071827"/>
              <a:ext cx="52413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  <a:effectLst>
              <a:outerShdw blurRad="57150" rotWithShape="0" algn="bl" dir="7500000" dist="142875">
                <a:srgbClr val="000000">
                  <a:alpha val="49800"/>
                </a:srgbClr>
              </a:outerShdw>
            </a:effectLst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condição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_1 {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instrução se a condição-1 for verdadeira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b="0" i="0" lang="pt-BR" sz="140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else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condição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_2 {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instrução se a condição-2 for verdadeira</a:t>
              </a:r>
              <a:endParaRPr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b="0" i="0" lang="pt-BR" sz="140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else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instrução se todas as condições forem falsas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52" name="Google Shape;752;g1239744aa41_0_727"/>
            <p:cNvSpPr/>
            <p:nvPr/>
          </p:nvSpPr>
          <p:spPr>
            <a:xfrm>
              <a:off x="1296637" y="2071834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7500000" dist="142875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53" name="Google Shape;753;g1239744aa41_0_72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ESTRUCTURAS DE CONTROL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239744aa41_0_738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g1239744aa41_0_738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g1239744aa41_0_738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1239744aa41_0_738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1239744aa41_0_738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3" name="Google Shape;763;g1239744aa41_0_7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g1239744aa41_0_738"/>
          <p:cNvSpPr txBox="1"/>
          <p:nvPr/>
        </p:nvSpPr>
        <p:spPr>
          <a:xfrm>
            <a:off x="2832338" y="1765188"/>
            <a:ext cx="611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4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65" name="Google Shape;765;g1239744aa41_0_738"/>
          <p:cNvSpPr txBox="1"/>
          <p:nvPr/>
        </p:nvSpPr>
        <p:spPr>
          <a:xfrm>
            <a:off x="3884055" y="2195725"/>
            <a:ext cx="337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If 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 declaração curta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6" name="Google Shape;766;g1239744aa41_0_7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g1239744aa41_0_738"/>
          <p:cNvPicPr preferRelativeResize="0"/>
          <p:nvPr/>
        </p:nvPicPr>
        <p:blipFill rotWithShape="1">
          <a:blip r:embed="rId5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8" name="Google Shape;768;g1239744aa41_0_738"/>
          <p:cNvCxnSpPr/>
          <p:nvPr/>
        </p:nvCxnSpPr>
        <p:spPr>
          <a:xfrm>
            <a:off x="3664038" y="1772413"/>
            <a:ext cx="0" cy="1605900"/>
          </a:xfrm>
          <a:prstGeom prst="straightConnector1">
            <a:avLst/>
          </a:prstGeom>
          <a:noFill/>
          <a:ln cap="flat" cmpd="sng" w="28575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69" name="Google Shape;769;g1239744aa41_0_7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5325" y="4244175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239744aa41_0_753"/>
          <p:cNvSpPr txBox="1"/>
          <p:nvPr/>
        </p:nvSpPr>
        <p:spPr>
          <a:xfrm>
            <a:off x="717750" y="1252875"/>
            <a:ext cx="77076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instrução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if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nos permite uma sintaxe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composta onde podemos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instanciar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uma variável 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antes d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condição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600" u="none" cap="none" strike="noStrike">
              <a:solidFill>
                <a:srgbClr val="C586C0"/>
              </a:solidFill>
              <a:highlight>
                <a:srgbClr val="1E1E1E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5" name="Google Shape;775;g1239744aa41_0_753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If 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com declaração curta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6" name="Google Shape;776;g1239744aa41_0_7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g1239744aa41_0_7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8" name="Google Shape;778;g1239744aa41_0_753"/>
          <p:cNvGrpSpPr/>
          <p:nvPr/>
        </p:nvGrpSpPr>
        <p:grpSpPr>
          <a:xfrm>
            <a:off x="1874200" y="2571747"/>
            <a:ext cx="5596988" cy="1101019"/>
            <a:chOff x="1663245" y="2260308"/>
            <a:chExt cx="5030096" cy="530714"/>
          </a:xfrm>
        </p:grpSpPr>
        <p:sp>
          <p:nvSpPr>
            <p:cNvPr id="779" name="Google Shape;779;g1239744aa41_0_753"/>
            <p:cNvSpPr/>
            <p:nvPr/>
          </p:nvSpPr>
          <p:spPr>
            <a:xfrm>
              <a:off x="2148641" y="2260308"/>
              <a:ext cx="454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  <a:effectLst>
              <a:outerShdw blurRad="57150" rotWithShape="0" algn="bl" dir="7500000" dist="142875">
                <a:srgbClr val="000000">
                  <a:alpha val="49800"/>
                </a:srgbClr>
              </a:outerShdw>
            </a:effectLst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declaração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lang="pt-BR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condição </a:t>
              </a: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00" u="none" cap="none" strike="noStrike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instruções se a condição for verdadeira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0" name="Google Shape;780;g1239744aa41_0_753"/>
            <p:cNvSpPr/>
            <p:nvPr/>
          </p:nvSpPr>
          <p:spPr>
            <a:xfrm>
              <a:off x="1663245" y="2260322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7500000" dist="142875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81" name="Google Shape;781;g1239744aa41_0_753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ESTRUCTURAS DE CONTROL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239744aa41_0_976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1239744aa41_0_976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1239744aa41_0_976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g1239744aa41_0_976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1239744aa41_0_976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1" name="Google Shape;791;g1239744aa41_0_9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g1239744aa41_0_976"/>
          <p:cNvSpPr txBox="1"/>
          <p:nvPr/>
        </p:nvSpPr>
        <p:spPr>
          <a:xfrm>
            <a:off x="639875" y="1388475"/>
            <a:ext cx="50292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Switch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93" name="Google Shape;793;g1239744aa41_0_976"/>
          <p:cNvSpPr txBox="1"/>
          <p:nvPr/>
        </p:nvSpPr>
        <p:spPr>
          <a:xfrm>
            <a:off x="704700" y="2675875"/>
            <a:ext cx="465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b="0" i="0" lang="pt-BR" sz="3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Estruturas de controle</a:t>
            </a:r>
            <a:endParaRPr b="0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4" name="Google Shape;794;g1239744aa41_0_976"/>
          <p:cNvPicPr preferRelativeResize="0"/>
          <p:nvPr/>
        </p:nvPicPr>
        <p:blipFill rotWithShape="1">
          <a:blip r:embed="rId4">
            <a:alphaModFix/>
          </a:blip>
          <a:srcRect b="-8535" l="0" r="0" t="-8547"/>
          <a:stretch/>
        </p:blipFill>
        <p:spPr>
          <a:xfrm>
            <a:off x="2099050" y="4281051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g1239744aa41_0_9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g1239744aa41_0_976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239744aa41_0_990"/>
          <p:cNvSpPr txBox="1"/>
          <p:nvPr/>
        </p:nvSpPr>
        <p:spPr>
          <a:xfrm>
            <a:off x="717750" y="1176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condicional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40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é usada para selecionar um dos muitos blocos de código a serem executados, esta é uma alternativa para vários</a:t>
            </a:r>
            <a:r>
              <a:rPr b="0" i="0" lang="pt-BR" sz="1400" u="none" cap="none" strike="noStrik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40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r>
              <a:rPr lang="pt-BR">
                <a:solidFill>
                  <a:srgbClr val="C586C0"/>
                </a:solidFill>
                <a:highlight>
                  <a:srgbClr val="1E1E1E"/>
                </a:highlight>
                <a:latin typeface="Proxima Nova"/>
                <a:ea typeface="Proxima Nova"/>
                <a:cs typeface="Proxima Nova"/>
                <a:sym typeface="Proxima Nova"/>
              </a:rPr>
              <a:t>/</a:t>
            </a:r>
            <a:r>
              <a:rPr b="0" i="0" lang="pt-BR" sz="140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2" name="Google Shape;802;g1239744aa41_0_990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Switch básico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3" name="Google Shape;803;g1239744aa41_0_990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SWITCH BÁSICO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4" name="Google Shape;804;g1239744aa41_0_9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g1239744aa41_0_9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6" name="Google Shape;806;g1239744aa41_0_990"/>
          <p:cNvGrpSpPr/>
          <p:nvPr/>
        </p:nvGrpSpPr>
        <p:grpSpPr>
          <a:xfrm>
            <a:off x="725300" y="1818875"/>
            <a:ext cx="7692487" cy="1180413"/>
            <a:chOff x="630644" y="2191930"/>
            <a:chExt cx="6913352" cy="531000"/>
          </a:xfrm>
        </p:grpSpPr>
        <p:sp>
          <p:nvSpPr>
            <p:cNvPr id="807" name="Google Shape;807;g1239744aa41_0_990"/>
            <p:cNvSpPr/>
            <p:nvPr/>
          </p:nvSpPr>
          <p:spPr>
            <a:xfrm rot="160">
              <a:off x="1115896" y="2192080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switch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expressao 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condic</a:t>
              </a:r>
              <a:r>
                <a:rPr lang="pt-BR" sz="10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ao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0" i="0" lang="pt-BR" sz="1000" u="none" cap="none" strike="noStrike">
                  <a:solidFill>
                    <a:srgbClr val="6A9955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 sz="1000">
                  <a:solidFill>
                    <a:srgbClr val="6A9955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Código a ser executado se esta condição for atendida</a:t>
              </a:r>
              <a:endParaRPr b="0" i="0" sz="1000" u="none" cap="none" strike="noStrike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default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0" i="0" lang="pt-BR" sz="1000" u="none" cap="none" strike="noStrike">
                  <a:solidFill>
                    <a:srgbClr val="6A9955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 sz="1000">
                  <a:solidFill>
                    <a:srgbClr val="6A9955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Código a ser executado se nenhuma condição for atendida</a:t>
              </a:r>
              <a:endParaRPr b="0" i="0" sz="1000" u="none" cap="none" strike="noStrike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b="0" i="0" sz="11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08" name="Google Shape;808;g1239744aa41_0_99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09" name="Google Shape;809;g1239744aa41_0_990"/>
          <p:cNvSpPr txBox="1"/>
          <p:nvPr/>
        </p:nvSpPr>
        <p:spPr>
          <a:xfrm>
            <a:off x="710775" y="3041775"/>
            <a:ext cx="77076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Algumas coisas para manter em mente: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Ao contrário de outras linguagens de programação em que o switch condicional requer a palavra reservada</a:t>
            </a:r>
            <a:r>
              <a:rPr b="0" i="0" lang="pt-BR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40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pt-BR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e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pt-BR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Go </a:t>
            </a:r>
            <a:r>
              <a:rPr b="1" i="0" lang="pt-BR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ão é</a:t>
            </a:r>
            <a:r>
              <a:rPr b="1" i="0" lang="pt-BR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necess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á</a:t>
            </a:r>
            <a:r>
              <a:rPr b="1" i="0" lang="pt-BR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rio</a:t>
            </a:r>
            <a:r>
              <a:rPr b="0" i="0" lang="pt-BR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á-la</a:t>
            </a:r>
            <a:r>
              <a:rPr b="0" i="0" lang="pt-BR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expressão que vem logo após a troca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não requer parênteses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pt-BR" sz="145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 palavra reservada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45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é </a:t>
            </a:r>
            <a:r>
              <a:rPr lang="pt-BR" sz="145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utilizada se nenhuma condição for encontrada.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c859eac5d_0_31"/>
          <p:cNvSpPr txBox="1"/>
          <p:nvPr/>
        </p:nvSpPr>
        <p:spPr>
          <a:xfrm>
            <a:off x="717750" y="119172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Os operadores aritméticos são usados ​​para realizar operações aritméticas comuns, como adição, subtração, multiplicação, etc.					</a:t>
            </a:r>
            <a:r>
              <a:rPr b="0" i="0" lang="pt-BR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pt-BR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4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pt-BR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:= </a:t>
            </a:r>
            <a:r>
              <a:rPr b="0" i="0" lang="pt-BR" sz="14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4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0" i="0" sz="1400" u="none" cap="none" strike="noStrike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gdc859eac5d_0_31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dc859eac5d_0_31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Aritméticos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gdc859eac5d_0_31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OPERADORES ARITMÉTICOS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Google Shape;113;gdc859eac5d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gdc859eac5d_0_31"/>
          <p:cNvGraphicFramePr/>
          <p:nvPr/>
        </p:nvGraphicFramePr>
        <p:xfrm>
          <a:off x="717725" y="186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{3EC9448B-1544-4DFA-90B7-7E352FC252A4}</a:tableStyleId>
              </a:tblPr>
              <a:tblGrid>
                <a:gridCol w="1000400"/>
                <a:gridCol w="4679175"/>
                <a:gridCol w="1901175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Descrição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Exemplo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Soma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+ y dá 30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Subtrai o segundo operando do primeiro.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- y dá -10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Multipli</a:t>
                      </a:r>
                      <a:r>
                        <a:rPr lang="pt-BR" sz="1200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</a:t>
                      </a: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os dois operandos.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* y dá 200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/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Divid</a:t>
                      </a:r>
                      <a:r>
                        <a:rPr lang="pt-BR" sz="1200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 </a:t>
                      </a: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 numerador pelo denominador.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/ y dá 2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%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 de módulo; retorna o resto após uma divisão.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% y dá 0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++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 de incremento. Aumenta o valor de um número em um.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x++ dá 11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--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 de decremento. Diminui o valor de um número em um.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y-- dá 19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</a:tbl>
          </a:graphicData>
        </a:graphic>
      </p:graphicFrame>
      <p:pic>
        <p:nvPicPr>
          <p:cNvPr id="115" name="Google Shape;115;gdc859eac5d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239744aa41_0_1002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1239744aa41_0_1002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Switch básico e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emplo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6" name="Google Shape;816;g1239744aa41_0_1002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SWITCH BÁSICO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7" name="Google Shape;817;g1239744aa41_0_10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g1239744aa41_0_10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9" name="Google Shape;819;g1239744aa41_0_1002"/>
          <p:cNvGrpSpPr/>
          <p:nvPr/>
        </p:nvGrpSpPr>
        <p:grpSpPr>
          <a:xfrm>
            <a:off x="725762" y="1215164"/>
            <a:ext cx="7692487" cy="3645421"/>
            <a:chOff x="630644" y="2191930"/>
            <a:chExt cx="6913352" cy="531000"/>
          </a:xfrm>
        </p:grpSpPr>
        <p:sp>
          <p:nvSpPr>
            <p:cNvPr id="820" name="Google Shape;820;g1239744aa41_0_1002"/>
            <p:cNvSpPr/>
            <p:nvPr/>
          </p:nvSpPr>
          <p:spPr>
            <a:xfrm rot="160">
              <a:off x="1115896" y="2192080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main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b="0" i="0" sz="9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9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dias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b="0" i="0" lang="pt-BR" sz="9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9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switch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dias {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9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9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9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Segunda-feira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9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9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9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Terça-feira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9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9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9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Quarta-feira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9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9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9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Quinta-feira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9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9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9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Sexta-feira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9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9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"Sábado"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9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9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"Domingo"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default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9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9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Desconhecido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7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1" name="Google Shape;821;g1239744aa41_0_100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239744aa41_0_1013"/>
          <p:cNvSpPr txBox="1"/>
          <p:nvPr/>
        </p:nvSpPr>
        <p:spPr>
          <a:xfrm>
            <a:off x="717750" y="1176675"/>
            <a:ext cx="77076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45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sem condicional, diferente do anterior, a condicional é encontrada após o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40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pt-BR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condicao</a:t>
            </a:r>
            <a:r>
              <a:rPr b="0" i="0" lang="pt-BR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similar a </a:t>
            </a:r>
            <a:r>
              <a:rPr b="0" i="0" lang="pt-BR" sz="145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b="0" i="0" lang="pt-BR" sz="145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</a:t>
            </a:r>
            <a:r>
              <a:rPr lang="pt-BR" sz="1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pt-BR" sz="14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7" name="Google Shape;827;g1239744aa41_0_1013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1239744aa41_0_1013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Switch s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em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condici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onal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9" name="Google Shape;829;g1239744aa41_0_1013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SWITCH S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 CONDICIONAL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0" name="Google Shape;830;g1239744aa41_0_10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g1239744aa41_0_10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2" name="Google Shape;832;g1239744aa41_0_1013"/>
          <p:cNvGrpSpPr/>
          <p:nvPr/>
        </p:nvGrpSpPr>
        <p:grpSpPr>
          <a:xfrm>
            <a:off x="725300" y="1895146"/>
            <a:ext cx="7692487" cy="2904198"/>
            <a:chOff x="630644" y="2191930"/>
            <a:chExt cx="6913352" cy="531000"/>
          </a:xfrm>
        </p:grpSpPr>
        <p:sp>
          <p:nvSpPr>
            <p:cNvPr id="833" name="Google Shape;833;g1239744aa41_0_1013"/>
            <p:cNvSpPr/>
            <p:nvPr/>
          </p:nvSpPr>
          <p:spPr>
            <a:xfrm rot="160">
              <a:off x="1115896" y="2192080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main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b="0" i="0" sz="10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0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idade </a:t>
              </a:r>
              <a:r>
                <a:rPr b="0" i="0" lang="pt-BR" sz="1000" u="none" cap="none" strike="noStrike">
                  <a:solidFill>
                    <a:srgbClr val="4EC9B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uint8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10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b="0" i="0" sz="10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switch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idade 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&gt;= </a:t>
              </a:r>
              <a:r>
                <a:rPr b="0" i="0" lang="pt-BR" sz="10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10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0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É imortal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?"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idade 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&gt;= </a:t>
              </a:r>
              <a:r>
                <a:rPr b="0" i="0" lang="pt-BR" sz="10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10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0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É maior de idade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default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10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0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É menor de idade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8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34" name="Google Shape;834;g1239744aa41_0_101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239744aa41_0_1025"/>
          <p:cNvSpPr txBox="1"/>
          <p:nvPr/>
        </p:nvSpPr>
        <p:spPr>
          <a:xfrm>
            <a:off x="717750" y="1176675"/>
            <a:ext cx="77076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Os casos podem ter várias constantes separadas por vírgulas, como podemos ver no exemplo a seguir.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0" name="Google Shape;840;g1239744aa41_0_1025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1239744aa41_0_102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Switch co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múltipl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 cas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2" name="Google Shape;842;g1239744aa41_0_102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SWITCH CO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M MÚLTIPLOS CASES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3" name="Google Shape;843;g1239744aa41_0_10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g1239744aa41_0_10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5" name="Google Shape;845;g1239744aa41_0_1025"/>
          <p:cNvGrpSpPr/>
          <p:nvPr/>
        </p:nvGrpSpPr>
        <p:grpSpPr>
          <a:xfrm>
            <a:off x="725300" y="1818866"/>
            <a:ext cx="7692487" cy="2697799"/>
            <a:chOff x="630644" y="2191930"/>
            <a:chExt cx="6913352" cy="531000"/>
          </a:xfrm>
        </p:grpSpPr>
        <p:sp>
          <p:nvSpPr>
            <p:cNvPr id="846" name="Google Shape;846;g1239744aa41_0_1025"/>
            <p:cNvSpPr/>
            <p:nvPr/>
          </p:nvSpPr>
          <p:spPr>
            <a:xfrm rot="160">
              <a:off x="1115896" y="2192080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main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b="0" i="0" sz="10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0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00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dia 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:= 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"domingo"</a:t>
              </a:r>
              <a:endParaRPr b="0" i="0" sz="10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switch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d</a:t>
              </a:r>
              <a:r>
                <a:rPr lang="pt-BR" sz="10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ia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0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segunda-feira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0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terça-feira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0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quarta-feira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0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quinta-feira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0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sexta-feira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10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"%s </a:t>
              </a:r>
              <a:r>
                <a:rPr lang="pt-BR" sz="10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é um dia de semana</a:t>
              </a:r>
              <a:r>
                <a:rPr b="0" i="0" lang="pt-BR" sz="10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0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dia 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default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10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"%s </a:t>
              </a:r>
              <a:r>
                <a:rPr lang="pt-BR" sz="10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é um dia de final de semana</a:t>
              </a:r>
              <a:r>
                <a:rPr b="0" i="0" lang="pt-BR" sz="10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10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0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dia </a:t>
              </a: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b="0" i="0" sz="10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8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47" name="Google Shape;847;g1239744aa41_0_102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239744aa41_0_1037"/>
          <p:cNvSpPr txBox="1"/>
          <p:nvPr/>
        </p:nvSpPr>
        <p:spPr>
          <a:xfrm>
            <a:off x="717750" y="1176675"/>
            <a:ext cx="77076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Assim como podemos fazer em um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40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40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também nos permite declarar uma variável para usar dentro da instrução. Veja no exemplo: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3" name="Google Shape;853;g1239744aa41_0_1037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1239744aa41_0_103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Switch co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 declaração curta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5" name="Google Shape;855;g1239744aa41_0_103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SWITCH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COM DECLARAÇÃO CURTA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6" name="Google Shape;856;g1239744aa41_0_10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g1239744aa41_0_10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8" name="Google Shape;858;g1239744aa41_0_1037"/>
          <p:cNvGrpSpPr/>
          <p:nvPr/>
        </p:nvGrpSpPr>
        <p:grpSpPr>
          <a:xfrm>
            <a:off x="725300" y="1818866"/>
            <a:ext cx="7692487" cy="2697799"/>
            <a:chOff x="630644" y="2191930"/>
            <a:chExt cx="6913352" cy="531000"/>
          </a:xfrm>
        </p:grpSpPr>
        <p:sp>
          <p:nvSpPr>
            <p:cNvPr id="859" name="Google Shape;859;g1239744aa41_0_1037"/>
            <p:cNvSpPr/>
            <p:nvPr/>
          </p:nvSpPr>
          <p:spPr>
            <a:xfrm rot="160">
              <a:off x="1115896" y="2192080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main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b="0" i="0" sz="9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9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switch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900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dia 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:= 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"domigo"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; d</a:t>
              </a:r>
              <a:r>
                <a:rPr lang="pt-BR" sz="9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ia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9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segunda-feira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9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terça-feira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9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quarta-feira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9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quinta-feira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9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sexta-feira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9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"%s </a:t>
              </a:r>
              <a:r>
                <a:rPr lang="pt-BR" sz="9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é um dia de semana</a:t>
              </a:r>
              <a:r>
                <a:rPr b="0" i="0" lang="pt-BR" sz="9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d</a:t>
              </a:r>
              <a:r>
                <a:rPr lang="pt-BR" sz="9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ia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default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9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"%s é um dia do final de semana</a:t>
              </a:r>
              <a:r>
                <a:rPr b="0" i="0" lang="pt-BR" sz="9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d</a:t>
              </a:r>
              <a:r>
                <a:rPr lang="pt-BR" sz="9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ia</a:t>
              </a: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0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0" name="Google Shape;860;g1239744aa41_0_103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39744aa41_0_1049"/>
          <p:cNvSpPr txBox="1"/>
          <p:nvPr/>
        </p:nvSpPr>
        <p:spPr>
          <a:xfrm>
            <a:off x="717750" y="1176675"/>
            <a:ext cx="77076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Dentro do bloco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pt-BR" sz="145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4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também podemos usar a palavra-chave fallthrough para executar o seguinte trecho de código do switch:</a:t>
            </a:r>
            <a:endParaRPr b="0" i="0" sz="14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6" name="Google Shape;866;g1239744aa41_0_1049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1239744aa41_0_1049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Switch co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fallthrough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8" name="Google Shape;868;g1239744aa41_0_104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SWITCH CO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FALLTHROUGH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9" name="Google Shape;869;g1239744aa41_0_10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g1239744aa41_0_10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g1239744aa41_0_1049"/>
          <p:cNvGrpSpPr/>
          <p:nvPr/>
        </p:nvGrpSpPr>
        <p:grpSpPr>
          <a:xfrm>
            <a:off x="725300" y="1818946"/>
            <a:ext cx="7692487" cy="2904198"/>
            <a:chOff x="630644" y="2191930"/>
            <a:chExt cx="6913352" cy="531000"/>
          </a:xfrm>
        </p:grpSpPr>
        <p:sp>
          <p:nvSpPr>
            <p:cNvPr id="872" name="Google Shape;872;g1239744aa41_0_1049"/>
            <p:cNvSpPr/>
            <p:nvPr/>
          </p:nvSpPr>
          <p:spPr>
            <a:xfrm rot="160">
              <a:off x="1115896" y="2192080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main</a:t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8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b="0" i="0" sz="8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8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"time"</a:t>
              </a:r>
              <a:endParaRPr b="0" i="0" sz="8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8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800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hoje 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:= time.</a:t>
              </a:r>
              <a:r>
                <a:rPr b="0" i="0" lang="pt-BR" sz="8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Now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8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8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800" u="none" cap="none" strike="noStrike">
                  <a:solidFill>
                    <a:srgbClr val="4EC9B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pt-BR" sz="800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hoje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8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Day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8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switch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t {</a:t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8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8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8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8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8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8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"Li</a:t>
              </a:r>
              <a:r>
                <a:rPr lang="pt-BR" sz="8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mpar</a:t>
              </a:r>
              <a:r>
                <a:rPr b="0" i="0" lang="pt-BR" sz="8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8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pt-BR" sz="8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casa."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8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8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8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26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8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27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8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8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"Comprar comida."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</a:t>
              </a:r>
              <a:r>
                <a:rPr b="0" i="0" lang="pt-BR" sz="9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fallthrough</a:t>
              </a:r>
              <a:endParaRPr b="0" i="0" sz="90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8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8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8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8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8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Hoje tem festa.</a:t>
              </a:r>
              <a:r>
                <a:rPr b="0" i="0" lang="pt-BR" sz="8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800" u="none" cap="none" strike="noStrike">
                  <a:solidFill>
                    <a:srgbClr val="C586C0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default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b="0" i="0" lang="pt-BR" sz="8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8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800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Não há informações disponíveis para esse dia.</a:t>
              </a:r>
              <a:r>
                <a:rPr b="0" i="0" lang="pt-BR" sz="8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b="0" i="0" sz="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6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73" name="Google Shape;873;g1239744aa41_0_104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0"/>
          <p:cNvSpPr txBox="1"/>
          <p:nvPr/>
        </p:nvSpPr>
        <p:spPr>
          <a:xfrm>
            <a:off x="600075" y="685800"/>
            <a:ext cx="371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9" name="Google Shape;8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625" y="3912358"/>
            <a:ext cx="1367875" cy="638342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30"/>
          <p:cNvSpPr txBox="1"/>
          <p:nvPr/>
        </p:nvSpPr>
        <p:spPr>
          <a:xfrm>
            <a:off x="489875" y="1741813"/>
            <a:ext cx="50292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Obrigado.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881" name="Google Shape;88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5442" y="3654500"/>
            <a:ext cx="386409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30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98413" y="4188538"/>
            <a:ext cx="512576" cy="3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c859eac5d_0_44"/>
          <p:cNvSpPr/>
          <p:nvPr/>
        </p:nvSpPr>
        <p:spPr>
          <a:xfrm>
            <a:off x="1049979" y="2505434"/>
            <a:ext cx="340844" cy="32601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gdc859eac5d_0_44"/>
          <p:cNvGrpSpPr/>
          <p:nvPr/>
        </p:nvGrpSpPr>
        <p:grpSpPr>
          <a:xfrm>
            <a:off x="725225" y="1348480"/>
            <a:ext cx="7692650" cy="3441913"/>
            <a:chOff x="630644" y="2191938"/>
            <a:chExt cx="6913499" cy="530709"/>
          </a:xfrm>
        </p:grpSpPr>
        <p:sp>
          <p:nvSpPr>
            <p:cNvPr id="122" name="Google Shape;122;gdc859eac5d_0_4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main</a:t>
              </a:r>
              <a:endParaRPr b="0" i="0" sz="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7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"fmt"</a:t>
              </a:r>
              <a:endParaRPr b="0" i="0" sz="7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7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7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7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b="0" i="0" lang="pt-BR" sz="7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7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b="0" i="0" sz="7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7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7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"x + y = %d</a:t>
              </a:r>
              <a:r>
                <a:rPr b="0" i="0" lang="pt-BR" sz="7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7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x+y)</a:t>
              </a:r>
              <a:endParaRPr b="0" i="0" sz="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7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7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"x - y = %d</a:t>
              </a:r>
              <a:r>
                <a:rPr b="0" i="0" lang="pt-BR" sz="7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7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x-y)</a:t>
              </a:r>
              <a:endParaRPr b="0" i="0" sz="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7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7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"x * y = %d</a:t>
              </a:r>
              <a:r>
                <a:rPr b="0" i="0" lang="pt-BR" sz="7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7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x*y)</a:t>
              </a:r>
              <a:endParaRPr b="0" i="0" sz="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7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7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"x / y = %d</a:t>
              </a:r>
              <a:r>
                <a:rPr b="0" i="0" lang="pt-BR" sz="7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7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x/y)</a:t>
              </a:r>
              <a:endParaRPr b="0" i="0" sz="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7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7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"x mod y = %d</a:t>
              </a:r>
              <a:r>
                <a:rPr b="0" i="0" lang="pt-BR" sz="7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7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x%y)</a:t>
              </a:r>
              <a:endParaRPr b="0" i="0" sz="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x++</a:t>
              </a:r>
              <a:endParaRPr b="0" i="0" sz="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7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7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"x++ = %d</a:t>
              </a:r>
              <a:r>
                <a:rPr b="0" i="0" lang="pt-BR" sz="7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7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x)</a:t>
              </a:r>
              <a:endParaRPr b="0" i="0" sz="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y--</a:t>
              </a:r>
              <a:endParaRPr b="0" i="0" sz="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7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7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"y-- = %d</a:t>
              </a:r>
              <a:r>
                <a:rPr b="0" i="0" lang="pt-BR" sz="7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7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, y)</a:t>
              </a:r>
              <a:endParaRPr b="0" i="0" sz="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9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3" name="Google Shape;123;gdc859eac5d_0_4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4" name="Google Shape;124;gdc859eac5d_0_44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Aritméticos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gdc859eac5d_0_44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OPERADORES ARITMÉTICOS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gdc859eac5d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dc859eac5d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9772dbdef_0_0"/>
          <p:cNvSpPr txBox="1"/>
          <p:nvPr/>
        </p:nvSpPr>
        <p:spPr>
          <a:xfrm>
            <a:off x="717750" y="1267925"/>
            <a:ext cx="7707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Os operadores de atribuição são usados ​​para atribuir valores a variáveis.</a:t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gd9772dbdef_0_0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d9772dbdef_0_0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de Atribuição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gd9772dbdef_0_0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OPERADORES DE ATRIBUIÇÃO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gd9772dbde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gd9772dbdef_0_0"/>
          <p:cNvGraphicFramePr/>
          <p:nvPr/>
        </p:nvGraphicFramePr>
        <p:xfrm>
          <a:off x="717725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{3EC9448B-1544-4DFA-90B7-7E352FC252A4}</a:tableStyleId>
              </a:tblPr>
              <a:tblGrid>
                <a:gridCol w="1000400"/>
                <a:gridCol w="3011725"/>
                <a:gridCol w="3568625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Descrição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Exemplo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464746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= y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 de atribuição simples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= y atribuirá o valor de y em x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+= y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 de adição e atribuição.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+ = y é equivalente a x = x + y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-= y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 de subtração e atribuição.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+ = y é equivalente a x = x - y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*= y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 de multiplicação e atribuição.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+ = y é equivalente a x = x * y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/= y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 de divisão e atribuição.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+ = y é equivalente a x = x / y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%= y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1524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Operador de módulo e atribuição.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3F3F3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 + = y é equivalente a x = x % y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ctr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138" name="Google Shape;138;gd9772dbde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c859eac5d_0_101"/>
          <p:cNvSpPr/>
          <p:nvPr/>
        </p:nvSpPr>
        <p:spPr>
          <a:xfrm>
            <a:off x="1049979" y="2505434"/>
            <a:ext cx="340844" cy="32601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gdc859eac5d_0_101"/>
          <p:cNvGrpSpPr/>
          <p:nvPr/>
        </p:nvGrpSpPr>
        <p:grpSpPr>
          <a:xfrm>
            <a:off x="725225" y="1348480"/>
            <a:ext cx="7692650" cy="3441913"/>
            <a:chOff x="630644" y="2191938"/>
            <a:chExt cx="6913499" cy="530709"/>
          </a:xfrm>
        </p:grpSpPr>
        <p:sp>
          <p:nvSpPr>
            <p:cNvPr id="145" name="Google Shape;145;gdc859eac5d_0_10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package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main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"fmt"</a:t>
              </a:r>
              <a:endParaRPr b="0" i="0" sz="6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func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pt-BR" sz="6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() {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0" i="0" lang="pt-BR" sz="6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var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pt-BR" sz="6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0" i="0" lang="pt-BR" sz="6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b="0" i="0" lang="pt-BR" sz="6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0" i="0" lang="pt-BR" sz="6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25</a:t>
              </a:r>
              <a:endParaRPr b="0" i="0" sz="6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0" i="0" lang="pt-BR" sz="6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= y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fmt.</a:t>
              </a:r>
              <a:r>
                <a:rPr b="0" i="0" lang="pt-BR" sz="6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Println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"= "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x)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0" i="0" lang="pt-BR" sz="6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b="0" i="0" lang="pt-BR" sz="6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 b="0" i="0" sz="6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x += y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fmt.</a:t>
              </a:r>
              <a:r>
                <a:rPr b="0" i="0" lang="pt-BR" sz="6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Println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"+="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x)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0" i="0" lang="pt-BR" sz="6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b="0" i="0" lang="pt-BR" sz="6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50</a:t>
              </a:r>
              <a:endParaRPr b="0" i="0" sz="6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x -= y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fmt.</a:t>
              </a:r>
              <a:r>
                <a:rPr b="0" i="0" lang="pt-BR" sz="6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Println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"-="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x)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0" i="0" lang="pt-BR" sz="6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b="0" i="0" lang="pt-BR" sz="6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6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x *= y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fmt.</a:t>
              </a:r>
              <a:r>
                <a:rPr b="0" i="0" lang="pt-BR" sz="6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Println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"*="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x)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0" i="0" lang="pt-BR" sz="6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b="0" i="0" lang="pt-BR" sz="6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100</a:t>
              </a:r>
              <a:endParaRPr b="0" i="0" sz="6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x /= y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fmt.</a:t>
              </a:r>
              <a:r>
                <a:rPr b="0" i="0" lang="pt-BR" sz="6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Println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"/="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x)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0" i="0" lang="pt-BR" sz="6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b="0" i="0" lang="pt-BR" sz="6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0" i="0" sz="6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x %= y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fmt.</a:t>
              </a:r>
              <a:r>
                <a:rPr b="0" i="0" lang="pt-BR" sz="600" u="none" cap="none" strike="noStrike">
                  <a:solidFill>
                    <a:srgbClr val="DCDCAA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Println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0" i="0" lang="pt-BR" sz="6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"%="</a:t>
              </a: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x)</a:t>
              </a:r>
              <a:endParaRPr b="0" i="0" sz="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6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6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6" name="Google Shape;146;gdc859eac5d_0_10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7" name="Google Shape;147;gdc859eac5d_0_101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Operadores de Atribuição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gdc859eac5d_0_101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OPERADORES DE ATRIBUIÇÃO</a:t>
            </a:r>
            <a:endParaRPr b="1" i="0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9" name="Google Shape;149;gdc859eac5d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dc859eac5d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