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Proxima Nova"/>
      <p:regular r:id="rId52"/>
      <p:bold r:id="rId53"/>
      <p:italic r:id="rId54"/>
      <p:boldItalic r:id="rId55"/>
    </p:embeddedFont>
    <p:embeddedFont>
      <p:font typeface="Proxima Nova Extrabold"/>
      <p:bold r:id="rId56"/>
    </p:embeddedFont>
    <p:embeddedFont>
      <p:font typeface="Proxima Nova Semibold"/>
      <p:regular r:id="rId57"/>
      <p:bold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5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57" Type="http://schemas.openxmlformats.org/officeDocument/2006/relationships/font" Target="fonts/ProximaNovaSemibold-regular.fntdata"/><Relationship Id="rId12" Type="http://schemas.openxmlformats.org/officeDocument/2006/relationships/slide" Target="slides/slide7.xml"/><Relationship Id="rId56" Type="http://schemas.openxmlformats.org/officeDocument/2006/relationships/font" Target="fonts/ProximaNovaExtrabold-bold.fntdata"/><Relationship Id="rId15" Type="http://schemas.openxmlformats.org/officeDocument/2006/relationships/slide" Target="slides/slide10.xml"/><Relationship Id="rId59" Type="http://schemas.openxmlformats.org/officeDocument/2006/relationships/font" Target="fonts/ProximaNovaSemibold-boldItalic.fntdata"/><Relationship Id="rId14" Type="http://schemas.openxmlformats.org/officeDocument/2006/relationships/slide" Target="slides/slide9.xml"/><Relationship Id="rId58" Type="http://schemas.openxmlformats.org/officeDocument/2006/relationships/font" Target="fonts/ProximaNovaSemi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6cb84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246cb84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46cb84ec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246cb84ec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46cb84ec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246cb84ec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6cb84ec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246cb84ec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6cb84ec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246cb84ec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6cb84ec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246cb84ec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6cb84ec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246cb84ec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46cb84ec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246cb84ec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46cb84ec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246cb84ec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46cb84ec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246cb84ec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46cb84ec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246cb84ec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6cb84e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246cb84e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6cb84ec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246cb84ec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6cb84ec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246cb84ec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46cb84ec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246cb84ec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46cb84ec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246cb84ec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46cb84ec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246cb84ec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46cb84ec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246cb84ec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46cb84ec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246cb84ec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46cb84ec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246cb84ec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46cb84ec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1246cb84ec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46cb84ec8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1246cb84ec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6cb84e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246cb84e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46cb84ec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1246cb84ec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46cb84ec8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246cb84ec8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246cb84ec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1246cb84ec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46cb84ec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1246cb84ec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46cb84ec8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246cb84ec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46cb84ec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1246cb84ec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246cb84ec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246cb84ec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46cb84ec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1246cb84ec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46cb84ec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1246cb84ec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46cb84ec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1246cb84ec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6cb84e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246cb84e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46cb84ec8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1246cb84ec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46cb84ec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1246cb84ec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46cb84ec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1246cb84ec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246cb84ec8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1246cb84ec8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246cb84ec8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g1246cb84ec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46cb84ec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1246cb84ec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246cb84ec8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1246cb84ec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46cb84e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246cb84e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6cb84ec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46cb84ec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6cb84e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246cb84e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6cb84e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246cb84e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6cb84ec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46cb84ec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 Bases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INTRODUÇÃO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718200" y="1195950"/>
            <a:ext cx="7707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Agora vamos utilizar a mesma lógica que utilizamos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anteriormente para analisar cada variável, porém faremos com o parâmetro que definimos em nossa função.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2"/>
          <p:cNvGrpSpPr/>
          <p:nvPr/>
        </p:nvGrpSpPr>
        <p:grpSpPr>
          <a:xfrm>
            <a:off x="725225" y="2270299"/>
            <a:ext cx="7692650" cy="2211093"/>
            <a:chOff x="630644" y="2191938"/>
            <a:chExt cx="6913499" cy="530709"/>
          </a:xfrm>
        </p:grpSpPr>
        <p:sp>
          <p:nvSpPr>
            <p:cNvPr id="168" name="Google Shape;168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verificarVariavel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(numero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numero &lt; </a:t>
              </a:r>
              <a:r>
                <a:rPr lang="pt-BR" sz="11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"O 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número 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é negativo"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numero &gt; </a:t>
              </a:r>
              <a:r>
                <a:rPr lang="pt-BR" sz="11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"O número é positivo"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"O 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número é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 zero"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70" name="Google Shape;170;p2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Parâmetros de uma Função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718200" y="1195950"/>
            <a:ext cx="7707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Logo, dessa vez, nós apenas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precisamos chamar nossa função por cada variável que vamos analisar, passando o nome da variável como parâmetro. 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Vemos como o código fica mais limpo, reduzido e legível.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23"/>
          <p:cNvGrpSpPr/>
          <p:nvPr/>
        </p:nvGrpSpPr>
        <p:grpSpPr>
          <a:xfrm>
            <a:off x="725225" y="2270314"/>
            <a:ext cx="7692650" cy="2139766"/>
            <a:chOff x="630644" y="2191938"/>
            <a:chExt cx="6913499" cy="530709"/>
          </a:xfrm>
        </p:grpSpPr>
        <p:sp>
          <p:nvSpPr>
            <p:cNvPr id="181" name="Google Shape;181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4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-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verificarVariavel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(a)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verificarVariavel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(b)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verificarVariavel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(c)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verificarVariavel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(d)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5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3" name="Google Shape;183;p2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Parâmetros de uma Função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718200" y="1195950"/>
            <a:ext cx="7707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Agora, o que acontece com uma função que tem dois parâmetros do mesmo tipo de dados?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24"/>
          <p:cNvGrpSpPr/>
          <p:nvPr/>
        </p:nvGrpSpPr>
        <p:grpSpPr>
          <a:xfrm>
            <a:off x="725225" y="1956306"/>
            <a:ext cx="7692650" cy="691620"/>
            <a:chOff x="630644" y="2191938"/>
            <a:chExt cx="6913499" cy="530709"/>
          </a:xfrm>
        </p:grpSpPr>
        <p:sp>
          <p:nvSpPr>
            <p:cNvPr id="194" name="Google Shape;194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minhaFuncao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valor2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6" name="Google Shape;196;p24"/>
          <p:cNvSpPr txBox="1"/>
          <p:nvPr/>
        </p:nvSpPr>
        <p:spPr>
          <a:xfrm>
            <a:off x="717750" y="2647925"/>
            <a:ext cx="80739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Quando temos vários parâmetros simultaneamente com o mesmo tipo de dado, só podemos definir o nome e indicar o tipo de dado no final. Por exemplo: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725675" y="3549181"/>
            <a:ext cx="7692650" cy="691620"/>
            <a:chOff x="630644" y="2191938"/>
            <a:chExt cx="6913499" cy="530709"/>
          </a:xfrm>
        </p:grpSpPr>
        <p:sp>
          <p:nvSpPr>
            <p:cNvPr id="198" name="Google Shape;198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minhaFuncao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9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0" name="Google Shape;200;p2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Parâmetros de uma Função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718200" y="1195950"/>
            <a:ext cx="7707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definir uma função que esperamos retornar um valor, temos que indicar o tipo de dado que esperamos no final da função. Nesse caso, criamos uma função que recebe dois parâmetros e retorna a soma deles.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5"/>
          <p:cNvGrpSpPr/>
          <p:nvPr/>
        </p:nvGrpSpPr>
        <p:grpSpPr>
          <a:xfrm>
            <a:off x="725225" y="2184906"/>
            <a:ext cx="7692650" cy="691620"/>
            <a:chOff x="630644" y="2191938"/>
            <a:chExt cx="6913499" cy="530709"/>
          </a:xfrm>
        </p:grpSpPr>
        <p:sp>
          <p:nvSpPr>
            <p:cNvPr id="211" name="Google Shape;211;p2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soma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+ valor2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3" name="Google Shape;213;p2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Retornando um valor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717750" y="2877600"/>
            <a:ext cx="77076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Neste exemplo, obtemos o valor que a função retorna, atribuímos a uma variável e exibimos o valor de retorno.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15" name="Google Shape;215;p25"/>
          <p:cNvGrpSpPr/>
          <p:nvPr/>
        </p:nvGrpSpPr>
        <p:grpSpPr>
          <a:xfrm>
            <a:off x="725675" y="3559098"/>
            <a:ext cx="7692650" cy="1135080"/>
            <a:chOff x="630644" y="2191938"/>
            <a:chExt cx="6913499" cy="530709"/>
          </a:xfrm>
        </p:grpSpPr>
        <p:sp>
          <p:nvSpPr>
            <p:cNvPr id="216" name="Google Shape;216;p2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soma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1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1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(s)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8" name="Google Shape;218;p2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718200" y="1195950"/>
            <a:ext cx="77076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realizar um exemplo um pouco mais complexo, uma função para a qual passaremos dois valores e indicaremos qual operação queremos realizar.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isso, vamos definir quatro constantes com as operações que queremos realizar, que são as quatro principais variáveis ​​matemáticas.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6"/>
          <p:cNvGrpSpPr/>
          <p:nvPr/>
        </p:nvGrpSpPr>
        <p:grpSpPr>
          <a:xfrm>
            <a:off x="725675" y="2522380"/>
            <a:ext cx="7692650" cy="1887626"/>
            <a:chOff x="630644" y="2191938"/>
            <a:chExt cx="6913499" cy="530709"/>
          </a:xfrm>
        </p:grpSpPr>
        <p:sp>
          <p:nvSpPr>
            <p:cNvPr id="228" name="Google Shape;228;p2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sz="13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Soma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= 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"+"</a:t>
              </a:r>
              <a:endParaRPr sz="13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Subtra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"-"</a:t>
              </a:r>
              <a:endParaRPr sz="13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Multip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endParaRPr sz="13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3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Divis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= </a:t>
              </a:r>
              <a:r>
                <a:rPr lang="pt-BR" sz="13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"/"</a:t>
              </a:r>
              <a:endParaRPr sz="13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5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0" name="Google Shape;230;p2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Exemplo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/>
        </p:nvSpPr>
        <p:spPr>
          <a:xfrm>
            <a:off x="718200" y="1195950"/>
            <a:ext cx="7707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Criamos uma uma função que se encarregará de lidar com o tipo de operação que definiremos para ela por parâmetro.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27"/>
          <p:cNvGrpSpPr/>
          <p:nvPr/>
        </p:nvGrpSpPr>
        <p:grpSpPr>
          <a:xfrm>
            <a:off x="725225" y="1911262"/>
            <a:ext cx="7692650" cy="2498790"/>
            <a:chOff x="630644" y="2191938"/>
            <a:chExt cx="6913499" cy="530709"/>
          </a:xfrm>
        </p:grpSpPr>
        <p:sp>
          <p:nvSpPr>
            <p:cNvPr id="241" name="Google Shape;241;p2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9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operador </a:t>
              </a:r>
              <a:r>
                <a:rPr lang="pt-BR" sz="9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9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operador {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Soma: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+ valor2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Subtra: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valor1 - valor2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Multip: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* valor2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Divis: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valor2 != </a:t>
              </a:r>
              <a:r>
                <a:rPr lang="pt-BR" sz="9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/ valor2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}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9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9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Exemplo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718200" y="1252875"/>
            <a:ext cx="7707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por último chamaremos essa função e indicaremos com as constantes que definimos, qual operação queremos realizar.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8"/>
          <p:cNvGrpSpPr/>
          <p:nvPr/>
        </p:nvGrpSpPr>
        <p:grpSpPr>
          <a:xfrm>
            <a:off x="725225" y="2044130"/>
            <a:ext cx="7692650" cy="2223883"/>
            <a:chOff x="630644" y="2191938"/>
            <a:chExt cx="6913499" cy="530709"/>
          </a:xfrm>
        </p:grpSpPr>
        <p:sp>
          <p:nvSpPr>
            <p:cNvPr id="254" name="Google Shape;254;p2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Soma))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Subtra))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Multip))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Divis))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56" name="Google Shape;256;p2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Ejemplo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Exemplo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644900" y="1988700"/>
            <a:ext cx="77076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Sim, isso mesmo... o 'escopo' ou também conhecido como escopo da função refere-se à parte do código em que a variável existirá durante o programa.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Aqui está um exemplo!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590875" y="8034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Escopo? O que é isso?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/>
          <p:nvPr/>
        </p:nvSpPr>
        <p:spPr>
          <a:xfrm>
            <a:off x="1093379" y="3918791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30"/>
          <p:cNvGrpSpPr/>
          <p:nvPr/>
        </p:nvGrpSpPr>
        <p:grpSpPr>
          <a:xfrm>
            <a:off x="190533" y="1102334"/>
            <a:ext cx="4381471" cy="3548431"/>
            <a:chOff x="630650" y="2191937"/>
            <a:chExt cx="3698692" cy="630911"/>
          </a:xfrm>
        </p:grpSpPr>
        <p:sp>
          <p:nvSpPr>
            <p:cNvPr id="275" name="Google Shape;275;p30"/>
            <p:cNvSpPr/>
            <p:nvPr/>
          </p:nvSpPr>
          <p:spPr>
            <a:xfrm>
              <a:off x="1116043" y="2191937"/>
              <a:ext cx="3213300" cy="6309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630650" y="2191948"/>
              <a:ext cx="485400" cy="630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77" name="Google Shape;277;p30"/>
          <p:cNvSpPr txBox="1"/>
          <p:nvPr/>
        </p:nvSpPr>
        <p:spPr>
          <a:xfrm>
            <a:off x="808675" y="1149350"/>
            <a:ext cx="36063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lang="pt-BR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pt-BR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i++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fmt.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"i: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pt-BR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i)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:= </a:t>
            </a:r>
            <a:r>
              <a:rPr lang="pt-BR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j &lt; </a:t>
            </a:r>
            <a:r>
              <a:rPr lang="pt-BR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j++ {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fmt.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"num: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pt-BR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num)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  fmt.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"j: </a:t>
            </a:r>
            <a:r>
              <a:rPr lang="pt-BR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pt-BR" sz="105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pt-BR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j)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fmt.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(num) </a:t>
            </a:r>
            <a:r>
              <a:rPr lang="pt-BR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//Error #1</a:t>
            </a:r>
            <a:endParaRPr sz="10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fmt.</a:t>
            </a:r>
            <a:r>
              <a:rPr lang="pt-BR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(i) </a:t>
            </a:r>
            <a:r>
              <a:rPr lang="pt-BR" sz="10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//Error #2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7750" y="1215900"/>
            <a:ext cx="3664500" cy="3321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1069050" y="1582550"/>
            <a:ext cx="3261900" cy="2257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1401300" y="2098600"/>
            <a:ext cx="2597400" cy="1167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4810675" y="1102325"/>
            <a:ext cx="39810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 u="sng">
                <a:solidFill>
                  <a:srgbClr val="434343"/>
                </a:solidFill>
                <a:highlight>
                  <a:srgbClr val="00FF00"/>
                </a:highlight>
                <a:latin typeface="Proxima Nova"/>
                <a:ea typeface="Proxima Nova"/>
                <a:cs typeface="Proxima Nova"/>
                <a:sym typeface="Proxima Nova"/>
              </a:rPr>
              <a:t>Escopo verde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: Pode ser utilizado pelo escopo </a:t>
            </a:r>
            <a:r>
              <a:rPr lang="pt-BR" sz="1500">
                <a:solidFill>
                  <a:srgbClr val="434343"/>
                </a:solidFill>
                <a:highlight>
                  <a:srgbClr val="FF0000"/>
                </a:highlight>
                <a:latin typeface="Proxima Nova"/>
                <a:ea typeface="Proxima Nova"/>
                <a:cs typeface="Proxima Nova"/>
                <a:sym typeface="Proxima Nova"/>
              </a:rPr>
              <a:t>vermelho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e </a:t>
            </a:r>
            <a:r>
              <a:rPr lang="pt-BR" sz="1500">
                <a:solidFill>
                  <a:srgbClr val="434343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amarelo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 u="sng">
                <a:solidFill>
                  <a:srgbClr val="434343"/>
                </a:solidFill>
                <a:highlight>
                  <a:srgbClr val="FF0000"/>
                </a:highlight>
                <a:latin typeface="Proxima Nova"/>
                <a:ea typeface="Proxima Nova"/>
                <a:cs typeface="Proxima Nova"/>
                <a:sym typeface="Proxima Nova"/>
              </a:rPr>
              <a:t>Escopo vermelho</a:t>
            </a:r>
            <a:r>
              <a:rPr lang="pt-BR" sz="1500" u="sng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e </a:t>
            </a:r>
            <a:r>
              <a:rPr lang="pt-BR" sz="1500">
                <a:solidFill>
                  <a:srgbClr val="434343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amarelo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: Não podem ser utilizados pelo escopo verde 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 u="sng">
                <a:solidFill>
                  <a:srgbClr val="434343"/>
                </a:solidFill>
                <a:highlight>
                  <a:srgbClr val="FF0000"/>
                </a:highlight>
                <a:latin typeface="Proxima Nova"/>
                <a:ea typeface="Proxima Nova"/>
                <a:cs typeface="Proxima Nova"/>
                <a:sym typeface="Proxima Nova"/>
              </a:rPr>
              <a:t>Escopo vermelho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: Pode ser utilizado pelo escopo </a:t>
            </a:r>
            <a:r>
              <a:rPr lang="pt-BR" sz="1500">
                <a:solidFill>
                  <a:srgbClr val="434343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amarelo</a:t>
            </a:r>
            <a:endParaRPr sz="1500">
              <a:solidFill>
                <a:srgbClr val="434343"/>
              </a:solidFill>
              <a:highlight>
                <a:srgbClr val="FFFF00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 u="sng">
                <a:solidFill>
                  <a:srgbClr val="434343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Escopo amarelo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: Não pode ser utilizado pelo escopo </a:t>
            </a:r>
            <a:r>
              <a:rPr lang="pt-BR" sz="1500">
                <a:solidFill>
                  <a:srgbClr val="434343"/>
                </a:solidFill>
                <a:highlight>
                  <a:srgbClr val="FF0000"/>
                </a:highlight>
                <a:latin typeface="Proxima Nova"/>
                <a:ea typeface="Proxima Nova"/>
                <a:cs typeface="Proxima Nova"/>
                <a:sym typeface="Proxima Nova"/>
              </a:rPr>
              <a:t>vermelho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 u="sng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Error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Tentando usar variáveis ​​de um escopo ao qual eles não têm acesso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pt-BR" sz="1500" u="sng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Outro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: Escopo </a:t>
            </a:r>
            <a:r>
              <a:rPr lang="pt-BR" sz="1500">
                <a:solidFill>
                  <a:srgbClr val="434343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amarelo 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utiliza uma variável que pertence ao escopo </a:t>
            </a:r>
            <a:r>
              <a:rPr lang="pt-BR" sz="1500">
                <a:solidFill>
                  <a:srgbClr val="434343"/>
                </a:solidFill>
                <a:highlight>
                  <a:srgbClr val="FF0000"/>
                </a:highlight>
                <a:latin typeface="Proxima Nova"/>
                <a:ea typeface="Proxima Nova"/>
                <a:cs typeface="Proxima Nova"/>
                <a:sym typeface="Proxima Nova"/>
              </a:rPr>
              <a:t>vermelho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var i</a:t>
            </a:r>
            <a:r>
              <a:rPr lang="pt-BR" sz="15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492625" y="228100"/>
            <a:ext cx="5688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Exemplo de escopo</a:t>
            </a:r>
            <a:endParaRPr sz="2400">
              <a:solidFill>
                <a:srgbClr val="434343"/>
              </a:solidFill>
              <a:highlight>
                <a:srgbClr val="FFDB00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718350" y="1555950"/>
            <a:ext cx="770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Ellipsis</a:t>
            </a:r>
            <a:endParaRPr sz="6000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704700" y="2675875"/>
            <a:ext cx="772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 que é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1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718200" y="1439750"/>
            <a:ext cx="77076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Chegamos no momento de começar nossa segunda</a:t>
            </a: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aula de Go Bases!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Os objetivos para essa aula serão: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Compreender e criar Funções em Go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Conhecer a maneira de retornar funções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o que é e pra que servem os Elipsis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Compreender os multi retornos de uma função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O que aprenderemos hoje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  <a:endParaRPr b="1" sz="800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006750" y="4003650"/>
            <a:ext cx="3129600" cy="812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       Vamos lá?</a:t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388074" y="4270902"/>
            <a:ext cx="246561" cy="311259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ctrTitle"/>
          </p:nvPr>
        </p:nvSpPr>
        <p:spPr>
          <a:xfrm>
            <a:off x="717550" y="1558200"/>
            <a:ext cx="770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Go nos fornece notação de reticências. O que nos permite que nossas funções recebam um número dinâmico de parâmetros.</a:t>
            </a:r>
            <a:r>
              <a:rPr b="1" lang="pt-BR" sz="28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3800">
              <a:solidFill>
                <a:srgbClr val="464646"/>
              </a:solidFill>
            </a:endParaRPr>
          </a:p>
        </p:txBody>
      </p:sp>
      <p:pic>
        <p:nvPicPr>
          <p:cNvPr id="303" name="Google Shape;3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/>
        </p:nvSpPr>
        <p:spPr>
          <a:xfrm>
            <a:off x="392450" y="98122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é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Ellipsis?</a:t>
            </a:r>
            <a:endParaRPr b="0" i="0" sz="3000" u="none" cap="none" strike="noStrike">
              <a:solidFill>
                <a:srgbClr val="2A2A2A"/>
              </a:solidFill>
              <a:highlight>
                <a:srgbClr val="FFDB00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757950" y="1234463"/>
            <a:ext cx="7707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utilizar essa notação,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definir uma função da seguinte maneira: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33"/>
          <p:cNvGrpSpPr/>
          <p:nvPr/>
        </p:nvGrpSpPr>
        <p:grpSpPr>
          <a:xfrm>
            <a:off x="725225" y="1803906"/>
            <a:ext cx="7692650" cy="691620"/>
            <a:chOff x="630644" y="2191938"/>
            <a:chExt cx="6913499" cy="530709"/>
          </a:xfrm>
        </p:grpSpPr>
        <p:sp>
          <p:nvSpPr>
            <p:cNvPr id="317" name="Google Shape;317;p3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minhaFuncao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(valores ...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19" name="Google Shape;319;p33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Notação de pontos suspensivos (Ellipsis)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718200" y="2630838"/>
            <a:ext cx="770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Ao chamar esta função, podemos passar a quantidade de valores que queremos, sempre do mesmo tipo de dado. E nossa função receberá os parâmetros como se fossem um array.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21" name="Google Shape;321;p33"/>
          <p:cNvGrpSpPr/>
          <p:nvPr/>
        </p:nvGrpSpPr>
        <p:grpSpPr>
          <a:xfrm>
            <a:off x="725675" y="3720467"/>
            <a:ext cx="7692650" cy="691620"/>
            <a:chOff x="630644" y="2191938"/>
            <a:chExt cx="6913499" cy="530709"/>
          </a:xfrm>
        </p:grpSpPr>
        <p:sp>
          <p:nvSpPr>
            <p:cNvPr id="322" name="Google Shape;322;p3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minhaFuncao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4" name="Google Shape;324;p3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718200" y="1195950"/>
            <a:ext cx="77076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criar uma função que recebe, por meio de notação de reticências, um número variável de valores numéricos, e retornaremos a soma de todos eles.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34"/>
          <p:cNvGrpSpPr/>
          <p:nvPr/>
        </p:nvGrpSpPr>
        <p:grpSpPr>
          <a:xfrm>
            <a:off x="725225" y="1956273"/>
            <a:ext cx="7692650" cy="1466243"/>
            <a:chOff x="630644" y="2191938"/>
            <a:chExt cx="6913499" cy="530709"/>
          </a:xfrm>
        </p:grpSpPr>
        <p:sp>
          <p:nvSpPr>
            <p:cNvPr id="334" name="Google Shape;334;p3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soma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(values ...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sz="11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_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value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:=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values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resultado += value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resultado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36" name="Google Shape;336;p34"/>
          <p:cNvSpPr txBox="1"/>
          <p:nvPr/>
        </p:nvSpPr>
        <p:spPr>
          <a:xfrm>
            <a:off x="717750" y="3438075"/>
            <a:ext cx="7707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Ao chamar esta função podemos passar todos os valores que queremos adicionar.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7" name="Google Shape;337;p34"/>
          <p:cNvGrpSpPr/>
          <p:nvPr/>
        </p:nvGrpSpPr>
        <p:grpSpPr>
          <a:xfrm>
            <a:off x="725675" y="3910013"/>
            <a:ext cx="7692650" cy="481884"/>
            <a:chOff x="630644" y="2191938"/>
            <a:chExt cx="6913499" cy="530709"/>
          </a:xfrm>
        </p:grpSpPr>
        <p:sp>
          <p:nvSpPr>
            <p:cNvPr id="338" name="Google Shape;338;p3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soma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9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0" name="Google Shape;340;p3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Notação de pontos suspensivos (Ellipsis)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717750" y="1535300"/>
            <a:ext cx="7707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podemos passar outros parâmetros adicionais, mas neste caso, o parâmetro de notação de </a:t>
            </a:r>
            <a:r>
              <a:rPr lang="pt-BR" sz="21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reticências </a:t>
            </a:r>
            <a:r>
              <a:rPr lang="pt-BR" sz="21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deve ser sempre não final.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8" name="Google Shape;3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35"/>
          <p:cNvGrpSpPr/>
          <p:nvPr/>
        </p:nvGrpSpPr>
        <p:grpSpPr>
          <a:xfrm>
            <a:off x="725225" y="3130250"/>
            <a:ext cx="8110243" cy="779714"/>
            <a:chOff x="630644" y="2191941"/>
            <a:chExt cx="7288796" cy="530706"/>
          </a:xfrm>
        </p:grpSpPr>
        <p:sp>
          <p:nvSpPr>
            <p:cNvPr id="351" name="Google Shape;351;p35"/>
            <p:cNvSpPr/>
            <p:nvPr/>
          </p:nvSpPr>
          <p:spPr>
            <a:xfrm>
              <a:off x="1116040" y="2191941"/>
              <a:ext cx="68034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5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5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minhaFuncao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 </a:t>
              </a:r>
              <a:r>
                <a:rPr lang="pt-BR" sz="15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valor2 </a:t>
              </a:r>
              <a:r>
                <a:rPr lang="pt-BR" sz="15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valores ...</a:t>
              </a:r>
              <a:r>
                <a:rPr lang="pt-BR" sz="15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6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53" name="Google Shape;353;p3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Notação de pontos suspensivos (Ellipsis)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718200" y="1304000"/>
            <a:ext cx="77076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Vamos realizar um exemplo mais interessante que o anterior, criaremos uma função para a qual indicaremos a operação a ser realizada e todos os números para os quais essa operação será realizada.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Por exemplo: indicaremos à função que queremos realizar uma soma e passaremos todos os valores que queremos somar.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36"/>
          <p:cNvGrpSpPr/>
          <p:nvPr/>
        </p:nvGrpSpPr>
        <p:grpSpPr>
          <a:xfrm>
            <a:off x="725225" y="3169521"/>
            <a:ext cx="7692650" cy="779718"/>
            <a:chOff x="630644" y="2191938"/>
            <a:chExt cx="6913499" cy="530709"/>
          </a:xfrm>
        </p:grpSpPr>
        <p:sp>
          <p:nvSpPr>
            <p:cNvPr id="364" name="Google Shape;364;p3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(Soma,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9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66" name="Google Shape;366;p3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Notação de pontos suspensivos (Ellipsis)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/>
        </p:nvSpPr>
        <p:spPr>
          <a:xfrm>
            <a:off x="718200" y="1348350"/>
            <a:ext cx="7707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Primeiro </a:t>
            </a: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declaramos</a:t>
            </a: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as constantes com as operações a serem feitas: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37"/>
          <p:cNvGrpSpPr/>
          <p:nvPr/>
        </p:nvGrpSpPr>
        <p:grpSpPr>
          <a:xfrm>
            <a:off x="725225" y="2044855"/>
            <a:ext cx="7692650" cy="2365158"/>
            <a:chOff x="630644" y="2191938"/>
            <a:chExt cx="6913499" cy="530709"/>
          </a:xfrm>
        </p:grpSpPr>
        <p:sp>
          <p:nvSpPr>
            <p:cNvPr id="377" name="Google Shape;377;p3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5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5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Soma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= 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"+"</a:t>
              </a:r>
              <a:endParaRPr sz="15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5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Subtra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"-"</a:t>
              </a:r>
              <a:endParaRPr sz="15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5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Multip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endParaRPr sz="15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5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Divis</a:t>
              </a: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= </a:t>
              </a:r>
              <a:r>
                <a:rPr lang="pt-BR" sz="15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"/"</a:t>
              </a:r>
              <a:endParaRPr sz="15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5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8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79" name="Google Shape;379;p3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Notação de pontos suspensivos (Ellipsis)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8"/>
          <p:cNvSpPr txBox="1"/>
          <p:nvPr/>
        </p:nvSpPr>
        <p:spPr>
          <a:xfrm>
            <a:off x="718200" y="1180125"/>
            <a:ext cx="7707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Logo criamos as funções para realizar cada operação.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7" name="Google Shape;3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38"/>
          <p:cNvGrpSpPr/>
          <p:nvPr/>
        </p:nvGrpSpPr>
        <p:grpSpPr>
          <a:xfrm>
            <a:off x="725225" y="1716026"/>
            <a:ext cx="7692650" cy="2693932"/>
            <a:chOff x="630644" y="2191938"/>
            <a:chExt cx="6913499" cy="530709"/>
          </a:xfrm>
        </p:grpSpPr>
        <p:sp>
          <p:nvSpPr>
            <p:cNvPr id="390" name="Google Shape;390;p3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opSoma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+ valor2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opSubtra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valor1 - valor2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opMultip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* valor2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opDivis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valor2 == </a:t>
              </a:r>
              <a:r>
                <a:rPr lang="pt-BR" sz="8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8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/ valor2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2" name="Google Shape;392;p3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Notação de pontos suspensivos (Ellipsis)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718200" y="1118050"/>
            <a:ext cx="7707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criaremos a função que ficará encarregada de receber a operação a ser realizada e os valores aos quais a operação será aplicada.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cada operação vamos chamar uma função que recebe os valores e a função que vamos executar para aquele operador.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p39"/>
          <p:cNvGrpSpPr/>
          <p:nvPr/>
        </p:nvGrpSpPr>
        <p:grpSpPr>
          <a:xfrm>
            <a:off x="725225" y="2262938"/>
            <a:ext cx="7692650" cy="2147089"/>
            <a:chOff x="630644" y="2191938"/>
            <a:chExt cx="6913499" cy="530709"/>
          </a:xfrm>
        </p:grpSpPr>
        <p:sp>
          <p:nvSpPr>
            <p:cNvPr id="403" name="Google Shape;403;p3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(operador </a:t>
              </a:r>
              <a:r>
                <a:rPr lang="pt-BR" sz="9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valores ...</a:t>
              </a:r>
              <a:r>
                <a:rPr lang="pt-BR" sz="9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90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operador {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Soma: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retorno</a:t>
              </a:r>
              <a:r>
                <a:rPr lang="pt-BR" sz="9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(valores, opSoma)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Subtra: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retornoOperacao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(valores, opSubtra)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Multip: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retornoOperacao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(valores, opMultip)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Divis: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retornoOperacao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(valores, opDivis)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90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90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9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9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9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05" name="Google Shape;405;p3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0"/>
          <p:cNvSpPr txBox="1"/>
          <p:nvPr/>
        </p:nvSpPr>
        <p:spPr>
          <a:xfrm>
            <a:off x="718200" y="1195950"/>
            <a:ext cx="7707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Criaremos essa função que se encarregará de retornar as operações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3" name="Google Shape;4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40"/>
          <p:cNvGrpSpPr/>
          <p:nvPr/>
        </p:nvGrpSpPr>
        <p:grpSpPr>
          <a:xfrm>
            <a:off x="725225" y="1716012"/>
            <a:ext cx="7692650" cy="2693879"/>
            <a:chOff x="630644" y="2191938"/>
            <a:chExt cx="6913499" cy="530709"/>
          </a:xfrm>
        </p:grpSpPr>
        <p:sp>
          <p:nvSpPr>
            <p:cNvPr id="416" name="Google Shape;416;p4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retorno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(valores []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operacao </a:t>
              </a: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(value1, value2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sz="11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valor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valores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i == </a:t>
              </a:r>
              <a:r>
                <a:rPr lang="pt-BR" sz="11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valor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}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(resultado, valor)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}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resultado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8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18" name="Google Shape;418;p4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Notação de pontos suspensivos (Ellipsis)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9" name="Google Shape;419;p4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718200" y="1453075"/>
            <a:ext cx="77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Agora vamos nos certificar de que está tudo sendo executado corretamente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6" name="Google Shape;4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41"/>
          <p:cNvGrpSpPr/>
          <p:nvPr/>
        </p:nvGrpSpPr>
        <p:grpSpPr>
          <a:xfrm>
            <a:off x="725225" y="2255178"/>
            <a:ext cx="7692650" cy="1222064"/>
            <a:chOff x="630644" y="2191938"/>
            <a:chExt cx="6913499" cy="530709"/>
          </a:xfrm>
        </p:grpSpPr>
        <p:sp>
          <p:nvSpPr>
            <p:cNvPr id="429" name="Google Shape;429;p4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(Soma,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5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31" name="Google Shape;431;p4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Notação de pontos suspensivos (Ellipsis)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4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1068750" y="2895075"/>
            <a:ext cx="4681800" cy="394500"/>
          </a:xfrm>
          <a:prstGeom prst="roundRect">
            <a:avLst>
              <a:gd fmla="val 16667" name="adj"/>
            </a:avLst>
          </a:prstGeom>
          <a:solidFill>
            <a:srgbClr val="FFD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DB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953100" y="2006175"/>
            <a:ext cx="7237800" cy="770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904800" y="2846775"/>
            <a:ext cx="50097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 Bases</a:t>
            </a:r>
            <a:endParaRPr sz="2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-1805250" y="2006175"/>
            <a:ext cx="12754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900">
                <a:solidFill>
                  <a:srgbClr val="2A2A2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FUNÇÕES</a:t>
            </a:r>
            <a:endParaRPr sz="3900">
              <a:solidFill>
                <a:srgbClr val="2A2A2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61124" cy="4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0" y="1236075"/>
            <a:ext cx="839258" cy="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26" y="3971200"/>
            <a:ext cx="1507700" cy="1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2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2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2"/>
          <p:cNvSpPr txBox="1"/>
          <p:nvPr/>
        </p:nvSpPr>
        <p:spPr>
          <a:xfrm>
            <a:off x="718350" y="1555950"/>
            <a:ext cx="770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Multi retorno</a:t>
            </a:r>
            <a:endParaRPr sz="6000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44" name="Google Shape;444;p42"/>
          <p:cNvSpPr txBox="1"/>
          <p:nvPr/>
        </p:nvSpPr>
        <p:spPr>
          <a:xfrm>
            <a:off x="704700" y="2675875"/>
            <a:ext cx="772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Como são retornados vários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valores?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5" name="Google Shape;445;p42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2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>
            <p:ph type="ctrTitle"/>
          </p:nvPr>
        </p:nvSpPr>
        <p:spPr>
          <a:xfrm>
            <a:off x="718350" y="1680375"/>
            <a:ext cx="7707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0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b="1" lang="pt-BR" sz="30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Uma das características que Go tem é que podemos criar funções que retornam mais de um valor.</a:t>
            </a:r>
            <a:r>
              <a:rPr b="1" lang="pt-BR" sz="30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4000">
              <a:solidFill>
                <a:srgbClr val="464646"/>
              </a:solidFill>
            </a:endParaRPr>
          </a:p>
        </p:txBody>
      </p:sp>
      <p:pic>
        <p:nvPicPr>
          <p:cNvPr id="453" name="Google Shape;45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5" y="37874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3"/>
          <p:cNvSpPr txBox="1"/>
          <p:nvPr/>
        </p:nvSpPr>
        <p:spPr>
          <a:xfrm>
            <a:off x="416300" y="9414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Multi retorno</a:t>
            </a:r>
            <a:endParaRPr sz="3000">
              <a:solidFill>
                <a:srgbClr val="2A2A2A"/>
              </a:solidFill>
              <a:highlight>
                <a:srgbClr val="FFDB00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3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718200" y="1346650"/>
            <a:ext cx="7707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começar temos que indicar os tipos de dados dos valores que serão retornados, separados por vírgulas e entre parênteses</a:t>
            </a:r>
            <a:r>
              <a:rPr lang="pt-BR" sz="21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4" name="Google Shape;46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44"/>
          <p:cNvGrpSpPr/>
          <p:nvPr/>
        </p:nvGrpSpPr>
        <p:grpSpPr>
          <a:xfrm>
            <a:off x="725225" y="2719398"/>
            <a:ext cx="7692650" cy="1377137"/>
            <a:chOff x="630644" y="2191938"/>
            <a:chExt cx="6913499" cy="530709"/>
          </a:xfrm>
        </p:grpSpPr>
        <p:sp>
          <p:nvSpPr>
            <p:cNvPr id="467" name="Google Shape;467;p4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minhaFuncao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(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bool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8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69" name="Google Shape;469;p4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Funções de multi retorno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5"/>
          <p:cNvSpPr txBox="1"/>
          <p:nvPr/>
        </p:nvSpPr>
        <p:spPr>
          <a:xfrm>
            <a:off x="718200" y="1118050"/>
            <a:ext cx="7707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Então, vamos gerar uma função que retorna os quatro resultados das operações aritméticas: adição, subtração, multiplicação e divisão.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7" name="Google Shape;4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45"/>
          <p:cNvGrpSpPr/>
          <p:nvPr/>
        </p:nvGrpSpPr>
        <p:grpSpPr>
          <a:xfrm>
            <a:off x="725225" y="1809088"/>
            <a:ext cx="7692650" cy="2731347"/>
            <a:chOff x="630644" y="2191938"/>
            <a:chExt cx="6913499" cy="530709"/>
          </a:xfrm>
        </p:grpSpPr>
        <p:sp>
          <p:nvSpPr>
            <p:cNvPr id="480" name="Google Shape;480;p4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operacoes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(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soma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:= valor1 + valor2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subtra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:= valor1 - valor2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multip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valor1 * valor2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divis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valor2 != </a:t>
              </a:r>
              <a:r>
                <a:rPr lang="pt-BR" sz="10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divis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valor1 / valor2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soma, subtra, multip, divis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82" name="Google Shape;482;p4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Funções de multi retorno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p4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6"/>
          <p:cNvSpPr txBox="1"/>
          <p:nvPr/>
        </p:nvSpPr>
        <p:spPr>
          <a:xfrm>
            <a:off x="718200" y="1270450"/>
            <a:ext cx="7707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Ao chamar nossa função, devemos receber todos os valores que ela retorna.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0" name="Google Shape;4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2" name="Google Shape;492;p46"/>
          <p:cNvGrpSpPr/>
          <p:nvPr/>
        </p:nvGrpSpPr>
        <p:grpSpPr>
          <a:xfrm>
            <a:off x="725225" y="1809088"/>
            <a:ext cx="7692650" cy="2731347"/>
            <a:chOff x="630644" y="2191938"/>
            <a:chExt cx="6913499" cy="530709"/>
          </a:xfrm>
        </p:grpSpPr>
        <p:sp>
          <p:nvSpPr>
            <p:cNvPr id="493" name="Google Shape;493;p4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4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r, m, d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operacoes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4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"Soma:</a:t>
              </a:r>
              <a:r>
                <a:rPr lang="pt-BR" sz="1450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\t\t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s)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"Subtracao:</a:t>
              </a:r>
              <a:r>
                <a:rPr lang="pt-BR" sz="1450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\t\t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r)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"Multiplicacao:</a:t>
              </a:r>
              <a:r>
                <a:rPr lang="pt-BR" sz="1450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\t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m)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"Divisao:</a:t>
              </a:r>
              <a:r>
                <a:rPr lang="pt-BR" sz="1450">
                  <a:solidFill>
                    <a:srgbClr val="D7BA7D"/>
                  </a:solidFill>
                  <a:latin typeface="Consolas"/>
                  <a:ea typeface="Consolas"/>
                  <a:cs typeface="Consolas"/>
                  <a:sym typeface="Consolas"/>
                </a:rPr>
                <a:t>\t</a:t>
              </a:r>
              <a:r>
                <a:rPr lang="pt-BR" sz="14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d)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4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95" name="Google Shape;495;p4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Funções de multi retorno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4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7"/>
          <p:cNvSpPr txBox="1"/>
          <p:nvPr/>
        </p:nvSpPr>
        <p:spPr>
          <a:xfrm>
            <a:off x="718200" y="1270450"/>
            <a:ext cx="7707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 Go o retorno multivalor é normalmente utilizado quando precisamos retornar um valor e um erro, e precisamos validar se ocorreu um erro ou não.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isso vamos fazer um exemplo de divisão e ela retorna um erro caso o divisor seja zero.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Usaremos o pacote errors que nos permite trabalhar com a interface de erros.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3" name="Google Shape;5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5" name="Google Shape;505;p47"/>
          <p:cNvGrpSpPr/>
          <p:nvPr/>
        </p:nvGrpSpPr>
        <p:grpSpPr>
          <a:xfrm>
            <a:off x="725225" y="3370895"/>
            <a:ext cx="7692650" cy="1169523"/>
            <a:chOff x="630644" y="2191938"/>
            <a:chExt cx="6913499" cy="530709"/>
          </a:xfrm>
        </p:grpSpPr>
        <p:sp>
          <p:nvSpPr>
            <p:cNvPr id="506" name="Google Shape;506;p4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endParaRPr sz="11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"errors"</a:t>
              </a:r>
              <a:endParaRPr sz="11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5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08" name="Google Shape;508;p4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Funções de multi retorno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8"/>
          <p:cNvSpPr txBox="1"/>
          <p:nvPr/>
        </p:nvSpPr>
        <p:spPr>
          <a:xfrm>
            <a:off x="718200" y="1194250"/>
            <a:ext cx="77076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Implementamos nossa função de divisão e validamos se o divisor for zero, se for, retornará um erro, caso contrário fará a divisão.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6" name="Google Shape;5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48"/>
          <p:cNvGrpSpPr/>
          <p:nvPr/>
        </p:nvGrpSpPr>
        <p:grpSpPr>
          <a:xfrm>
            <a:off x="725225" y="2017605"/>
            <a:ext cx="7692650" cy="2370518"/>
            <a:chOff x="630644" y="2191938"/>
            <a:chExt cx="6913499" cy="530709"/>
          </a:xfrm>
        </p:grpSpPr>
        <p:sp>
          <p:nvSpPr>
            <p:cNvPr id="519" name="Google Shape;519;p4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divisao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(dividendo,divisor </a:t>
              </a:r>
              <a:r>
                <a:rPr lang="pt-BR" sz="12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(</a:t>
              </a:r>
              <a:r>
                <a:rPr lang="pt-BR" sz="12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error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2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divisor ==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2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errors.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"O divisor não pode ser zero"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2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dividendo/divisor, </a:t>
              </a:r>
              <a:r>
                <a:rPr lang="pt-BR" sz="12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endParaRPr sz="12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0" name="Google Shape;520;p4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21" name="Google Shape;521;p4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Funções de multi retorno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2" name="Google Shape;522;p4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9"/>
          <p:cNvSpPr txBox="1"/>
          <p:nvPr/>
        </p:nvSpPr>
        <p:spPr>
          <a:xfrm>
            <a:off x="718200" y="1194250"/>
            <a:ext cx="7707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Agora vamos executar nossa função Main e verificar se o retorno é aquilo que esperamos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9" name="Google Shape;52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49"/>
          <p:cNvGrpSpPr/>
          <p:nvPr/>
        </p:nvGrpSpPr>
        <p:grpSpPr>
          <a:xfrm>
            <a:off x="725225" y="2039480"/>
            <a:ext cx="7692650" cy="2370518"/>
            <a:chOff x="630644" y="2191938"/>
            <a:chExt cx="6913499" cy="530709"/>
          </a:xfrm>
        </p:grpSpPr>
        <p:sp>
          <p:nvSpPr>
            <p:cNvPr id="532" name="Google Shape;532;p4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res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err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division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1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1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err != </a:t>
              </a: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15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 sz="115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se houve um erro</a:t>
              </a:r>
              <a:endParaRPr sz="11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else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15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// </a:t>
              </a:r>
              <a:r>
                <a:rPr lang="pt-BR" sz="1150">
                  <a:solidFill>
                    <a:srgbClr val="6A9955"/>
                  </a:solidFill>
                  <a:latin typeface="Consolas"/>
                  <a:ea typeface="Consolas"/>
                  <a:cs typeface="Consolas"/>
                  <a:sym typeface="Consolas"/>
                </a:rPr>
                <a:t>Se terminar corretamente</a:t>
              </a:r>
              <a:endParaRPr sz="11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3" name="Google Shape;533;p4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34" name="Google Shape;534;p4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Funções de multi retorno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5" name="Google Shape;535;p4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0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0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0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0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0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0"/>
          <p:cNvSpPr txBox="1"/>
          <p:nvPr/>
        </p:nvSpPr>
        <p:spPr>
          <a:xfrm>
            <a:off x="613250" y="1786650"/>
            <a:ext cx="8377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5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Retorno de valores nomeados</a:t>
            </a:r>
            <a:endParaRPr sz="4500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47" name="Google Shape;547;p50"/>
          <p:cNvSpPr txBox="1"/>
          <p:nvPr/>
        </p:nvSpPr>
        <p:spPr>
          <a:xfrm>
            <a:off x="704700" y="2675875"/>
            <a:ext cx="772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Como fazemos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8" name="Google Shape;548;p50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0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1"/>
          <p:cNvSpPr txBox="1"/>
          <p:nvPr/>
        </p:nvSpPr>
        <p:spPr>
          <a:xfrm>
            <a:off x="718200" y="1270450"/>
            <a:ext cx="77076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Também podemos retornar valores nomeados. Para isso, devemos definir na função não apenas o tipo de dado a ser retornado, mas também o nome da variável.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7" name="Google Shape;557;p5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8" name="Google Shape;55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Google Shape;560;p51"/>
          <p:cNvGrpSpPr/>
          <p:nvPr/>
        </p:nvGrpSpPr>
        <p:grpSpPr>
          <a:xfrm>
            <a:off x="725225" y="2539581"/>
            <a:ext cx="7692650" cy="1619883"/>
            <a:chOff x="630644" y="2191938"/>
            <a:chExt cx="6913499" cy="530709"/>
          </a:xfrm>
        </p:grpSpPr>
        <p:sp>
          <p:nvSpPr>
            <p:cNvPr id="561" name="Google Shape;561;p5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4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operaciones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14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(soma </a:t>
              </a:r>
              <a:r>
                <a:rPr lang="pt-BR" sz="14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     </a:t>
              </a:r>
              <a:endParaRPr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subtra </a:t>
              </a:r>
              <a:r>
                <a:rPr lang="pt-BR" sz="14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multip </a:t>
              </a:r>
              <a:r>
                <a:rPr lang="pt-BR" sz="14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divis </a:t>
              </a:r>
              <a:r>
                <a:rPr lang="pt-BR" sz="14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4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8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63" name="Google Shape;563;p5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Retorno de valores nomeados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718350" y="1322675"/>
            <a:ext cx="7707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2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b="1" lang="pt-BR" sz="2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A função é um pedaço de código que executa uma tarefa específica.</a:t>
            </a:r>
            <a:endParaRPr b="1" sz="2900">
              <a:solidFill>
                <a:srgbClr val="4646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Todos os programas têm pelo menos uma função principal. As funções são diferenciadas umas das outras por meio de um identificador que as torna únicas</a:t>
            </a:r>
            <a:r>
              <a:rPr b="1" lang="pt-BR" sz="2900">
                <a:solidFill>
                  <a:srgbClr val="464646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  <a:endParaRPr sz="3900">
              <a:solidFill>
                <a:srgbClr val="464646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25" y="4442300"/>
            <a:ext cx="1080575" cy="4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01575" y="625275"/>
            <a:ext cx="86217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//</a:t>
            </a:r>
            <a:r>
              <a:rPr b="0" i="0" lang="pt-BR" sz="3000" u="none" cap="none" strike="noStrike">
                <a:solidFill>
                  <a:srgbClr val="00367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 que é uma função</a:t>
            </a:r>
            <a:r>
              <a:rPr lang="pt-BR" sz="3000">
                <a:solidFill>
                  <a:srgbClr val="2A2A2A"/>
                </a:solidFill>
                <a:highlight>
                  <a:srgbClr val="FFDB00"/>
                </a:highlight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b="0" i="0" sz="3000" u="none" cap="none" strike="noStrike">
              <a:solidFill>
                <a:srgbClr val="2A2A2A"/>
              </a:solidFill>
              <a:highlight>
                <a:srgbClr val="FFDB00"/>
              </a:highlight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"/>
          <p:cNvSpPr txBox="1"/>
          <p:nvPr/>
        </p:nvSpPr>
        <p:spPr>
          <a:xfrm>
            <a:off x="718200" y="1118050"/>
            <a:ext cx="7707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Dentro da função, temos que armazenar o resultado das operações nessas variáveis ​​e depois fazer um retorno.</a:t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Dessa forma, Go retornará os valores que armazenamos nas variáveis ​​que definimos na função.</a:t>
            </a:r>
            <a:endParaRPr sz="13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9" name="Google Shape;569;p52"/>
          <p:cNvSpPr/>
          <p:nvPr/>
        </p:nvSpPr>
        <p:spPr>
          <a:xfrm>
            <a:off x="1049979" y="4014291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p52"/>
          <p:cNvGrpSpPr/>
          <p:nvPr/>
        </p:nvGrpSpPr>
        <p:grpSpPr>
          <a:xfrm>
            <a:off x="725225" y="1965697"/>
            <a:ext cx="7692650" cy="2444393"/>
            <a:chOff x="630644" y="2191938"/>
            <a:chExt cx="6913499" cy="530709"/>
          </a:xfrm>
        </p:grpSpPr>
        <p:sp>
          <p:nvSpPr>
            <p:cNvPr id="573" name="Google Shape;573;p5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1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operacoes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(soma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subtra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multip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divis </a:t>
              </a:r>
              <a:r>
                <a:rPr lang="pt-BR" sz="11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soma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= valor1 + valor2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subtra 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= valor1 - valor2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multip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valor1 * valor2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valor2 != </a:t>
              </a:r>
              <a:r>
                <a:rPr lang="pt-BR" sz="11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1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divis</a:t>
              </a: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= valor1 / valor2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1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endParaRPr sz="11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1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5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75" name="Google Shape;575;p52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52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Retorno de valores nomeados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"/>
          <p:cNvSpPr/>
          <p:nvPr/>
        </p:nvSpPr>
        <p:spPr>
          <a:xfrm>
            <a:off x="11109494" y="607689"/>
            <a:ext cx="198807" cy="171780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3"/>
          <p:cNvSpPr/>
          <p:nvPr/>
        </p:nvSpPr>
        <p:spPr>
          <a:xfrm>
            <a:off x="9195278" y="3760547"/>
            <a:ext cx="124949" cy="140110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3"/>
          <p:cNvSpPr/>
          <p:nvPr/>
        </p:nvSpPr>
        <p:spPr>
          <a:xfrm>
            <a:off x="9223119" y="3635430"/>
            <a:ext cx="46631" cy="9359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3"/>
          <p:cNvSpPr/>
          <p:nvPr/>
        </p:nvSpPr>
        <p:spPr>
          <a:xfrm>
            <a:off x="9182457" y="3515030"/>
            <a:ext cx="60780" cy="91577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3"/>
          <p:cNvSpPr/>
          <p:nvPr/>
        </p:nvSpPr>
        <p:spPr>
          <a:xfrm>
            <a:off x="11136951" y="90995"/>
            <a:ext cx="151960" cy="153559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25" y="4022975"/>
            <a:ext cx="1250025" cy="5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3"/>
          <p:cNvSpPr txBox="1"/>
          <p:nvPr/>
        </p:nvSpPr>
        <p:spPr>
          <a:xfrm>
            <a:off x="718350" y="1555950"/>
            <a:ext cx="770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Retorno de funções</a:t>
            </a:r>
            <a:endParaRPr sz="6000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8" name="Google Shape;588;p53"/>
          <p:cNvSpPr txBox="1"/>
          <p:nvPr/>
        </p:nvSpPr>
        <p:spPr>
          <a:xfrm>
            <a:off x="746750" y="2647825"/>
            <a:ext cx="772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FFDB00"/>
                </a:solidFill>
                <a:latin typeface="Proxima Nova"/>
                <a:ea typeface="Proxima Nova"/>
                <a:cs typeface="Proxima Nova"/>
                <a:sym typeface="Proxima Nova"/>
              </a:rPr>
              <a:t>// 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Como uma função retorna outra função</a:t>
            </a:r>
            <a:r>
              <a:rPr lang="pt-BR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0" i="0" sz="3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9" name="Google Shape;589;p53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99050" y="4281051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3"/>
          <p:cNvPicPr preferRelativeResize="0"/>
          <p:nvPr/>
        </p:nvPicPr>
        <p:blipFill rotWithShape="1">
          <a:blip r:embed="rId6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4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4"/>
          <p:cNvSpPr txBox="1"/>
          <p:nvPr/>
        </p:nvSpPr>
        <p:spPr>
          <a:xfrm>
            <a:off x="718200" y="1149150"/>
            <a:ext cx="77076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Podemos implementar uma função que retorne outra função, para isso devemos indicar os parâmetros e os tipos de dados que essa função retorna.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Neste caso </a:t>
            </a:r>
            <a:r>
              <a:rPr b="1"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"minhaFuncao"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retornará outra função que recebe 2 parâmetros e retorna um valor de ponto flutuante.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8" name="Google Shape;598;p54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9" name="Google Shape;59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" name="Google Shape;601;p54"/>
          <p:cNvGrpSpPr/>
          <p:nvPr/>
        </p:nvGrpSpPr>
        <p:grpSpPr>
          <a:xfrm>
            <a:off x="725225" y="2790525"/>
            <a:ext cx="7692650" cy="685835"/>
            <a:chOff x="630644" y="2191938"/>
            <a:chExt cx="6913499" cy="530709"/>
          </a:xfrm>
        </p:grpSpPr>
        <p:sp>
          <p:nvSpPr>
            <p:cNvPr id="602" name="Google Shape;602;p5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3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3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minhaFuncao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3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3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3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endParaRPr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3" name="Google Shape;603;p5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04" name="Google Shape;604;p54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Retorno de função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5" name="Google Shape;605;p54"/>
          <p:cNvSpPr txBox="1"/>
          <p:nvPr/>
        </p:nvSpPr>
        <p:spPr>
          <a:xfrm>
            <a:off x="717750" y="3460550"/>
            <a:ext cx="770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ver um exemplo de uma função para a qual indicaremos uma operação e ela retornará uma função que realiza a operação passando dois valores numéricos como parâmetros.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5"/>
          <p:cNvSpPr txBox="1"/>
          <p:nvPr/>
        </p:nvSpPr>
        <p:spPr>
          <a:xfrm>
            <a:off x="718200" y="11780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Vamos criar uma função para cada operação; E cada uma delas irá lidar com uma das operações aritméticas: adição, subtração, multiplicação e divisão.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2" name="Google Shape;61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614;p55"/>
          <p:cNvGrpSpPr/>
          <p:nvPr/>
        </p:nvGrpSpPr>
        <p:grpSpPr>
          <a:xfrm>
            <a:off x="725225" y="1787158"/>
            <a:ext cx="7692650" cy="2622976"/>
            <a:chOff x="630644" y="2191938"/>
            <a:chExt cx="6913499" cy="530709"/>
          </a:xfrm>
        </p:grpSpPr>
        <p:sp>
          <p:nvSpPr>
            <p:cNvPr id="615" name="Google Shape;615;p5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opSoma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+ valor2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opSubtra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valor1 - valor2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opMultip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* valor2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opDivis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8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valor2 == </a:t>
              </a:r>
              <a:r>
                <a:rPr lang="pt-BR" sz="8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8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8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8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valor1 / valor2</a:t>
              </a:r>
              <a:endParaRPr sz="8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8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6" name="Google Shape;616;p5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17" name="Google Shape;617;p55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8" name="Google Shape;618;p55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Retorno de função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6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6"/>
          <p:cNvSpPr txBox="1"/>
          <p:nvPr/>
        </p:nvSpPr>
        <p:spPr>
          <a:xfrm>
            <a:off x="718200" y="110990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Geramos uma função que se encarrega de lidar com as funções que realizarão as operações.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5" name="Google Shape;6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Google Shape;627;p56"/>
          <p:cNvGrpSpPr/>
          <p:nvPr/>
        </p:nvGrpSpPr>
        <p:grpSpPr>
          <a:xfrm>
            <a:off x="725225" y="1813702"/>
            <a:ext cx="7692650" cy="2596388"/>
            <a:chOff x="630644" y="2191938"/>
            <a:chExt cx="6913499" cy="530709"/>
          </a:xfrm>
        </p:grpSpPr>
        <p:sp>
          <p:nvSpPr>
            <p:cNvPr id="628" name="Google Shape;628;p5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(operador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0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(valor1, valor2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lang="pt-BR" sz="10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float64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operador {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“Soma”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opSoma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“Subtracao”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opSubtra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“Multip”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opMultip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“Divis”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opDivis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nil</a:t>
              </a:r>
              <a:endParaRPr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9" name="Google Shape;629;p5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30" name="Google Shape;630;p56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1" name="Google Shape;631;p5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Retorno de função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7"/>
          <p:cNvSpPr txBox="1"/>
          <p:nvPr/>
        </p:nvSpPr>
        <p:spPr>
          <a:xfrm>
            <a:off x="718200" y="1252875"/>
            <a:ext cx="77076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Instanciamos a função indicando a operação a ser executada.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Ela retornará uma função para a qual passaremos os dois valores com os quais queremos realizar a operação.</a:t>
            </a:r>
            <a:endParaRPr sz="17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8" name="Google Shape;63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0" name="Google Shape;640;p57"/>
          <p:cNvGrpSpPr/>
          <p:nvPr/>
        </p:nvGrpSpPr>
        <p:grpSpPr>
          <a:xfrm>
            <a:off x="725225" y="2441338"/>
            <a:ext cx="7692650" cy="1968665"/>
            <a:chOff x="630644" y="2191938"/>
            <a:chExt cx="6913499" cy="530709"/>
          </a:xfrm>
        </p:grpSpPr>
        <p:sp>
          <p:nvSpPr>
            <p:cNvPr id="641" name="Google Shape;641;p5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2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oper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operacaoAritmetica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“Soma”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2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r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oper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2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fmt.</a:t>
              </a:r>
              <a:r>
                <a:rPr lang="pt-BR" sz="12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(r)</a:t>
              </a:r>
              <a:endParaRPr sz="12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2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1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2" name="Google Shape;642;p5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43" name="Google Shape;643;p5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4" name="Google Shape;644;p5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Retorno de função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2A2A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"/>
          <p:cNvSpPr txBox="1"/>
          <p:nvPr/>
        </p:nvSpPr>
        <p:spPr>
          <a:xfrm>
            <a:off x="600075" y="685800"/>
            <a:ext cx="3714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0" name="Google Shape;65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25" y="3912358"/>
            <a:ext cx="1367875" cy="638342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58"/>
          <p:cNvSpPr txBox="1"/>
          <p:nvPr/>
        </p:nvSpPr>
        <p:spPr>
          <a:xfrm>
            <a:off x="489875" y="1741813"/>
            <a:ext cx="50292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pt-BR" sz="8500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Obrigado</a:t>
            </a:r>
            <a:r>
              <a:rPr b="0" i="0" lang="pt-BR" sz="8500" u="none" cap="none" strike="noStrike">
                <a:solidFill>
                  <a:srgbClr val="FFDB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.</a:t>
            </a:r>
            <a:endParaRPr b="0" i="0" sz="8500" u="none" cap="none" strike="noStrike">
              <a:solidFill>
                <a:srgbClr val="FFDB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52" name="Google Shape;652;p58"/>
          <p:cNvPicPr preferRelativeResize="0"/>
          <p:nvPr/>
        </p:nvPicPr>
        <p:blipFill rotWithShape="1">
          <a:blip r:embed="rId4">
            <a:alphaModFix/>
          </a:blip>
          <a:srcRect b="-8535" l="0" r="0" t="-8547"/>
          <a:stretch/>
        </p:blipFill>
        <p:spPr>
          <a:xfrm>
            <a:off x="2050450" y="4165776"/>
            <a:ext cx="386400" cy="3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5800" y="3832093"/>
            <a:ext cx="1308200" cy="1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5442" y="3654500"/>
            <a:ext cx="386409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58"/>
          <p:cNvPicPr preferRelativeResize="0"/>
          <p:nvPr/>
        </p:nvPicPr>
        <p:blipFill rotWithShape="1">
          <a:blip r:embed="rId7">
            <a:alphaModFix/>
          </a:blip>
          <a:srcRect b="0" l="39242" r="0" t="34271"/>
          <a:stretch/>
        </p:blipFill>
        <p:spPr>
          <a:xfrm>
            <a:off x="0" y="0"/>
            <a:ext cx="1998427" cy="1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18200" y="1276725"/>
            <a:ext cx="77076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Uma função recebe um, muitos parâmetros ou nenhum. E pode retornar o um valor.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725225" y="2189843"/>
            <a:ext cx="7692650" cy="1098886"/>
            <a:chOff x="630644" y="2191938"/>
            <a:chExt cx="6913499" cy="530709"/>
          </a:xfrm>
        </p:grpSpPr>
        <p:sp>
          <p:nvSpPr>
            <p:cNvPr id="103" name="Google Shape;103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70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 </a:t>
              </a:r>
              <a:r>
                <a:rPr lang="pt-BR" sz="170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minhaFuncao</a:t>
              </a:r>
              <a:r>
                <a:rPr lang="pt-BR" sz="17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7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parâmetros</a:t>
              </a:r>
              <a:r>
                <a:rPr lang="pt-BR" sz="170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pt-B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7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7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5" name="Google Shape;105;p17"/>
          <p:cNvSpPr txBox="1"/>
          <p:nvPr/>
        </p:nvSpPr>
        <p:spPr>
          <a:xfrm>
            <a:off x="725225" y="3330125"/>
            <a:ext cx="7692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Dentro de cada função, devemos gerar um escopo. Isso significa que todas as variáveis ​​que declaramos aqui viverão apenas dentro da nossa função.</a:t>
            </a:r>
            <a:endParaRPr sz="1500"/>
          </a:p>
        </p:txBody>
      </p:sp>
      <p:sp>
        <p:nvSpPr>
          <p:cNvPr id="106" name="Google Shape;106;p17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Estrutura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de uma função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718200" y="1200525"/>
            <a:ext cx="77076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Agora, suponha que temos quatro variáveis ​​do tipo integer e queremos saber, para cada uma, se o valor é positivo, negativo ou zero. Se tivermos que fazer a validação para cada uma dessas variáveis, acabamos repetindo muito código que poderíamos reutilizar.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8"/>
          <p:cNvGrpSpPr/>
          <p:nvPr/>
        </p:nvGrpSpPr>
        <p:grpSpPr>
          <a:xfrm>
            <a:off x="725225" y="2117996"/>
            <a:ext cx="7692650" cy="2149000"/>
            <a:chOff x="630644" y="2191938"/>
            <a:chExt cx="6913499" cy="530709"/>
          </a:xfrm>
        </p:grpSpPr>
        <p:sp>
          <p:nvSpPr>
            <p:cNvPr id="116" name="Google Shape;116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5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rPr>
                <a:t>d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:= </a:t>
              </a:r>
              <a:r>
                <a:rPr lang="pt-BR" sz="10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pt-BR" sz="10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, -</a:t>
              </a:r>
              <a:r>
                <a:rPr lang="pt-BR" sz="10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05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a &lt; </a:t>
              </a:r>
              <a:r>
                <a:rPr lang="pt-BR" sz="10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0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"O número é negativo"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else if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a &gt; </a:t>
              </a:r>
              <a:r>
                <a:rPr lang="pt-BR" sz="1050">
                  <a:solidFill>
                    <a:srgbClr val="B5CEA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0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"O número é positivo"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 </a:t>
              </a:r>
              <a:r>
                <a:rPr lang="pt-BR" sz="1050">
                  <a:solidFill>
                    <a:srgbClr val="C586C0"/>
                  </a:solidFill>
                  <a:latin typeface="Consolas"/>
                  <a:ea typeface="Consolas"/>
                  <a:cs typeface="Consolas"/>
                  <a:sym typeface="Consolas"/>
                </a:rPr>
                <a:t>else 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    fmt.</a:t>
              </a:r>
              <a:r>
                <a:rPr lang="pt-BR" sz="10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Println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pt-BR" sz="105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rPr>
                <a:t>"O número é 0"</a:t>
              </a: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 ...  </a:t>
              </a:r>
              <a:endParaRPr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0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7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Estrutura de uma função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718200" y="1396950"/>
            <a:ext cx="77076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poder reutilizar código vamos criar uma função que seja encarregada de imprimir se a variável é positiva, negativa ou caso for zero.</a:t>
            </a:r>
            <a:b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Para definir uma função temos que especificá-la com a palavra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reservada </a:t>
            </a:r>
            <a:r>
              <a:rPr b="1" lang="pt-BR" sz="15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func</a:t>
            </a:r>
            <a:r>
              <a:rPr lang="pt-BR" sz="1500">
                <a:solidFill>
                  <a:srgbClr val="434343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seguido do nome da função, e neste caso nossa função vai se chamar </a:t>
            </a:r>
            <a:r>
              <a:rPr b="1"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verificar</a:t>
            </a:r>
            <a:r>
              <a:rPr b="1"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Variavel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9"/>
          <p:cNvGrpSpPr/>
          <p:nvPr/>
        </p:nvGrpSpPr>
        <p:grpSpPr>
          <a:xfrm>
            <a:off x="725225" y="3132930"/>
            <a:ext cx="7692650" cy="906133"/>
            <a:chOff x="630644" y="2191938"/>
            <a:chExt cx="6913499" cy="530709"/>
          </a:xfrm>
        </p:grpSpPr>
        <p:sp>
          <p:nvSpPr>
            <p:cNvPr id="129" name="Google Shape;129;p1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verificarVariavel</a:t>
              </a:r>
              <a:r>
                <a:rPr lang="pt-BR" sz="16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3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1" name="Google Shape;131;p19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Estrutura de uma função</a:t>
            </a:r>
            <a:endParaRPr b="1" i="0" sz="3000" u="none" cap="none" strike="noStrike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1049979" y="3757191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718200" y="1396950"/>
            <a:ext cx="77076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Em seguida, devemos definir os parâmetros que ele receberá. Se não recebermos parâmetros, simplesmente deixamos os parênteses vazios.</a:t>
            </a:r>
            <a:b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pt-BR" sz="15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0"/>
          <p:cNvGrpSpPr/>
          <p:nvPr/>
        </p:nvGrpSpPr>
        <p:grpSpPr>
          <a:xfrm>
            <a:off x="725675" y="2980180"/>
            <a:ext cx="7692650" cy="906133"/>
            <a:chOff x="630644" y="2191938"/>
            <a:chExt cx="6913499" cy="530709"/>
          </a:xfrm>
        </p:grpSpPr>
        <p:sp>
          <p:nvSpPr>
            <p:cNvPr id="142" name="Google Shape;142;p2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verificarVariavel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(numero </a:t>
              </a:r>
              <a:r>
                <a:rPr lang="pt-BR" sz="16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9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4" name="Google Shape;144;p20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Parâmetros </a:t>
            </a: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de uma Função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1049979" y="3909966"/>
            <a:ext cx="340844" cy="312616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18200" y="1435475"/>
            <a:ext cx="7707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Depois devemos definir o escopo da função colocando tudo que vier a seguir dentro de chaves, e tudo que está dentro das chaves é o que será executado dentro da nossa função.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80" y="1"/>
            <a:ext cx="845519" cy="8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791675" y="4790328"/>
            <a:ext cx="352325" cy="35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1"/>
          <p:cNvGrpSpPr/>
          <p:nvPr/>
        </p:nvGrpSpPr>
        <p:grpSpPr>
          <a:xfrm>
            <a:off x="725225" y="2446945"/>
            <a:ext cx="7692650" cy="1462899"/>
            <a:chOff x="630644" y="2191938"/>
            <a:chExt cx="6913499" cy="530709"/>
          </a:xfrm>
        </p:grpSpPr>
        <p:sp>
          <p:nvSpPr>
            <p:cNvPr id="155" name="Google Shape;155;p21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50">
                  <a:solidFill>
                    <a:srgbClr val="569CD6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pt-BR" sz="1650">
                  <a:solidFill>
                    <a:srgbClr val="DCDCAA"/>
                  </a:solidFill>
                  <a:latin typeface="Consolas"/>
                  <a:ea typeface="Consolas"/>
                  <a:cs typeface="Consolas"/>
                  <a:sym typeface="Consolas"/>
                </a:rPr>
                <a:t>verificarVariavel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(numero </a:t>
              </a:r>
              <a:r>
                <a:rPr lang="pt-BR" sz="1650">
                  <a:solidFill>
                    <a:srgbClr val="4EC9B0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650">
                  <a:solidFill>
                    <a:srgbClr val="D4D4D4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22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Google Shape;157;p21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3F3F3F"/>
                </a:solidFill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Parâmetros de uma Função</a:t>
            </a:r>
            <a:endParaRPr b="1" sz="3000">
              <a:solidFill>
                <a:srgbClr val="3F3F3F"/>
              </a:solidFill>
              <a:highlight>
                <a:srgbClr val="FFDB00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44900" y="282900"/>
            <a:ext cx="2871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IT BOOTCAMP</a:t>
            </a:r>
            <a:r>
              <a:rPr b="1" i="0" lang="pt-BR" sz="8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| </a:t>
            </a:r>
            <a:r>
              <a:rPr b="1" lang="pt-BR" sz="8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FUNÇÕES</a:t>
            </a:r>
            <a:endParaRPr b="1" i="1" sz="8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