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roxima Nova"/>
      <p:regular r:id="rId63"/>
      <p:bold r:id="rId64"/>
      <p:italic r:id="rId65"/>
      <p:boldItalic r:id="rId66"/>
    </p:embeddedFont>
    <p:embeddedFont>
      <p:font typeface="Proxima Nova Extrabold"/>
      <p:bold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bold.fntdata"/><Relationship Id="rId63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66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8.xml"/><Relationship Id="rId67" Type="http://schemas.openxmlformats.org/officeDocument/2006/relationships/font" Target="fonts/ProximaNovaExtrabold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1e75b8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b1e75b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1e75b8b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b1e75b8b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1e75b8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b1e75b8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1e75b8b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b1e75b8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1e75b8b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b1e75b8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1e75b8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b1e75b8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b1e75b8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b1e75b8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b1e75b8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1b1e75b8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1e75b8b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1b1e75b8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1e75b8b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1b1e75b8b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b1e75b8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1b1e75b8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1e75b8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1b1e75b8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b1e75b8b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1b1e75b8b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b1e75b8b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b1e75b8b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b1e75b8b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1b1e75b8b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b1e75b8b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1b1e75b8b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b1e75b8b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1b1e75b8b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b1e75b8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1b1e75b8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b1e75b8b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1b1e75b8b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b1e75b8b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1b1e75b8b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b1e75b8b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1b1e75b8b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b1e75b8b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1b1e75b8b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1e75b8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1b1e75b8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b1e75b8b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1b1e75b8b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b1e75b8b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1b1e75b8b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b1e75b8b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1b1e75b8b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b1e75b8b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1b1e75b8b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b1e75b8b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1b1e75b8b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b1e75b8b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1b1e75b8b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b1e75b8b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1b1e75b8b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b1e75b8b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1b1e75b8b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b1e75b8b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1b1e75b8b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b1e75b8b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1b1e75b8b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1e75b8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1b1e75b8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b1e75b8b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1b1e75b8b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b1e75b8b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1b1e75b8b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b1e75b8b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1b1e75b8b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b1e75b8b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11b1e75b8b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b1e75b8b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1b1e75b8b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b1e75b8b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1b1e75b8b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1b1e75b8b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11b1e75b8b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b1e75b8b0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11b1e75b8b0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b1e75b8b0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11b1e75b8b0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b1e75b8b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1b1e75b8b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1e75b8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1b1e75b8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b1e75b8b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11b1e75b8b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b1e75b8b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1b1e75b8b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b1e75b8b0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1b1e75b8b0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b1e75b8b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11b1e75b8b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b1e75b8b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g11b1e75b8b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b1e75b8b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11b1e75b8b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b1e75b8b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11b1e75b8b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b1e75b8b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1b1e75b8b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1e75b8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b1e75b8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1e75b8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b1e75b8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1e75b8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b1e75b8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1e75b8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b1e75b8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 A AULA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14463" y="847600"/>
            <a:ext cx="7707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vamos atribuir um campo do tipo gostos à nossa estrutura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pessoa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2"/>
          <p:cNvGrpSpPr/>
          <p:nvPr/>
        </p:nvGrpSpPr>
        <p:grpSpPr>
          <a:xfrm>
            <a:off x="721938" y="1442783"/>
            <a:ext cx="7692650" cy="1619883"/>
            <a:chOff x="630644" y="2191938"/>
            <a:chExt cx="6913499" cy="530709"/>
          </a:xfrm>
        </p:grpSpPr>
        <p:sp>
          <p:nvSpPr>
            <p:cNvPr id="167" name="Google Shape;167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Pessoa </a:t>
              </a:r>
              <a:r>
                <a:rPr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Nome   </a:t>
              </a: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Profissao </a:t>
              </a:r>
              <a:r>
                <a:rPr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Peso      </a:t>
              </a:r>
              <a:r>
                <a:rPr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Gostos</a:t>
              </a: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Preferencias</a:t>
              </a:r>
              <a:endParaRPr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i="0" sz="15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9" name="Google Shape;169;p22"/>
          <p:cNvSpPr txBox="1"/>
          <p:nvPr/>
        </p:nvSpPr>
        <p:spPr>
          <a:xfrm>
            <a:off x="721938" y="3062675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faremos dessa forma para instanciar nossa estrutura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2"/>
          <p:cNvGrpSpPr/>
          <p:nvPr/>
        </p:nvGrpSpPr>
        <p:grpSpPr>
          <a:xfrm>
            <a:off x="722388" y="3520549"/>
            <a:ext cx="7692650" cy="533999"/>
            <a:chOff x="630644" y="2191938"/>
            <a:chExt cx="6913499" cy="530709"/>
          </a:xfrm>
        </p:grpSpPr>
        <p:sp>
          <p:nvSpPr>
            <p:cNvPr id="172" name="Google Shape;172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p1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Paula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Engenheira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65.5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Preferencias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frango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"titanic"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}}</a:t>
              </a:r>
              <a:endParaRPr b="0" i="0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4" name="Google Shape;174;p2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718200" y="872113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instanciá-lo referenciando cada campo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725675" y="1517851"/>
            <a:ext cx="7692650" cy="2504681"/>
            <a:chOff x="630644" y="2191938"/>
            <a:chExt cx="6913499" cy="530709"/>
          </a:xfrm>
        </p:grpSpPr>
        <p:sp>
          <p:nvSpPr>
            <p:cNvPr id="183" name="Google Shape;183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p2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  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Fernando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     </a:t>
              </a:r>
              <a:r>
                <a:rPr b="0" i="0" lang="pt-BR" sz="12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Profissao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Engenheiro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Peso:      </a:t>
              </a:r>
              <a:r>
                <a:rPr b="0" i="0" lang="pt-BR" sz="12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Gostos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Preferencias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Comidas:  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"assado, 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frango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Filmes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Clube da luta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Animes:   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"shingeki no kyojin"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},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5" name="Google Shape;185;p2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1049979" y="36051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17850" y="952200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 mesma forma, para acessar um valor ou modificá-lo dentro da estrutura “gostos” de “pessoa”.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4"/>
          <p:cNvGrpSpPr/>
          <p:nvPr/>
        </p:nvGrpSpPr>
        <p:grpSpPr>
          <a:xfrm>
            <a:off x="725325" y="1681809"/>
            <a:ext cx="7692650" cy="608776"/>
            <a:chOff x="630644" y="2191938"/>
            <a:chExt cx="6913499" cy="530709"/>
          </a:xfrm>
        </p:grpSpPr>
        <p:sp>
          <p:nvSpPr>
            <p:cNvPr id="195" name="Google Shape;195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(p2.G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stos.Animes)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p2.G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stos.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Es</a:t>
              </a:r>
              <a:r>
                <a:rPr b="0" i="0" lang="pt-BR" sz="11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portes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futebol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0" i="0" sz="12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7" name="Google Shape;197;p24"/>
          <p:cNvSpPr txBox="1"/>
          <p:nvPr/>
        </p:nvSpPr>
        <p:spPr>
          <a:xfrm>
            <a:off x="717650" y="2305250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 podemos adicionar diretamente toda a estrutura a ele.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4"/>
          <p:cNvGrpSpPr/>
          <p:nvPr/>
        </p:nvGrpSpPr>
        <p:grpSpPr>
          <a:xfrm>
            <a:off x="725775" y="2831580"/>
            <a:ext cx="7692650" cy="1130569"/>
            <a:chOff x="630644" y="2191938"/>
            <a:chExt cx="6913499" cy="530709"/>
          </a:xfrm>
        </p:grpSpPr>
        <p:sp>
          <p:nvSpPr>
            <p:cNvPr id="200" name="Google Shape;200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p3.</a:t>
              </a: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Matheus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0" i="0" sz="12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p3.</a:t>
              </a: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2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b="0" i="0" sz="12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p3.</a:t>
              </a: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Gostos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Preferencias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{Comidas: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Verduras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Filmes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A era do gelo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2" name="Google Shape;202;p2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7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RÓTULOS</a:t>
            </a:r>
            <a:r>
              <a:rPr lang="pt-BR" sz="37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DE ESTRUTURAS</a:t>
            </a:r>
            <a:endParaRPr sz="37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718200" y="1013913"/>
            <a:ext cx="77076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de nossas estruturas podemos definir rótulos ou anotações que se referem a cada um dos campos que aparecem após a declaração do tipo de dado.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6"/>
          <p:cNvGrpSpPr/>
          <p:nvPr/>
        </p:nvGrpSpPr>
        <p:grpSpPr>
          <a:xfrm>
            <a:off x="725225" y="2238158"/>
            <a:ext cx="7692650" cy="1410890"/>
            <a:chOff x="630644" y="2191938"/>
            <a:chExt cx="6913499" cy="530709"/>
          </a:xfrm>
        </p:grpSpPr>
        <p:sp>
          <p:nvSpPr>
            <p:cNvPr id="224" name="Google Shape;224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Mi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nha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Estrutura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Campo1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`m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euRotulo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:"valor"`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Campo2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meuRotulo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:"valor"`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Campo3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meuRotulo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:"valor"`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717550" y="827088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Por exemplo, quando trabalhamos com aplicações REST, podemos, por meio de tags, especificar o nome de cada campo no formato JSON.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7"/>
          <p:cNvGrpSpPr/>
          <p:nvPr/>
        </p:nvGrpSpPr>
        <p:grpSpPr>
          <a:xfrm>
            <a:off x="725025" y="1614547"/>
            <a:ext cx="7692650" cy="1282511"/>
            <a:chOff x="630644" y="2191938"/>
            <a:chExt cx="6913499" cy="530709"/>
          </a:xfrm>
        </p:grpSpPr>
        <p:sp>
          <p:nvSpPr>
            <p:cNvPr id="236" name="Google Shape;236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Pessoa </a:t>
              </a: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Prime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iro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Nome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`json:"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primeiro nome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`json:"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Telefone 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`json:"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telefone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Endereco  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`json:"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endereco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8" name="Google Shape;238;p27"/>
          <p:cNvSpPr txBox="1"/>
          <p:nvPr/>
        </p:nvSpPr>
        <p:spPr>
          <a:xfrm>
            <a:off x="717550" y="2960038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fazer essa conversão, Go nos fornece um pacote chamado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encoding/json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7"/>
          <p:cNvGrpSpPr/>
          <p:nvPr/>
        </p:nvGrpSpPr>
        <p:grpSpPr>
          <a:xfrm>
            <a:off x="725675" y="3557024"/>
            <a:ext cx="7692650" cy="729619"/>
            <a:chOff x="630644" y="2191938"/>
            <a:chExt cx="6913499" cy="530709"/>
          </a:xfrm>
        </p:grpSpPr>
        <p:sp>
          <p:nvSpPr>
            <p:cNvPr id="241" name="Google Shape;241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"encoding/json"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717750" y="945200"/>
            <a:ext cx="77076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Declaramos a estrutura e usamos a função Marshal, que retorna os bytes da representação codificada em JSON de nossa estrutura e um erro, caso tenha ocorrido algum problema ao realizar essa conversão.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8"/>
          <p:cNvGrpSpPr/>
          <p:nvPr/>
        </p:nvGrpSpPr>
        <p:grpSpPr>
          <a:xfrm>
            <a:off x="725225" y="2311011"/>
            <a:ext cx="7692650" cy="1662924"/>
            <a:chOff x="630644" y="2021708"/>
            <a:chExt cx="6913499" cy="530709"/>
          </a:xfrm>
        </p:grpSpPr>
        <p:sp>
          <p:nvSpPr>
            <p:cNvPr id="253" name="Google Shape;253;p28"/>
            <p:cNvSpPr/>
            <p:nvPr/>
          </p:nvSpPr>
          <p:spPr>
            <a:xfrm>
              <a:off x="1116043" y="202170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Paula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Monteiro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"43434343"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Rua Limoeiro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123"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eu</a:t>
              </a: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JSON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err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json.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Marshal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(p)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(meuJSON))</a:t>
              </a:r>
              <a:endParaRPr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(err)</a:t>
              </a:r>
              <a:endParaRPr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0644" y="202171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717750" y="941713"/>
            <a:ext cx="7707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JSON será o seguinte: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9"/>
          <p:cNvGrpSpPr/>
          <p:nvPr/>
        </p:nvGrpSpPr>
        <p:grpSpPr>
          <a:xfrm>
            <a:off x="725225" y="1627556"/>
            <a:ext cx="7692650" cy="2282420"/>
            <a:chOff x="630644" y="2191938"/>
            <a:chExt cx="6913499" cy="530709"/>
          </a:xfrm>
        </p:grpSpPr>
        <p:sp>
          <p:nvSpPr>
            <p:cNvPr id="266" name="Google Shape;266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5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"primeiro_nome"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Paula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5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Monteiro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5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telefone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"43434343"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5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endereco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Rua Limoeiro</a:t>
              </a:r>
              <a:r>
                <a:rPr b="0" i="0" lang="pt-BR" sz="15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123"</a:t>
              </a:r>
              <a:endParaRPr b="0" i="0" sz="15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5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0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1049979" y="380481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717750" y="776638"/>
            <a:ext cx="7707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podemos definir uma estrutura com rótulos personalizados. Por exemplo, um chamado “bd” com o nome que queremos usar para um banco de dados.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30"/>
          <p:cNvGrpSpPr/>
          <p:nvPr/>
        </p:nvGrpSpPr>
        <p:grpSpPr>
          <a:xfrm>
            <a:off x="725225" y="1457137"/>
            <a:ext cx="7692650" cy="1449313"/>
            <a:chOff x="630644" y="2164035"/>
            <a:chExt cx="6913499" cy="530709"/>
          </a:xfrm>
        </p:grpSpPr>
        <p:sp>
          <p:nvSpPr>
            <p:cNvPr id="279" name="Google Shape;279;p30"/>
            <p:cNvSpPr/>
            <p:nvPr/>
          </p:nvSpPr>
          <p:spPr>
            <a:xfrm>
              <a:off x="1116043" y="2164035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Pessoa </a:t>
              </a: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PrimeiroNome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`bd:"primeiro_nome"`</a:t>
              </a:r>
              <a:endParaRPr b="0" i="0" sz="13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`bd:"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3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Telefone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`bd:"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telefone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3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Endereco 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`bd:"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endereco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"`</a:t>
              </a:r>
              <a:endParaRPr b="0" i="0" sz="13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630644" y="2164044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1" name="Google Shape;281;p30"/>
          <p:cNvSpPr txBox="1"/>
          <p:nvPr/>
        </p:nvSpPr>
        <p:spPr>
          <a:xfrm>
            <a:off x="718200" y="30037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acessá-lo, usaremos o </a:t>
            </a:r>
            <a:r>
              <a:rPr b="1"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reflect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este pacote nos fornece funcionalidades para obter informações dos objetos em tempo de execução.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34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0"/>
          <p:cNvGrpSpPr/>
          <p:nvPr/>
        </p:nvGrpSpPr>
        <p:grpSpPr>
          <a:xfrm>
            <a:off x="725675" y="3728633"/>
            <a:ext cx="7692650" cy="681377"/>
            <a:chOff x="630644" y="2191938"/>
            <a:chExt cx="6913499" cy="530709"/>
          </a:xfrm>
        </p:grpSpPr>
        <p:sp>
          <p:nvSpPr>
            <p:cNvPr id="284" name="Google Shape;284;p3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1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"reflect"</a:t>
              </a:r>
              <a:endParaRPr b="0" i="0" sz="11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2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6" name="Google Shape;286;p3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641550" y="782188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obter o tipo </a:t>
            </a:r>
            <a:r>
              <a:rPr b="1"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reflect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sobre nossa estrutura fazemos da seguinte forma: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1"/>
          <p:cNvGrpSpPr/>
          <p:nvPr/>
        </p:nvGrpSpPr>
        <p:grpSpPr>
          <a:xfrm>
            <a:off x="725225" y="1595939"/>
            <a:ext cx="7692650" cy="820848"/>
            <a:chOff x="630644" y="2191938"/>
            <a:chExt cx="6913499" cy="530709"/>
          </a:xfrm>
        </p:grpSpPr>
        <p:sp>
          <p:nvSpPr>
            <p:cNvPr id="296" name="Google Shape;296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reflect.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TypeOf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2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8" name="Google Shape;298;p31"/>
          <p:cNvSpPr txBox="1"/>
          <p:nvPr/>
        </p:nvSpPr>
        <p:spPr>
          <a:xfrm>
            <a:off x="718200" y="2500913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até ver informações sobre nossa estrutura, como o nome que definimos e o tipo.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1"/>
          <p:cNvGrpSpPr/>
          <p:nvPr/>
        </p:nvGrpSpPr>
        <p:grpSpPr>
          <a:xfrm>
            <a:off x="725675" y="3314648"/>
            <a:ext cx="7692650" cy="956019"/>
            <a:chOff x="630644" y="2191938"/>
            <a:chExt cx="6913499" cy="530709"/>
          </a:xfrm>
        </p:grpSpPr>
        <p:sp>
          <p:nvSpPr>
            <p:cNvPr id="301" name="Google Shape;301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"Type: 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p.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fmt.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2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"Kind: "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p.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Kind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3" name="Google Shape;303;p3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18200" y="1533650"/>
            <a:ext cx="77076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Os objetivos da nossa aula serão</a:t>
            </a:r>
            <a:r>
              <a:rPr lang="pt-BR" sz="17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7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pt-BR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Conheça e aplique as estruturas em Go.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pt-BR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Compreender e usar métodos dentro de nossas estruturas.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pt-BR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Compreender e aplicar os rótulos das estruturas.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pt-BR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Conheça e use interfaces em Go.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lá</a:t>
            </a:r>
            <a:r>
              <a:rPr lang="pt-BR" sz="17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7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717750" y="799763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 o método NumField podemos obter o número de campos que temos em nossa estrutura, isso nos ajudará com nossa estrutura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>
            <a:off x="725900" y="1599434"/>
            <a:ext cx="7692200" cy="729608"/>
            <a:chOff x="631048" y="2101344"/>
            <a:chExt cx="6913095" cy="530701"/>
          </a:xfrm>
        </p:grpSpPr>
        <p:sp>
          <p:nvSpPr>
            <p:cNvPr id="313" name="Google Shape;313;p32"/>
            <p:cNvSpPr/>
            <p:nvPr/>
          </p:nvSpPr>
          <p:spPr>
            <a:xfrm>
              <a:off x="1116043" y="2101346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; i &lt; p.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NumField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(); i++ {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631048" y="2101344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5" name="Google Shape;315;p32"/>
          <p:cNvSpPr txBox="1"/>
          <p:nvPr/>
        </p:nvSpPr>
        <p:spPr>
          <a:xfrm>
            <a:off x="717750" y="2449363"/>
            <a:ext cx="7707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 o método Field podemos obter o campo da nossa estrutura passando o índice como parâmetro.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2"/>
          <p:cNvGrpSpPr/>
          <p:nvPr/>
        </p:nvGrpSpPr>
        <p:grpSpPr>
          <a:xfrm>
            <a:off x="725675" y="3217389"/>
            <a:ext cx="7692650" cy="1192609"/>
            <a:chOff x="630644" y="2191938"/>
            <a:chExt cx="6913499" cy="530709"/>
          </a:xfrm>
        </p:grpSpPr>
        <p:sp>
          <p:nvSpPr>
            <p:cNvPr id="318" name="Google Shape;318;p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6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; i &lt; p.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NumField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(); i++ {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6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field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p.</a:t>
              </a:r>
              <a:r>
                <a:rPr b="0" i="0" lang="pt-BR" sz="16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Field</a:t>
              </a: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(i)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0" name="Google Shape;320;p3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/>
          <p:nvPr/>
        </p:nvSpPr>
        <p:spPr>
          <a:xfrm>
            <a:off x="1049979" y="360994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718200" y="1022650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Além disso, se quisermos acessar o valor do rótulo definido, podemos utilizar a seguinte estrutura: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3"/>
          <p:cNvGrpSpPr/>
          <p:nvPr/>
        </p:nvGrpSpPr>
        <p:grpSpPr>
          <a:xfrm>
            <a:off x="725225" y="2082528"/>
            <a:ext cx="7692650" cy="1995200"/>
            <a:chOff x="630644" y="2191938"/>
            <a:chExt cx="6913499" cy="530709"/>
          </a:xfrm>
        </p:grpSpPr>
        <p:sp>
          <p:nvSpPr>
            <p:cNvPr id="330" name="Google Shape;330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b="0" i="0" lang="pt-BR" sz="17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; i &lt; p.</a:t>
              </a:r>
              <a:r>
                <a:rPr b="0" i="0" lang="pt-BR" sz="17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NumField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(); i++ {</a:t>
              </a:r>
              <a:endParaRPr b="0" i="0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7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field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p.</a:t>
              </a:r>
              <a:r>
                <a:rPr b="0" i="0" lang="pt-BR" sz="17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Field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(i)</a:t>
              </a:r>
              <a:endParaRPr b="0" i="0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7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tag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field.Tag.</a:t>
              </a:r>
              <a:r>
                <a:rPr b="0" i="0" lang="pt-BR" sz="17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7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"bd"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2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RÓTULOS DE ESTRUTURAS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4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MÉTODOS</a:t>
            </a:r>
            <a:endParaRPr sz="2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ctrTitle"/>
          </p:nvPr>
        </p:nvSpPr>
        <p:spPr>
          <a:xfrm>
            <a:off x="500250" y="1545450"/>
            <a:ext cx="8143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96"/>
              <a:buFont typeface="Arial"/>
              <a:buNone/>
            </a:pPr>
            <a:r>
              <a:rPr b="1" lang="pt-BR" sz="2455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Go não possui classes. No entanto, os métodos podem ser definidos em tipos de dados.</a:t>
            </a:r>
            <a:endParaRPr b="1" sz="2455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96"/>
              <a:buFont typeface="Arial"/>
              <a:buNone/>
            </a:pPr>
            <a:r>
              <a:rPr b="1" lang="pt-BR" sz="2455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Um método é uma função com um argumento de receptor especial. O receptor aparece em sua própria lista de argumentos entre a palavra-chave func e o nome do método.</a:t>
            </a:r>
            <a:endParaRPr b="1" sz="2455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50" y="4164713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/>
        </p:nvSpPr>
        <p:spPr>
          <a:xfrm>
            <a:off x="485375" y="510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são os</a:t>
            </a:r>
            <a:r>
              <a:rPr b="0" i="0" lang="pt-BR" sz="3000" u="none" cap="none" strike="noStrike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Métodos?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717750" y="12005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Declaramos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u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estrutura </a:t>
            </a:r>
            <a:r>
              <a:rPr lang="pt-BR" sz="1750">
                <a:solidFill>
                  <a:srgbClr val="4EC9B0"/>
                </a:solidFill>
                <a:highlight>
                  <a:srgbClr val="3F3F3F"/>
                </a:highlight>
                <a:latin typeface="Consolas"/>
                <a:ea typeface="Consolas"/>
                <a:cs typeface="Consolas"/>
                <a:sym typeface="Consolas"/>
              </a:rPr>
              <a:t>Circulo</a:t>
            </a:r>
            <a:r>
              <a:rPr lang="pt-BR" sz="17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nele adicionaremos um campo que usaremos para armazenar o raio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6"/>
          <p:cNvGrpSpPr/>
          <p:nvPr/>
        </p:nvGrpSpPr>
        <p:grpSpPr>
          <a:xfrm>
            <a:off x="725225" y="2030171"/>
            <a:ext cx="7692650" cy="2030174"/>
            <a:chOff x="630644" y="2191938"/>
            <a:chExt cx="6913499" cy="530709"/>
          </a:xfrm>
        </p:grpSpPr>
        <p:sp>
          <p:nvSpPr>
            <p:cNvPr id="365" name="Google Shape;365;p3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2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2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2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2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2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2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2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2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2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 </a:t>
              </a:r>
              <a:r>
                <a:rPr b="0" i="0" lang="pt-BR" sz="2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2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2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8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717750" y="12767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definir um método da nossa estrutura fazemos da mesma forma que declaramos uma função, mas devemos especificar que é um método da nossa estrutura Circulo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37"/>
          <p:cNvGrpSpPr/>
          <p:nvPr/>
        </p:nvGrpSpPr>
        <p:grpSpPr>
          <a:xfrm>
            <a:off x="725225" y="2006113"/>
            <a:ext cx="7692650" cy="480610"/>
            <a:chOff x="630644" y="2191938"/>
            <a:chExt cx="6913499" cy="530709"/>
          </a:xfrm>
        </p:grpSpPr>
        <p:sp>
          <p:nvSpPr>
            <p:cNvPr id="377" name="Google Shape;377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metodo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(){ }</a:t>
              </a:r>
              <a:endParaRPr b="0" i="0" sz="16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9" name="Google Shape;379;p37"/>
          <p:cNvSpPr txBox="1"/>
          <p:nvPr/>
        </p:nvSpPr>
        <p:spPr>
          <a:xfrm>
            <a:off x="717750" y="25499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especificar que é um método, devemos adicionar entre a palavra reservada func e o nome do método a qual estrutura ele corresponde, da seguinte forma: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7"/>
          <p:cNvGrpSpPr/>
          <p:nvPr/>
        </p:nvGrpSpPr>
        <p:grpSpPr>
          <a:xfrm>
            <a:off x="725675" y="3255140"/>
            <a:ext cx="7692650" cy="480610"/>
            <a:chOff x="630644" y="2191938"/>
            <a:chExt cx="6913499" cy="530709"/>
          </a:xfrm>
        </p:grpSpPr>
        <p:sp>
          <p:nvSpPr>
            <p:cNvPr id="382" name="Google Shape;382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3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(v MinhaEstrutura) </a:t>
              </a:r>
              <a:r>
                <a:rPr b="0" i="0" lang="pt-BR" sz="130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metodo</a:t>
              </a:r>
              <a:r>
                <a:rPr b="0" i="0" lang="pt-BR" sz="13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(){ }</a:t>
              </a:r>
              <a:endParaRPr b="0" i="0" sz="13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4" name="Google Shape;384;p37"/>
          <p:cNvSpPr txBox="1"/>
          <p:nvPr/>
        </p:nvSpPr>
        <p:spPr>
          <a:xfrm>
            <a:off x="718200" y="37554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Definindo a variável que vamos usar para manipular nossa estrutura a partir do método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(no exemplo, a variável v), e a estrutura à qual ela corresponde.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717750" y="12005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Definimos nosso primeiro método da estrutura Circulo, com a variável c da estrutura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Circulo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acessar suas variáveis.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38"/>
          <p:cNvGrpSpPr/>
          <p:nvPr/>
        </p:nvGrpSpPr>
        <p:grpSpPr>
          <a:xfrm>
            <a:off x="725225" y="1929864"/>
            <a:ext cx="7692650" cy="820848"/>
            <a:chOff x="630644" y="2191938"/>
            <a:chExt cx="6913499" cy="530709"/>
          </a:xfrm>
        </p:grpSpPr>
        <p:sp>
          <p:nvSpPr>
            <p:cNvPr id="395" name="Google Shape;395;p3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(c Circulo) </a:t>
              </a:r>
              <a:r>
                <a:rPr b="0" i="0" lang="pt-BR" sz="9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9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math.Pi * c.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c.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7" name="Google Shape;397;p38"/>
          <p:cNvSpPr txBox="1"/>
          <p:nvPr/>
        </p:nvSpPr>
        <p:spPr>
          <a:xfrm>
            <a:off x="717750" y="2702325"/>
            <a:ext cx="770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declarar o método 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per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í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metro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38"/>
          <p:cNvGrpSpPr/>
          <p:nvPr/>
        </p:nvGrpSpPr>
        <p:grpSpPr>
          <a:xfrm>
            <a:off x="725675" y="3165602"/>
            <a:ext cx="7692650" cy="698519"/>
            <a:chOff x="630644" y="2191938"/>
            <a:chExt cx="6913499" cy="530709"/>
          </a:xfrm>
        </p:grpSpPr>
        <p:sp>
          <p:nvSpPr>
            <p:cNvPr id="400" name="Google Shape;400;p3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(c Circulo)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math.Pi * c.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2" name="Google Shape;402;p38"/>
          <p:cNvSpPr txBox="1"/>
          <p:nvPr/>
        </p:nvSpPr>
        <p:spPr>
          <a:xfrm>
            <a:off x="718200" y="3833000"/>
            <a:ext cx="7707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lang="pt-BR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math é um pacote fornecido pelo Go para realizar cálculos matemáticos mais complexos, neste caso para obter o valor de Pi.</a:t>
            </a:r>
            <a:endParaRPr b="0" i="0" sz="1100" u="none" cap="none" strike="noStrike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ctrTitle"/>
          </p:nvPr>
        </p:nvSpPr>
        <p:spPr>
          <a:xfrm>
            <a:off x="485375" y="1140175"/>
            <a:ext cx="81483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55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criamos uma função e passamos uma variável como argumento, o que a função faz é copiar o valor da variável e trabalhar com esse valor. Portanto, a variável que passamos como argumento não é modificada.</a:t>
            </a:r>
            <a:endParaRPr b="1" sz="2455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55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Ponteiros são muito úteis nos casos em que queremos passar uma variável como argumento para uma função para que seu valor seja modificado, é o que se conhece como passar valores por referência a uma função.</a:t>
            </a:r>
            <a:endParaRPr b="1" sz="2455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55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485375" y="510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são</a:t>
            </a:r>
            <a:r>
              <a:rPr b="0" i="0" lang="pt-BR" sz="30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ponteiros</a:t>
            </a:r>
            <a:r>
              <a:rPr b="0" i="0" lang="pt-BR" sz="30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717750" y="1200525"/>
            <a:ext cx="77076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modificar variáveis ​​de nossa estrutura no método devemos passar o valor como referência e indicá-lo como ponteiro.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Caso contrário, a variável não será modificada ao sair do escopo do método.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6" name="Google Shape;4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0"/>
          <p:cNvGrpSpPr/>
          <p:nvPr/>
        </p:nvGrpSpPr>
        <p:grpSpPr>
          <a:xfrm>
            <a:off x="725225" y="2495550"/>
            <a:ext cx="7692650" cy="1805950"/>
            <a:chOff x="630644" y="2191938"/>
            <a:chExt cx="6913499" cy="530709"/>
          </a:xfrm>
        </p:grpSpPr>
        <p:sp>
          <p:nvSpPr>
            <p:cNvPr id="419" name="Google Shape;419;p4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(c *Circulo) 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setRa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io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(r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c.ra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r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5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421" name="Google Shape;4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717750" y="1200525"/>
            <a:ext cx="7707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executar nossos métodos, devemos fazê-lo da seguinte forma: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4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Métodos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9" name="Google Shape;4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41"/>
          <p:cNvGrpSpPr/>
          <p:nvPr/>
        </p:nvGrpSpPr>
        <p:grpSpPr>
          <a:xfrm>
            <a:off x="725225" y="1760589"/>
            <a:ext cx="7692650" cy="2464559"/>
            <a:chOff x="630644" y="2191938"/>
            <a:chExt cx="6913499" cy="530709"/>
          </a:xfrm>
        </p:grpSpPr>
        <p:sp>
          <p:nvSpPr>
            <p:cNvPr id="432" name="Google Shape;432;p4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Circulo{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setRa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io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0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434" name="Google Shape;4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809125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ESTRUTURAS</a:t>
            </a: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EM GO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42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COMPOSIÇÃO</a:t>
            </a:r>
            <a:endParaRPr sz="33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ctrTitle"/>
          </p:nvPr>
        </p:nvSpPr>
        <p:spPr>
          <a:xfrm>
            <a:off x="579375" y="913350"/>
            <a:ext cx="81633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Em outras linguagens existe o conceito de herança, que consiste em ter uma classe pai e sua(s) classe(s) filha(s). A classe pai é aquela que transmite seu código para as classes filhas.</a:t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1" name="Google Shape;4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3"/>
          <p:cNvSpPr txBox="1"/>
          <p:nvPr/>
        </p:nvSpPr>
        <p:spPr>
          <a:xfrm>
            <a:off x="426725" y="91335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/>
          <p:nvPr>
            <p:ph type="ctrTitle"/>
          </p:nvPr>
        </p:nvSpPr>
        <p:spPr>
          <a:xfrm>
            <a:off x="579375" y="1445300"/>
            <a:ext cx="8143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310"/>
              <a:buNone/>
            </a:pP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O conceito de herança não existe em Go, mas temos uma composição que usa a estrutura pai como um campo em nossas estruturas filhas, isso é conhecido como </a:t>
            </a:r>
            <a:r>
              <a:rPr b="1" lang="pt-BR" sz="2900">
                <a:solidFill>
                  <a:srgbClr val="464646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(embedding structs)</a:t>
            </a: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310"/>
              <a:buNone/>
            </a:pPr>
            <a:r>
              <a:t/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 txBox="1"/>
          <p:nvPr/>
        </p:nvSpPr>
        <p:spPr>
          <a:xfrm>
            <a:off x="485375" y="510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lang="pt-BR" sz="3000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aplicamos herança em GO</a:t>
            </a:r>
            <a:r>
              <a:rPr b="0" i="0" lang="pt-BR" sz="30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4" name="Google Shape;46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ctrTitle"/>
          </p:nvPr>
        </p:nvSpPr>
        <p:spPr>
          <a:xfrm>
            <a:off x="579375" y="1064300"/>
            <a:ext cx="8143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310"/>
              <a:buNone/>
            </a:pP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O objetivo da composição em Go é poder criar programas maiores a partir de peças menores. Isso nos ajuda a projetar diferentes tipos de dados para implementar diferentes comportamentos.</a:t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1" name="Google Shape;4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5"/>
          <p:cNvSpPr txBox="1"/>
          <p:nvPr>
            <p:ph type="ctrTitle"/>
          </p:nvPr>
        </p:nvSpPr>
        <p:spPr>
          <a:xfrm>
            <a:off x="579375" y="3183000"/>
            <a:ext cx="814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6086"/>
              <a:buNone/>
            </a:pPr>
            <a:r>
              <a:rPr b="1" lang="pt-BR" sz="23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Vamos ver um exemplo...</a:t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4" name="Google Shape;47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717750" y="11243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Declaramos nossa estrutura base do Veículo, e nela adicionaremos os campos de quilômetros e hora.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3" name="Google Shape;4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6"/>
          <p:cNvGrpSpPr/>
          <p:nvPr/>
        </p:nvGrpSpPr>
        <p:grpSpPr>
          <a:xfrm>
            <a:off x="725225" y="1823609"/>
            <a:ext cx="7692650" cy="1103928"/>
            <a:chOff x="630644" y="2191938"/>
            <a:chExt cx="6913499" cy="530709"/>
          </a:xfrm>
        </p:grpSpPr>
        <p:sp>
          <p:nvSpPr>
            <p:cNvPr id="486" name="Google Shape;486;p4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Veiculo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km    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3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hora  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3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88" name="Google Shape;488;p46"/>
          <p:cNvSpPr txBox="1"/>
          <p:nvPr/>
        </p:nvSpPr>
        <p:spPr>
          <a:xfrm>
            <a:off x="717750" y="2854725"/>
            <a:ext cx="7707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declarar um método para nossa estrutura Veiculo que imprime o valor de seus campos na tela.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9" name="Google Shape;489;p46"/>
          <p:cNvGrpSpPr/>
          <p:nvPr/>
        </p:nvGrpSpPr>
        <p:grpSpPr>
          <a:xfrm>
            <a:off x="725675" y="3588770"/>
            <a:ext cx="7692650" cy="885010"/>
            <a:chOff x="630644" y="2191938"/>
            <a:chExt cx="6913499" cy="530709"/>
          </a:xfrm>
        </p:grpSpPr>
        <p:sp>
          <p:nvSpPr>
            <p:cNvPr id="490" name="Google Shape;490;p4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(v 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Veiculo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"km:</a:t>
              </a:r>
              <a:r>
                <a:rPr b="0" i="0" lang="pt-BR" sz="14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%f</a:t>
              </a:r>
              <a:r>
                <a:rPr b="0" i="0" lang="pt-BR" sz="14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pt-BR" sz="14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%f</a:t>
              </a:r>
              <a:r>
                <a:rPr b="0" i="0" lang="pt-BR" sz="14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4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v.km, v.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717750" y="13529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Vamos declarar uma de nossas estruturas compostas, a estrutura Automovel. Nele, vamos adicionar um campo do tipo Veículo: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8" name="Google Shape;4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47"/>
          <p:cNvGrpSpPr/>
          <p:nvPr/>
        </p:nvGrpSpPr>
        <p:grpSpPr>
          <a:xfrm>
            <a:off x="725225" y="2280883"/>
            <a:ext cx="7692650" cy="2144330"/>
            <a:chOff x="630644" y="2191938"/>
            <a:chExt cx="6913499" cy="530709"/>
          </a:xfrm>
        </p:grpSpPr>
        <p:sp>
          <p:nvSpPr>
            <p:cNvPr id="501" name="Google Shape;501;p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Automovel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7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v </a:t>
              </a:r>
              <a:r>
                <a:rPr lang="pt-BR" sz="17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Veiculo</a:t>
              </a:r>
              <a:endParaRPr b="0" i="0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7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503" name="Google Shape;5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8"/>
          <p:cNvSpPr txBox="1"/>
          <p:nvPr/>
        </p:nvSpPr>
        <p:spPr>
          <a:xfrm>
            <a:off x="717750" y="1254525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adicionar um método que receba o tempo em minutos e cuide do cálculo da distância com base em 100 km/h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3" name="Google Shape;5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48"/>
          <p:cNvGrpSpPr/>
          <p:nvPr/>
        </p:nvGrpSpPr>
        <p:grpSpPr>
          <a:xfrm>
            <a:off x="725675" y="2013808"/>
            <a:ext cx="7692650" cy="1088378"/>
            <a:chOff x="630644" y="2191938"/>
            <a:chExt cx="6913499" cy="530709"/>
          </a:xfrm>
        </p:grpSpPr>
        <p:sp>
          <p:nvSpPr>
            <p:cNvPr id="515" name="Google Shape;515;p4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(a *Auto)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Correr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(minutos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a.v.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(minutos) /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b="0" i="0" sz="10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a.v.km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a.v.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0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17" name="Google Shape;517;p48"/>
          <p:cNvSpPr txBox="1"/>
          <p:nvPr/>
        </p:nvSpPr>
        <p:spPr>
          <a:xfrm>
            <a:off x="717750" y="31817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o método detalhe que chama o método da estrutura “pai”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18" name="Google Shape;518;p48"/>
          <p:cNvGrpSpPr/>
          <p:nvPr/>
        </p:nvGrpSpPr>
        <p:grpSpPr>
          <a:xfrm>
            <a:off x="725225" y="3559633"/>
            <a:ext cx="7692650" cy="989985"/>
            <a:chOff x="630644" y="2191938"/>
            <a:chExt cx="6913499" cy="530709"/>
          </a:xfrm>
        </p:grpSpPr>
        <p:sp>
          <p:nvSpPr>
            <p:cNvPr id="519" name="Google Shape;519;p4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(a *Auto)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V:</a:t>
              </a:r>
              <a:r>
                <a:rPr b="0" i="0" lang="pt-BR" sz="10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Automovel"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a.v.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21" name="Google Shape;521;p4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/>
          <p:nvPr/>
        </p:nvSpPr>
        <p:spPr>
          <a:xfrm>
            <a:off x="717750" y="1330725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Declaramos n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ossa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ut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ra 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composta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Moto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0" name="Google Shape;53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49"/>
          <p:cNvGrpSpPr/>
          <p:nvPr/>
        </p:nvGrpSpPr>
        <p:grpSpPr>
          <a:xfrm>
            <a:off x="725675" y="1979584"/>
            <a:ext cx="7692650" cy="2165133"/>
            <a:chOff x="630644" y="2191938"/>
            <a:chExt cx="6913499" cy="530709"/>
          </a:xfrm>
        </p:grpSpPr>
        <p:sp>
          <p:nvSpPr>
            <p:cNvPr id="532" name="Google Shape;532;p4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Moto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v 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Veiculo</a:t>
              </a:r>
              <a:endParaRPr b="0" i="0" sz="16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34" name="Google Shape;534;p4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0"/>
          <p:cNvSpPr txBox="1"/>
          <p:nvPr/>
        </p:nvSpPr>
        <p:spPr>
          <a:xfrm>
            <a:off x="717750" y="1254525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Adicionamos o método Correr que recebe o tempo em minutos e calcula com base em 80 km/h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4" name="Google Shape;544;p50"/>
          <p:cNvGrpSpPr/>
          <p:nvPr/>
        </p:nvGrpSpPr>
        <p:grpSpPr>
          <a:xfrm>
            <a:off x="725675" y="2013808"/>
            <a:ext cx="7692650" cy="1088378"/>
            <a:chOff x="630644" y="2191938"/>
            <a:chExt cx="6913499" cy="530709"/>
          </a:xfrm>
        </p:grpSpPr>
        <p:sp>
          <p:nvSpPr>
            <p:cNvPr id="545" name="Google Shape;545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(m *Moto)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Correr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(minutos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m.v.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(minutos) /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b="0" i="0" sz="10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m.v.km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m.v.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hora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80</a:t>
              </a:r>
              <a:endParaRPr b="0" i="0" sz="10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47" name="Google Shape;547;p50"/>
          <p:cNvSpPr txBox="1"/>
          <p:nvPr/>
        </p:nvSpPr>
        <p:spPr>
          <a:xfrm>
            <a:off x="717750" y="31817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o método detalhe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48" name="Google Shape;548;p50"/>
          <p:cNvGrpSpPr/>
          <p:nvPr/>
        </p:nvGrpSpPr>
        <p:grpSpPr>
          <a:xfrm>
            <a:off x="725225" y="3559633"/>
            <a:ext cx="7692650" cy="989985"/>
            <a:chOff x="630644" y="2191938"/>
            <a:chExt cx="6913499" cy="530709"/>
          </a:xfrm>
        </p:grpSpPr>
        <p:sp>
          <p:nvSpPr>
            <p:cNvPr id="549" name="Google Shape;549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(m *Moto)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0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V:</a:t>
              </a:r>
              <a:r>
                <a:rPr b="0" i="0" lang="pt-BR" sz="1050" u="none" cap="none" strike="noStrike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b="0" i="0" lang="pt-BR" sz="10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Moto"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m.v.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51" name="Google Shape;551;p5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1"/>
          <p:cNvSpPr txBox="1"/>
          <p:nvPr/>
        </p:nvSpPr>
        <p:spPr>
          <a:xfrm>
            <a:off x="717750" y="1330725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Finalmente executamos nossos métodos no main do projeto e vemos os resultados: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0" name="Google Shape;5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51"/>
          <p:cNvGrpSpPr/>
          <p:nvPr/>
        </p:nvGrpSpPr>
        <p:grpSpPr>
          <a:xfrm>
            <a:off x="725675" y="2284384"/>
            <a:ext cx="7692650" cy="2165133"/>
            <a:chOff x="630644" y="2191938"/>
            <a:chExt cx="6913499" cy="530709"/>
          </a:xfrm>
        </p:grpSpPr>
        <p:sp>
          <p:nvSpPr>
            <p:cNvPr id="562" name="Google Shape;562;p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automovel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Automovel{}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auto.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Correr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360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auto.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moto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Moto{}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moto.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Correr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360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moto.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0" i="0" sz="19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64" name="Google Shape;564;p5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Go orientado a objetos - Her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ç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718350" y="1537200"/>
            <a:ext cx="7707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Uma estrutura é uma coleção de campos de dados.</a:t>
            </a:r>
            <a:endParaRPr b="1" sz="30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Por exemplo, podemos definir uma estrutura "pessoa" e nela ter valores como idade, peso, sexo, profissão, etc...</a:t>
            </a:r>
            <a:endParaRPr sz="20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0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uma Estrutura</a:t>
            </a:r>
            <a:r>
              <a:rPr b="0" i="0" lang="pt-BR" sz="3000" u="none" cap="none" strike="noStrike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2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2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52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INTERFACES</a:t>
            </a:r>
            <a:endParaRPr sz="33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73" name="Google Shape;5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3"/>
          <p:cNvSpPr txBox="1"/>
          <p:nvPr>
            <p:ph type="ctrTitle"/>
          </p:nvPr>
        </p:nvSpPr>
        <p:spPr>
          <a:xfrm>
            <a:off x="571475" y="1320600"/>
            <a:ext cx="8143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pt-BR" sz="27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Uma interface é uma forma de definir métodos que devem ser usados, mas sem defini-los.</a:t>
            </a:r>
            <a:endParaRPr b="1" sz="2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1" name="Google Shape;5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00" y="4341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3"/>
          <p:cNvSpPr txBox="1"/>
          <p:nvPr/>
        </p:nvSpPr>
        <p:spPr>
          <a:xfrm>
            <a:off x="418825" y="58422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são interfaces </a:t>
            </a:r>
            <a:r>
              <a:rPr b="0" i="0" lang="pt-BR" sz="3000" u="none" cap="none" strike="noStrike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571475" y="253632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Para que são usadas</a:t>
            </a:r>
            <a:r>
              <a:rPr b="0" i="0" lang="pt-BR" sz="30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4" name="Google Shape;584;p53"/>
          <p:cNvSpPr txBox="1"/>
          <p:nvPr>
            <p:ph type="ctrTitle"/>
          </p:nvPr>
        </p:nvSpPr>
        <p:spPr>
          <a:xfrm>
            <a:off x="657925" y="3208025"/>
            <a:ext cx="8143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pt-BR" sz="27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Interfaces são usadas para fornecer modularidade à linguagem.</a:t>
            </a:r>
            <a:endParaRPr b="1" sz="2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5" name="Google Shape;585;p5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6" name="Google Shape;58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4" name="Google Shape;5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4"/>
          <p:cNvSpPr txBox="1"/>
          <p:nvPr/>
        </p:nvSpPr>
        <p:spPr>
          <a:xfrm>
            <a:off x="717750" y="1178325"/>
            <a:ext cx="7707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Geramos uma estrutura de “círculo” e uma função de detalhes que exibirá a área e o perímetro da figura.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7" name="Google Shape;59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54"/>
          <p:cNvGrpSpPr/>
          <p:nvPr/>
        </p:nvGrpSpPr>
        <p:grpSpPr>
          <a:xfrm>
            <a:off x="725675" y="1772938"/>
            <a:ext cx="7692650" cy="2845184"/>
            <a:chOff x="630644" y="2191938"/>
            <a:chExt cx="6913499" cy="530709"/>
          </a:xfrm>
        </p:grpSpPr>
        <p:sp>
          <p:nvSpPr>
            <p:cNvPr id="599" name="Google Shape;599;p5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circulo </a:t>
              </a: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1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(c circle) 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1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math.Pi * c.ra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io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* c.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(c circle) </a:t>
              </a:r>
              <a:r>
                <a:rPr b="0" i="0" lang="pt-BR" sz="11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1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pt-BR" sz="11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1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math.Pi * c.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endParaRPr b="0" i="0" sz="11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1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1" name="Google Shape;601;p54"/>
          <p:cNvSpPr txBox="1"/>
          <p:nvPr/>
        </p:nvSpPr>
        <p:spPr>
          <a:xfrm>
            <a:off x="522300" y="6300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#1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8" name="Google Shape;6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 txBox="1"/>
          <p:nvPr/>
        </p:nvSpPr>
        <p:spPr>
          <a:xfrm>
            <a:off x="717750" y="12545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Criamos uma função que imprime a área e o perímetro que geramos para esse objeto: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1" name="Google Shape;61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2" name="Google Shape;612;p55"/>
          <p:cNvGrpSpPr/>
          <p:nvPr/>
        </p:nvGrpSpPr>
        <p:grpSpPr>
          <a:xfrm>
            <a:off x="710749" y="2013645"/>
            <a:ext cx="7707860" cy="1202799"/>
            <a:chOff x="630644" y="2191938"/>
            <a:chExt cx="6913499" cy="530709"/>
          </a:xfrm>
        </p:grpSpPr>
        <p:sp>
          <p:nvSpPr>
            <p:cNvPr id="613" name="Google Shape;613;p5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lhe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 circle)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4" name="Google Shape;614;p5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15" name="Google Shape;615;p55"/>
          <p:cNvSpPr txBox="1"/>
          <p:nvPr/>
        </p:nvSpPr>
        <p:spPr>
          <a:xfrm>
            <a:off x="717750" y="3181725"/>
            <a:ext cx="7707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 ejecutaremos la función: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16" name="Google Shape;616;p55"/>
          <p:cNvGrpSpPr/>
          <p:nvPr/>
        </p:nvGrpSpPr>
        <p:grpSpPr>
          <a:xfrm>
            <a:off x="725225" y="3559633"/>
            <a:ext cx="7692650" cy="989985"/>
            <a:chOff x="630644" y="2191938"/>
            <a:chExt cx="6913499" cy="530709"/>
          </a:xfrm>
        </p:grpSpPr>
        <p:sp>
          <p:nvSpPr>
            <p:cNvPr id="617" name="Google Shape;617;p5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lhe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8" name="Google Shape;618;p5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19" name="Google Shape;619;p55"/>
          <p:cNvSpPr txBox="1"/>
          <p:nvPr/>
        </p:nvSpPr>
        <p:spPr>
          <a:xfrm>
            <a:off x="522300" y="6300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#2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/>
          <p:nvPr>
            <p:ph type="ctrTitle"/>
          </p:nvPr>
        </p:nvSpPr>
        <p:spPr>
          <a:xfrm>
            <a:off x="579375" y="2051800"/>
            <a:ext cx="81435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pt-BR" sz="20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É aqui que as interfaces entram em jogo. Isso nos permite implementar o mesmo comportamento para objetos diferentes.</a:t>
            </a:r>
            <a:endParaRPr b="1" sz="20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b="1" sz="2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75" y="4341325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6"/>
          <p:cNvSpPr txBox="1"/>
          <p:nvPr/>
        </p:nvSpPr>
        <p:spPr>
          <a:xfrm>
            <a:off x="611050" y="740475"/>
            <a:ext cx="81435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lang="pt-BR" sz="2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acontecerá se quisermos gerar mais figuras geométricas usando nossa função 'detalhes'</a:t>
            </a:r>
            <a:r>
              <a:rPr b="0" i="0" lang="pt-BR" sz="24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24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27" name="Google Shape;62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5" name="Google Shape;63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7"/>
          <p:cNvSpPr txBox="1"/>
          <p:nvPr/>
        </p:nvSpPr>
        <p:spPr>
          <a:xfrm>
            <a:off x="717750" y="1178325"/>
            <a:ext cx="7707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seguida, definimos nossa interface “geometria” que contém dois métodos que nossos objetos adotarão.</a:t>
            </a:r>
            <a:endParaRPr b="0" i="0" sz="17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8" name="Google Shape;6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57"/>
          <p:cNvGrpSpPr/>
          <p:nvPr/>
        </p:nvGrpSpPr>
        <p:grpSpPr>
          <a:xfrm>
            <a:off x="725675" y="2005524"/>
            <a:ext cx="7692650" cy="2155368"/>
            <a:chOff x="630644" y="2191938"/>
            <a:chExt cx="6913499" cy="530709"/>
          </a:xfrm>
        </p:grpSpPr>
        <p:sp>
          <p:nvSpPr>
            <p:cNvPr id="640" name="Google Shape;640;p5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geometria </a:t>
              </a:r>
              <a:r>
                <a:rPr b="0" i="0" lang="pt-BR" sz="12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interface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2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2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2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2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2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2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2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9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1" name="Google Shape;641;p5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42" name="Google Shape;642;p57"/>
          <p:cNvSpPr txBox="1"/>
          <p:nvPr/>
        </p:nvSpPr>
        <p:spPr>
          <a:xfrm>
            <a:off x="522300" y="6300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#1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/>
          <p:nvPr/>
        </p:nvSpPr>
        <p:spPr>
          <a:xfrm>
            <a:off x="1049979" y="420999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9" name="Google Shape;64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8"/>
          <p:cNvSpPr txBox="1"/>
          <p:nvPr/>
        </p:nvSpPr>
        <p:spPr>
          <a:xfrm>
            <a:off x="278075" y="1080563"/>
            <a:ext cx="8146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Agora vamos criar uma estrutura chamada triangulo que terá os mesmos métodos: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2" name="Google Shape;6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4295901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58"/>
          <p:cNvGrpSpPr/>
          <p:nvPr/>
        </p:nvGrpSpPr>
        <p:grpSpPr>
          <a:xfrm>
            <a:off x="598350" y="1783056"/>
            <a:ext cx="7692650" cy="1632832"/>
            <a:chOff x="630644" y="2191938"/>
            <a:chExt cx="6913499" cy="530709"/>
          </a:xfrm>
        </p:grpSpPr>
        <p:sp>
          <p:nvSpPr>
            <p:cNvPr id="654" name="Google Shape;654;p5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triangulo </a:t>
              </a: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largura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altura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b="0" i="0" sz="10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triangulo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largura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*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altura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rect)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largura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altura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56" name="Google Shape;656;p58"/>
          <p:cNvSpPr txBox="1"/>
          <p:nvPr/>
        </p:nvSpPr>
        <p:spPr>
          <a:xfrm>
            <a:off x="278075" y="3342138"/>
            <a:ext cx="8793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modificar nossa função de detalhes, para que ao invés de receber um círculo, receba uma figura geométrica: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57" name="Google Shape;657;p58"/>
          <p:cNvGrpSpPr/>
          <p:nvPr/>
        </p:nvGrpSpPr>
        <p:grpSpPr>
          <a:xfrm>
            <a:off x="644900" y="3915008"/>
            <a:ext cx="7692650" cy="989985"/>
            <a:chOff x="630644" y="2191938"/>
            <a:chExt cx="6913499" cy="530709"/>
          </a:xfrm>
        </p:grpSpPr>
        <p:sp>
          <p:nvSpPr>
            <p:cNvPr id="658" name="Google Shape;658;p5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detalhe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(g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geometria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(g)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(g.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(g.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60" name="Google Shape;660;p58"/>
          <p:cNvSpPr txBox="1"/>
          <p:nvPr/>
        </p:nvSpPr>
        <p:spPr>
          <a:xfrm>
            <a:off x="260700" y="5298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#1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9"/>
          <p:cNvSpPr txBox="1"/>
          <p:nvPr/>
        </p:nvSpPr>
        <p:spPr>
          <a:xfrm>
            <a:off x="717750" y="1254525"/>
            <a:ext cx="7707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Desta forma podemos continuar adicionando figuras geométricas sem ter que modificar nossa função:</a:t>
            </a:r>
            <a:endParaRPr b="0" i="0" sz="17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0" name="Google Shape;6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59"/>
          <p:cNvGrpSpPr/>
          <p:nvPr/>
        </p:nvGrpSpPr>
        <p:grpSpPr>
          <a:xfrm>
            <a:off x="725675" y="2067199"/>
            <a:ext cx="7692650" cy="2155368"/>
            <a:chOff x="630644" y="2191938"/>
            <a:chExt cx="6913499" cy="530709"/>
          </a:xfrm>
        </p:grpSpPr>
        <p:sp>
          <p:nvSpPr>
            <p:cNvPr id="672" name="Google Shape;672;p5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triangulo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largura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4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altura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4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4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detalhes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deta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lhes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(c)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74" name="Google Shape;674;p59"/>
          <p:cNvSpPr txBox="1"/>
          <p:nvPr/>
        </p:nvSpPr>
        <p:spPr>
          <a:xfrm>
            <a:off x="522300" y="6300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#1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1" name="Google Shape;6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0"/>
          <p:cNvSpPr txBox="1"/>
          <p:nvPr/>
        </p:nvSpPr>
        <p:spPr>
          <a:xfrm>
            <a:off x="718200" y="1212671"/>
            <a:ext cx="7707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 exemplo a seguir, criamos uma função que gera o objeto: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4" name="Google Shape;6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330" y="3030251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60"/>
          <p:cNvGrpSpPr/>
          <p:nvPr/>
        </p:nvGrpSpPr>
        <p:grpSpPr>
          <a:xfrm>
            <a:off x="725675" y="1739862"/>
            <a:ext cx="7692650" cy="960053"/>
            <a:chOff x="630644" y="2191938"/>
            <a:chExt cx="6913499" cy="530709"/>
          </a:xfrm>
        </p:grpSpPr>
        <p:sp>
          <p:nvSpPr>
            <p:cNvPr id="686" name="Google Shape;686;p6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novoCirculo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(values </a:t>
              </a:r>
              <a:r>
                <a:rPr b="0" i="0" lang="pt-BR" sz="10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values}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8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87" name="Google Shape;687;p6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88" name="Google Shape;688;p60"/>
          <p:cNvSpPr txBox="1"/>
          <p:nvPr/>
        </p:nvSpPr>
        <p:spPr>
          <a:xfrm>
            <a:off x="717750" y="2891413"/>
            <a:ext cx="7707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executar o main do nosso programa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89" name="Google Shape;689;p60"/>
          <p:cNvGrpSpPr/>
          <p:nvPr/>
        </p:nvGrpSpPr>
        <p:grpSpPr>
          <a:xfrm>
            <a:off x="725225" y="3353659"/>
            <a:ext cx="7692650" cy="1306234"/>
            <a:chOff x="630644" y="2191938"/>
            <a:chExt cx="6913499" cy="530709"/>
          </a:xfrm>
        </p:grpSpPr>
        <p:sp>
          <p:nvSpPr>
            <p:cNvPr id="690" name="Google Shape;690;p6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0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novoCirculo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0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0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0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8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1" name="Google Shape;691;p6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92" name="Google Shape;692;p60"/>
          <p:cNvSpPr txBox="1"/>
          <p:nvPr/>
        </p:nvSpPr>
        <p:spPr>
          <a:xfrm>
            <a:off x="644900" y="529788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#1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1"/>
          <p:cNvSpPr txBox="1"/>
          <p:nvPr>
            <p:ph type="ctrTitle"/>
          </p:nvPr>
        </p:nvSpPr>
        <p:spPr>
          <a:xfrm>
            <a:off x="601450" y="1900713"/>
            <a:ext cx="81435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pt-BR" sz="2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Neste caso teremos que criar uma função que retorne uma </a:t>
            </a:r>
            <a:r>
              <a:rPr b="1" lang="pt-BR" sz="2000">
                <a:solidFill>
                  <a:srgbClr val="464646"/>
                </a:solidFill>
                <a:highlight>
                  <a:srgbClr val="FFD966"/>
                </a:highlight>
                <a:latin typeface="Proxima Nova"/>
                <a:ea typeface="Proxima Nova"/>
                <a:cs typeface="Proxima Nova"/>
                <a:sym typeface="Proxima Nova"/>
              </a:rPr>
              <a:t>interface</a:t>
            </a:r>
            <a:r>
              <a:rPr b="1" lang="pt-BR" sz="2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 que possa implementar todos os nossos objetos geométricos.</a:t>
            </a:r>
            <a:endParaRPr b="1" sz="2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8" name="Google Shape;69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50" y="40376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1"/>
          <p:cNvSpPr txBox="1"/>
          <p:nvPr/>
        </p:nvSpPr>
        <p:spPr>
          <a:xfrm>
            <a:off x="601450" y="545425"/>
            <a:ext cx="78234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lang="pt-BR" sz="2400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acontecerá se quisermos reutilizar nossa função para poder implementar várias figuras geométricas</a:t>
            </a:r>
            <a:r>
              <a:rPr b="0" i="0" lang="pt-BR" sz="2400" u="none" cap="none" strike="noStrike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24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700" name="Google Shape;700;p61"/>
          <p:cNvGrpSpPr/>
          <p:nvPr/>
        </p:nvGrpSpPr>
        <p:grpSpPr>
          <a:xfrm flipH="1">
            <a:off x="4734095" y="3896538"/>
            <a:ext cx="4010859" cy="772676"/>
            <a:chOff x="572425" y="2497325"/>
            <a:chExt cx="7704300" cy="1447500"/>
          </a:xfrm>
        </p:grpSpPr>
        <p:sp>
          <p:nvSpPr>
            <p:cNvPr id="701" name="Google Shape;701;p61"/>
            <p:cNvSpPr/>
            <p:nvPr/>
          </p:nvSpPr>
          <p:spPr>
            <a:xfrm>
              <a:off x="572425" y="2497325"/>
              <a:ext cx="7704300" cy="14475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Vamos seguir com um exemplo.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61"/>
            <p:cNvSpPr/>
            <p:nvPr/>
          </p:nvSpPr>
          <p:spPr>
            <a:xfrm>
              <a:off x="7142870" y="2972061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718200" y="1009513"/>
            <a:ext cx="7707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Definimos uma estrutura da seguinte forma: determinamos seus campos seguidos por um espaço e o tipo de dados.</a:t>
            </a:r>
            <a:endParaRPr b="0" i="0" sz="17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separar cada campo, usamos uma quebra de linha.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7"/>
          <p:cNvGrpSpPr/>
          <p:nvPr/>
        </p:nvGrpSpPr>
        <p:grpSpPr>
          <a:xfrm>
            <a:off x="725225" y="2494714"/>
            <a:ext cx="7692650" cy="1762909"/>
            <a:chOff x="630644" y="2191938"/>
            <a:chExt cx="6913499" cy="530709"/>
          </a:xfrm>
        </p:grpSpPr>
        <p:sp>
          <p:nvSpPr>
            <p:cNvPr id="101" name="Google Shape;10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ssoa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4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om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ênero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Prof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issão</a:t>
              </a: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4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Peso      </a:t>
              </a:r>
              <a:r>
                <a:rPr b="0" i="0" lang="pt-BR" sz="14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2"/>
          <p:cNvSpPr txBox="1"/>
          <p:nvPr/>
        </p:nvSpPr>
        <p:spPr>
          <a:xfrm>
            <a:off x="549950" y="13305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9" name="Google Shape;7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2"/>
          <p:cNvSpPr txBox="1"/>
          <p:nvPr/>
        </p:nvSpPr>
        <p:spPr>
          <a:xfrm>
            <a:off x="717750" y="815548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substituir nossa função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‘novoCirculo’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por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‘novaFigura’ e passaremos 2 constantes que definimos para especificar qual é o objeto que geramos:</a:t>
            </a:r>
            <a:endParaRPr b="0" i="0" sz="17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2" name="Google Shape;7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3" name="Google Shape;713;p62"/>
          <p:cNvGrpSpPr/>
          <p:nvPr/>
        </p:nvGrpSpPr>
        <p:grpSpPr>
          <a:xfrm>
            <a:off x="725225" y="1663044"/>
            <a:ext cx="7692650" cy="2746950"/>
            <a:chOff x="630644" y="2191938"/>
            <a:chExt cx="6913499" cy="530709"/>
          </a:xfrm>
        </p:grpSpPr>
        <p:sp>
          <p:nvSpPr>
            <p:cNvPr id="714" name="Google Shape;714;p6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tipoTriangulo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=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triangulo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0" i="0" sz="9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tipoCirculo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0" i="0" sz="9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novaFigura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(geoT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ipo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values ...</a:t>
              </a:r>
              <a:r>
                <a:rPr b="0" i="0" lang="pt-BR" sz="9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geometria 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geoTipo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tipoTriangulo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triangulo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largura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values[</a:t>
              </a:r>
              <a:r>
                <a:rPr b="0" i="0" lang="pt-BR" sz="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],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altura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values[</a:t>
              </a:r>
              <a:r>
                <a:rPr b="0" i="0" lang="pt-BR" sz="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]}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tipoCirculo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circulo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raio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values[</a:t>
              </a:r>
              <a:r>
                <a:rPr b="0" i="0" lang="pt-BR" sz="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]}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950" u="none" cap="none" strike="noStrike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9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endParaRPr b="0" i="0" sz="9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3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15" name="Google Shape;715;p6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16" name="Google Shape;716;p62"/>
          <p:cNvSpPr txBox="1"/>
          <p:nvPr/>
        </p:nvSpPr>
        <p:spPr>
          <a:xfrm>
            <a:off x="511075" y="379950"/>
            <a:ext cx="828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217600" y="172125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INTERFACES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3" name="Google Shape;72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3"/>
          <p:cNvSpPr txBox="1"/>
          <p:nvPr/>
        </p:nvSpPr>
        <p:spPr>
          <a:xfrm>
            <a:off x="717750" y="847600"/>
            <a:ext cx="770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Implementamos em nosso main e rodamos o programa:</a:t>
            </a:r>
            <a:endParaRPr b="0" i="0" sz="19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6" name="Google Shape;7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005" y="2245126"/>
            <a:ext cx="845519" cy="847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63"/>
          <p:cNvGrpSpPr/>
          <p:nvPr/>
        </p:nvGrpSpPr>
        <p:grpSpPr>
          <a:xfrm>
            <a:off x="725675" y="1475619"/>
            <a:ext cx="7692650" cy="2746950"/>
            <a:chOff x="630644" y="2191938"/>
            <a:chExt cx="6913499" cy="530709"/>
          </a:xfrm>
        </p:grpSpPr>
        <p:sp>
          <p:nvSpPr>
            <p:cNvPr id="728" name="Google Shape;728;p6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novaFigura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tipoTriangulo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novaFigura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tipoCirculo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area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(c.</a:t>
              </a:r>
              <a:r>
                <a:rPr b="0" i="0" lang="pt-BR" sz="1350" u="none" cap="none" strike="noStrike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perimetro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())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2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9" name="Google Shape;729;p6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30" name="Google Shape;730;p63"/>
          <p:cNvSpPr txBox="1"/>
          <p:nvPr/>
        </p:nvSpPr>
        <p:spPr>
          <a:xfrm>
            <a:off x="9258300" y="18288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731" name="Google Shape;731;p63"/>
          <p:cNvSpPr txBox="1"/>
          <p:nvPr/>
        </p:nvSpPr>
        <p:spPr>
          <a:xfrm>
            <a:off x="725675" y="379950"/>
            <a:ext cx="828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23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3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</a:t>
            </a:r>
            <a:endParaRPr b="0" i="0" sz="23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4"/>
          <p:cNvSpPr txBox="1"/>
          <p:nvPr>
            <p:ph type="ctrTitle"/>
          </p:nvPr>
        </p:nvSpPr>
        <p:spPr>
          <a:xfrm>
            <a:off x="571475" y="1365025"/>
            <a:ext cx="81435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pt-BR" sz="20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São as interfaces que não possuem métodos declarados.</a:t>
            </a:r>
            <a:endParaRPr sz="20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7" name="Google Shape;7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00" y="4341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4"/>
          <p:cNvSpPr txBox="1"/>
          <p:nvPr/>
        </p:nvSpPr>
        <p:spPr>
          <a:xfrm>
            <a:off x="418825" y="4623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Interfaces vazias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9" name="Google Shape;739;p64"/>
          <p:cNvSpPr txBox="1"/>
          <p:nvPr/>
        </p:nvSpPr>
        <p:spPr>
          <a:xfrm>
            <a:off x="571475" y="213215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 são vazios… para que usamos?</a:t>
            </a:r>
            <a:endParaRPr b="0" i="0" sz="30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0" name="Google Shape;740;p64"/>
          <p:cNvSpPr txBox="1"/>
          <p:nvPr>
            <p:ph type="ctrTitle"/>
          </p:nvPr>
        </p:nvSpPr>
        <p:spPr>
          <a:xfrm>
            <a:off x="571475" y="2848950"/>
            <a:ext cx="8143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pt-BR" sz="20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A utilidade dessas interfaces é nos fornecer um tipo de dado “coringa”, ou seja, armazenar valores que são de um tipo de dado desconhecido, ou que podem variar de acordo com o fluxo do programa.</a:t>
            </a:r>
            <a:endParaRPr sz="20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5"/>
          <p:cNvSpPr txBox="1"/>
          <p:nvPr>
            <p:ph type="ctrTitle"/>
          </p:nvPr>
        </p:nvSpPr>
        <p:spPr>
          <a:xfrm>
            <a:off x="571475" y="2761850"/>
            <a:ext cx="81435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Como vimos anteriormente, uma interface define o conjunto mínimo de métodos que um tipo de dado deve implementar para ser considerado um implementador dessa interface.</a:t>
            </a:r>
            <a:endParaRPr sz="1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1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Portanto, todos os tipos de dados são considerados implementadores de interface vazia, pois implementam pelo menos zero métodos.</a:t>
            </a:r>
            <a:endParaRPr sz="171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6" name="Google Shape;7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00" y="4341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5"/>
          <p:cNvSpPr txBox="1"/>
          <p:nvPr/>
        </p:nvSpPr>
        <p:spPr>
          <a:xfrm>
            <a:off x="418825" y="4623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8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se declara uma variável com esse tipo?</a:t>
            </a:r>
            <a:endParaRPr b="0" i="0" sz="28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8" name="Google Shape;748;p65"/>
          <p:cNvSpPr txBox="1"/>
          <p:nvPr/>
        </p:nvSpPr>
        <p:spPr>
          <a:xfrm>
            <a:off x="571475" y="213215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funciona</a:t>
            </a:r>
            <a:r>
              <a:rPr lang="pt-BR" sz="27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27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749" name="Google Shape;749;p65"/>
          <p:cNvGrpSpPr/>
          <p:nvPr/>
        </p:nvGrpSpPr>
        <p:grpSpPr>
          <a:xfrm>
            <a:off x="725225" y="1458414"/>
            <a:ext cx="7692650" cy="629686"/>
            <a:chOff x="630644" y="2019519"/>
            <a:chExt cx="6913499" cy="530709"/>
          </a:xfrm>
        </p:grpSpPr>
        <p:sp>
          <p:nvSpPr>
            <p:cNvPr id="750" name="Google Shape;750;p65"/>
            <p:cNvSpPr/>
            <p:nvPr/>
          </p:nvSpPr>
          <p:spPr>
            <a:xfrm>
              <a:off x="1116043" y="2019519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2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minhaVarivel</a:t>
              </a:r>
              <a:r>
                <a:rPr lang="pt-BR" sz="12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interface</a:t>
              </a:r>
              <a:r>
                <a:rPr lang="pt-BR" sz="12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1" name="Google Shape;751;p65"/>
            <p:cNvSpPr/>
            <p:nvPr/>
          </p:nvSpPr>
          <p:spPr>
            <a:xfrm>
              <a:off x="630644" y="2019528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00" y="4341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6"/>
          <p:cNvSpPr txBox="1"/>
          <p:nvPr/>
        </p:nvSpPr>
        <p:spPr>
          <a:xfrm>
            <a:off x="418825" y="4623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8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Exemplo de uso de uma interface vazia</a:t>
            </a:r>
            <a:endParaRPr b="0" i="0" sz="28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758" name="Google Shape;758;p66"/>
          <p:cNvGrpSpPr/>
          <p:nvPr/>
        </p:nvGrpSpPr>
        <p:grpSpPr>
          <a:xfrm>
            <a:off x="725225" y="1458459"/>
            <a:ext cx="7692650" cy="2647601"/>
            <a:chOff x="630644" y="2019558"/>
            <a:chExt cx="6913499" cy="2231438"/>
          </a:xfrm>
        </p:grpSpPr>
        <p:sp>
          <p:nvSpPr>
            <p:cNvPr id="759" name="Google Shape;759;p66"/>
            <p:cNvSpPr/>
            <p:nvPr/>
          </p:nvSpPr>
          <p:spPr>
            <a:xfrm>
              <a:off x="1116043" y="2019558"/>
              <a:ext cx="6428100" cy="22314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ListaHeterogenea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Data []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interface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82AAFF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:=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ListaHeterogenea{}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l.Data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(l.Data, </a:t>
              </a:r>
              <a:r>
                <a:rPr lang="pt-BR" sz="1000">
                  <a:solidFill>
                    <a:srgbClr val="F78C6C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l.Data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(l.Data, 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ECC48D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l.Data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(l.Data, </a:t>
              </a:r>
              <a:r>
                <a:rPr lang="pt-BR" sz="1000">
                  <a:solidFill>
                    <a:srgbClr val="FF5874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Printf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FF5874"/>
                  </a:solidFill>
                  <a:latin typeface="Consolas"/>
                  <a:ea typeface="Consolas"/>
                  <a:cs typeface="Consolas"/>
                  <a:sym typeface="Consolas"/>
                </a:rPr>
                <a:t>%v</a:t>
              </a:r>
              <a:r>
                <a:rPr lang="pt-BR" sz="1000">
                  <a:solidFill>
                    <a:srgbClr val="F78C6C"/>
                  </a:solidFill>
                  <a:latin typeface="Consolas"/>
                  <a:ea typeface="Consolas"/>
                  <a:cs typeface="Consolas"/>
                  <a:sym typeface="Consolas"/>
                </a:rPr>
                <a:t>\n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, l.Data)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630644" y="2019596"/>
              <a:ext cx="485400" cy="2231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00" y="4341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67"/>
          <p:cNvSpPr txBox="1"/>
          <p:nvPr/>
        </p:nvSpPr>
        <p:spPr>
          <a:xfrm>
            <a:off x="418825" y="462300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28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Resultado do exemplo</a:t>
            </a:r>
            <a:endParaRPr b="0" i="0" sz="2800" u="none" cap="none" strike="noStrike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767" name="Google Shape;767;p67"/>
          <p:cNvGrpSpPr/>
          <p:nvPr/>
        </p:nvGrpSpPr>
        <p:grpSpPr>
          <a:xfrm>
            <a:off x="674075" y="2256907"/>
            <a:ext cx="7692650" cy="629686"/>
            <a:chOff x="630644" y="2019556"/>
            <a:chExt cx="6913499" cy="530709"/>
          </a:xfrm>
        </p:grpSpPr>
        <p:sp>
          <p:nvSpPr>
            <p:cNvPr id="768" name="Google Shape;768;p67"/>
            <p:cNvSpPr/>
            <p:nvPr/>
          </p:nvSpPr>
          <p:spPr>
            <a:xfrm>
              <a:off x="1116043" y="2019556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&gt; $ go run interfaces_vazias.go                                                                                                                                                       </a:t>
              </a:r>
              <a:endParaRPr sz="1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[1 ola true]</a:t>
              </a:r>
              <a:endParaRPr sz="1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9" name="Google Shape;769;p67"/>
            <p:cNvSpPr/>
            <p:nvPr/>
          </p:nvSpPr>
          <p:spPr>
            <a:xfrm>
              <a:off x="630644" y="2019565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output</a:t>
              </a:r>
              <a:endParaRPr b="0" i="0" sz="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8"/>
          <p:cNvSpPr txBox="1"/>
          <p:nvPr/>
        </p:nvSpPr>
        <p:spPr>
          <a:xfrm>
            <a:off x="717750" y="1348350"/>
            <a:ext cx="7707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asserção de tipo fornece acesso ao tipo de dados exato que é abstraído por uma interface.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6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lang="pt-BR" sz="3000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Type assertion (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declaração de tipo</a:t>
            </a:r>
            <a:r>
              <a:rPr lang="pt-BR" sz="30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)</a:t>
            </a:r>
            <a:endParaRPr b="1" sz="30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6" name="Google Shape;776;p68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DADOS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7" name="Google Shape;77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9" name="Google Shape;779;p68"/>
          <p:cNvGrpSpPr/>
          <p:nvPr/>
        </p:nvGrpSpPr>
        <p:grpSpPr>
          <a:xfrm>
            <a:off x="719875" y="2027849"/>
            <a:ext cx="7704255" cy="2562018"/>
            <a:chOff x="697128" y="1840480"/>
            <a:chExt cx="19150522" cy="1983600"/>
          </a:xfrm>
        </p:grpSpPr>
        <p:sp>
          <p:nvSpPr>
            <p:cNvPr id="780" name="Google Shape;780;p68"/>
            <p:cNvSpPr/>
            <p:nvPr/>
          </p:nvSpPr>
          <p:spPr>
            <a:xfrm>
              <a:off x="2069050" y="1840480"/>
              <a:ext cx="17778600" cy="19836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126000" lIns="126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   var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interface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{}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000">
                  <a:solidFill>
                    <a:srgbClr val="ECC48D"/>
                  </a:solidFill>
                  <a:latin typeface="Consolas"/>
                  <a:ea typeface="Consolas"/>
                  <a:cs typeface="Consolas"/>
                  <a:sym typeface="Consolas"/>
                </a:rPr>
                <a:t>hello</a:t>
              </a:r>
              <a:r>
                <a:rPr lang="pt-BR" sz="1000">
                  <a:solidFill>
                    <a:srgbClr val="D9F5DD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sz="1000">
                <a:solidFill>
                  <a:srgbClr val="D9F5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:=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i.(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(s)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:=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i.(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(s, ok)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:=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i.(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(f, ok)</a:t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D6DEE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i.(</a:t>
              </a:r>
              <a:r>
                <a:rPr lang="pt-BR" sz="1000">
                  <a:solidFill>
                    <a:srgbClr val="C792EA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000">
                  <a:solidFill>
                    <a:srgbClr val="637777"/>
                  </a:solidFill>
                  <a:latin typeface="Consolas"/>
                  <a:ea typeface="Consolas"/>
                  <a:cs typeface="Consolas"/>
                  <a:sym typeface="Consolas"/>
                </a:rPr>
                <a:t>// panic</a:t>
              </a:r>
              <a:endParaRPr sz="1000">
                <a:solidFill>
                  <a:srgbClr val="63777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000">
                  <a:solidFill>
                    <a:srgbClr val="C5E478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00">
                  <a:solidFill>
                    <a:srgbClr val="D6DEEB"/>
                  </a:solidFill>
                  <a:latin typeface="Consolas"/>
                  <a:ea typeface="Consolas"/>
                  <a:cs typeface="Consolas"/>
                  <a:sym typeface="Consolas"/>
                </a:rPr>
                <a:t>(f)</a:t>
              </a:r>
              <a:endParaRPr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697128" y="1840480"/>
              <a:ext cx="1371900" cy="19836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9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7" name="Google Shape;78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69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pt-BR" sz="8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</a:t>
            </a: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89" name="Google Shape;789;p69"/>
          <p:cNvPicPr preferRelativeResize="0"/>
          <p:nvPr/>
        </p:nvPicPr>
        <p:blipFill rotWithShape="1">
          <a:blip r:embed="rId4">
            <a:alphaModFix/>
          </a:blip>
          <a:srcRect b="-8522" l="0" r="0" t="-8546"/>
          <a:stretch/>
        </p:blipFill>
        <p:spPr>
          <a:xfrm>
            <a:off x="2050450" y="4165776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9"/>
          <p:cNvPicPr preferRelativeResize="0"/>
          <p:nvPr/>
        </p:nvPicPr>
        <p:blipFill rotWithShape="1">
          <a:blip r:embed="rId7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718200" y="1315750"/>
            <a:ext cx="7707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Indicar todos os valores que queremos que os campos tenham.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049979" y="43635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7260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8"/>
          <p:cNvGrpSpPr/>
          <p:nvPr/>
        </p:nvGrpSpPr>
        <p:grpSpPr>
          <a:xfrm>
            <a:off x="725675" y="1710342"/>
            <a:ext cx="7692650" cy="450890"/>
            <a:chOff x="630644" y="2191938"/>
            <a:chExt cx="6913499" cy="530709"/>
          </a:xfrm>
        </p:grpSpPr>
        <p:sp>
          <p:nvSpPr>
            <p:cNvPr id="112" name="Google Shape;112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p1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Pe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ssoa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Paula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Engenheira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65.5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Google Shape;114;p18"/>
          <p:cNvSpPr txBox="1"/>
          <p:nvPr/>
        </p:nvSpPr>
        <p:spPr>
          <a:xfrm>
            <a:off x="718200" y="2407963"/>
            <a:ext cx="7707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 defina os valores para o campo correspondente. Desta forma não podemos atribuir valores a todos os campos, e se sim, os valores serão por padrão de acordo com o tipo de dado.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725225" y="3117879"/>
            <a:ext cx="7692650" cy="1673219"/>
            <a:chOff x="630644" y="2191938"/>
            <a:chExt cx="6913499" cy="530709"/>
          </a:xfrm>
        </p:grpSpPr>
        <p:sp>
          <p:nvSpPr>
            <p:cNvPr id="116" name="Google Shape;116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p2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Nome:   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Vitor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    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Profissao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Arquiteto</a:t>
              </a:r>
              <a:r>
                <a:rPr b="0" i="0" lang="pt-BR" sz="13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3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Peso:      </a:t>
              </a:r>
              <a:r>
                <a:rPr b="0" i="0" lang="pt-BR" sz="13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b="0" i="0" sz="135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725250" y="673600"/>
            <a:ext cx="769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instanciar u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estrutura, podemos utilizar algumas 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formas</a:t>
            </a:r>
            <a:r>
              <a:rPr b="0" i="0" lang="pt-BR" sz="17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718200" y="1170513"/>
            <a:ext cx="77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acessar um campo da estrutura procedemos da seguinte forma: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9"/>
          <p:cNvGrpSpPr/>
          <p:nvPr/>
        </p:nvGrpSpPr>
        <p:grpSpPr>
          <a:xfrm>
            <a:off x="725675" y="1715324"/>
            <a:ext cx="7692650" cy="653462"/>
            <a:chOff x="630644" y="2191938"/>
            <a:chExt cx="6913499" cy="530709"/>
          </a:xfrm>
        </p:grpSpPr>
        <p:sp>
          <p:nvSpPr>
            <p:cNvPr id="128" name="Google Shape;128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p2.Peso</a:t>
              </a:r>
              <a:endParaRPr b="0" i="0" sz="17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0" name="Google Shape;130;p19"/>
          <p:cNvSpPr txBox="1"/>
          <p:nvPr/>
        </p:nvSpPr>
        <p:spPr>
          <a:xfrm>
            <a:off x="718200" y="2766588"/>
            <a:ext cx="7707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atribuir ou modificar um valor a um campo da estrutura, procedemos da seguinte forma: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725675" y="3503822"/>
            <a:ext cx="7692650" cy="692841"/>
            <a:chOff x="630644" y="2191938"/>
            <a:chExt cx="6913499" cy="530709"/>
          </a:xfrm>
        </p:grpSpPr>
        <p:sp>
          <p:nvSpPr>
            <p:cNvPr id="132" name="Google Shape;132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70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p2.Peso</a:t>
              </a:r>
              <a:r>
                <a:rPr b="0" i="0" lang="pt-BR" sz="170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70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70</a:t>
              </a:r>
              <a:endParaRPr b="0" i="0" sz="17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4" name="Google Shape;134;p1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718200" y="1111350"/>
            <a:ext cx="7707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podemos definir uma estrutura vazia e atribuir os valores. Dessa forma: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0"/>
          <p:cNvGrpSpPr/>
          <p:nvPr/>
        </p:nvGrpSpPr>
        <p:grpSpPr>
          <a:xfrm>
            <a:off x="725225" y="1901897"/>
            <a:ext cx="7692650" cy="1824737"/>
            <a:chOff x="630644" y="2191938"/>
            <a:chExt cx="6913499" cy="530709"/>
          </a:xfrm>
        </p:grpSpPr>
        <p:sp>
          <p:nvSpPr>
            <p:cNvPr id="143" name="Google Shape;143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9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9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</a:t>
              </a:r>
              <a:r>
                <a:rPr b="0" i="0" lang="pt-BR" sz="1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Pe</a:t>
              </a:r>
              <a:r>
                <a:rPr lang="pt-BR" sz="1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ssoa</a:t>
              </a:r>
              <a:endParaRPr b="0" i="0" sz="19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9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p3.Nome</a:t>
              </a:r>
              <a:r>
                <a:rPr b="0" i="0" lang="pt-BR" sz="1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9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Fernando</a:t>
              </a:r>
              <a:r>
                <a:rPr b="0" i="0" lang="pt-BR" sz="195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0" i="0" sz="19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950" u="none" cap="none" strike="noStrike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p3.</a:t>
              </a:r>
              <a:r>
                <a:rPr lang="pt-BR" sz="19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Idade</a:t>
              </a:r>
              <a:r>
                <a:rPr b="0" i="0" lang="pt-BR" sz="19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0" i="0" lang="pt-BR" sz="1950" u="none" cap="none" strike="noStrike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b="0" i="0" sz="26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5" name="Google Shape;145;p2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18200" y="847600"/>
            <a:ext cx="7707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estruturas como um tipo de dado, portanto, podemos ter estruturas como campos dentro de outra estrutura.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Por exemplo, podemos ter uma estrutura de 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preferências</a:t>
            </a: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dentro de nossa estrutura de pessoa.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isso devemos declarar nossa estrutura de Preferencias.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1"/>
          <p:cNvGrpSpPr/>
          <p:nvPr/>
        </p:nvGrpSpPr>
        <p:grpSpPr>
          <a:xfrm>
            <a:off x="725225" y="2048283"/>
            <a:ext cx="7692650" cy="1935602"/>
            <a:chOff x="630644" y="2191938"/>
            <a:chExt cx="6913499" cy="530709"/>
          </a:xfrm>
        </p:grpSpPr>
        <p:sp>
          <p:nvSpPr>
            <p:cNvPr id="155" name="Google Shape;155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Preferencias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50" u="none" cap="none" strike="noStrike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Comidas  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6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Filme    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6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Series   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6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Animes   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6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Esportes</a:t>
              </a: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50" u="none" cap="none" strike="noStrike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endParaRPr b="0" i="0" sz="16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50" u="none" cap="none" strike="noStrike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23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Google Shape;157;p2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ESTRUTURAS EM GO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