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5143500" cx="9144000"/>
  <p:notesSz cx="6858000" cy="9144000"/>
  <p:embeddedFontLst>
    <p:embeddedFont>
      <p:font typeface="Proxima Nova"/>
      <p:regular r:id="rId80"/>
      <p:bold r:id="rId81"/>
      <p:italic r:id="rId82"/>
      <p:boldItalic r:id="rId83"/>
    </p:embeddedFont>
    <p:embeddedFont>
      <p:font typeface="Proxima Nova Extrabold"/>
      <p:bold r:id="rId84"/>
    </p:embeddedFont>
    <p:embeddedFont>
      <p:font typeface="Open Sans Light"/>
      <p:regular r:id="rId85"/>
      <p:bold r:id="rId86"/>
      <p:italic r:id="rId87"/>
      <p:boldItalic r:id="rId88"/>
    </p:embeddedFont>
    <p:embeddedFont>
      <p:font typeface="Open Sans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2">
          <p15:clr>
            <a:srgbClr val="9AA0A6"/>
          </p15:clr>
        </p15:guide>
        <p15:guide id="4" pos="5308">
          <p15:clr>
            <a:srgbClr val="9AA0A6"/>
          </p15:clr>
        </p15:guide>
        <p15:guide id="5" orient="horz" pos="394">
          <p15:clr>
            <a:srgbClr val="9AA0A6"/>
          </p15:clr>
        </p15:guide>
        <p15:guide id="6" orient="horz" pos="2846">
          <p15:clr>
            <a:srgbClr val="9AA0A6"/>
          </p15:clr>
        </p15:guide>
        <p15:guide id="7" pos="107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93" roundtripDataSignature="AMtx7mhDJFoCRaRK0FoWMrtElwAGoU+8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52"/>
        <p:guide pos="5308"/>
        <p:guide pos="394" orient="horz"/>
        <p:guide pos="2846" orient="horz"/>
        <p:guide pos="10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ProximaNovaExtrabold-bold.fntdata"/><Relationship Id="rId83" Type="http://schemas.openxmlformats.org/officeDocument/2006/relationships/font" Target="fonts/ProximaNova-boldItalic.fntdata"/><Relationship Id="rId42" Type="http://schemas.openxmlformats.org/officeDocument/2006/relationships/slide" Target="slides/slide37.xml"/><Relationship Id="rId86" Type="http://schemas.openxmlformats.org/officeDocument/2006/relationships/font" Target="fonts/OpenSansLight-bold.fntdata"/><Relationship Id="rId41" Type="http://schemas.openxmlformats.org/officeDocument/2006/relationships/slide" Target="slides/slide36.xml"/><Relationship Id="rId85" Type="http://schemas.openxmlformats.org/officeDocument/2006/relationships/font" Target="fonts/OpenSansLight-regular.fntdata"/><Relationship Id="rId44" Type="http://schemas.openxmlformats.org/officeDocument/2006/relationships/slide" Target="slides/slide39.xml"/><Relationship Id="rId88" Type="http://schemas.openxmlformats.org/officeDocument/2006/relationships/font" Target="fonts/OpenSansLight-boldItalic.fntdata"/><Relationship Id="rId43" Type="http://schemas.openxmlformats.org/officeDocument/2006/relationships/slide" Target="slides/slide38.xml"/><Relationship Id="rId87" Type="http://schemas.openxmlformats.org/officeDocument/2006/relationships/font" Target="fonts/OpenSansLight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penSans-regular.fntdata"/><Relationship Id="rId80" Type="http://schemas.openxmlformats.org/officeDocument/2006/relationships/font" Target="fonts/ProximaNova-regular.fntdata"/><Relationship Id="rId82" Type="http://schemas.openxmlformats.org/officeDocument/2006/relationships/font" Target="fonts/ProximaNova-italic.fntdata"/><Relationship Id="rId81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OpenSans-italic.fntdata"/><Relationship Id="rId90" Type="http://schemas.openxmlformats.org/officeDocument/2006/relationships/font" Target="fonts/OpenSans-bold.fntdata"/><Relationship Id="rId93" Type="http://customschemas.google.com/relationships/presentationmetadata" Target="metadata"/><Relationship Id="rId92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No hace falta enfocarse en este tema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hace falta enfocarse en este tema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</a:t>
            </a:r>
            <a:r>
              <a:rPr lang="pt-BR"/>
              <a:t> ilustração também pode ir com um traço preto e um fundo branco (ou qualquer cor que eles usem no MeLi).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gin.H : </a:t>
            </a:r>
            <a:r>
              <a:rPr lang="pt-BR" sz="1050">
                <a:solidFill>
                  <a:srgbClr val="569CD6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050">
                <a:solidFill>
                  <a:srgbClr val="D4D4D4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pt-BR" sz="1050">
                <a:solidFill>
                  <a:srgbClr val="D4D4D4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050">
                <a:solidFill>
                  <a:srgbClr val="D4D4D4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1050">
                <a:solidFill>
                  <a:srgbClr val="4EC9B0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050">
                <a:solidFill>
                  <a:srgbClr val="D4D4D4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-BR" sz="1050">
                <a:solidFill>
                  <a:srgbClr val="569CD6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pt-BR" sz="1050">
                <a:solidFill>
                  <a:srgbClr val="D4D4D4"/>
                </a:solidFill>
                <a:highlight>
                  <a:srgbClr val="252526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1050">
              <a:solidFill>
                <a:srgbClr val="D4D4D4"/>
              </a:solidFill>
              <a:highlight>
                <a:srgbClr val="25252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3794FF"/>
                </a:solidFill>
                <a:highlight>
                  <a:srgbClr val="252526"/>
                </a:highlight>
              </a:rPr>
              <a:t>gin.H on pkg.go.dev</a:t>
            </a:r>
            <a:endParaRPr sz="1050">
              <a:solidFill>
                <a:srgbClr val="3794FF"/>
              </a:solidFill>
              <a:highlight>
                <a:srgbClr val="25252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252526"/>
                </a:highlight>
              </a:rPr>
              <a:t>H is a shortcut for map[string]interface{}</a:t>
            </a:r>
            <a:endParaRPr sz="1050">
              <a:solidFill>
                <a:srgbClr val="CCCCCC"/>
              </a:solidFill>
              <a:highlight>
                <a:srgbClr val="252526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pt-BR" sz="1200">
                <a:solidFill>
                  <a:srgbClr val="BDC1C6"/>
                </a:solidFill>
                <a:highlight>
                  <a:srgbClr val="202124"/>
                </a:highlight>
              </a:rPr>
              <a:t>Hypertext Transfer Protocol (</a:t>
            </a:r>
            <a:r>
              <a:rPr b="1" lang="pt-BR" sz="1200">
                <a:solidFill>
                  <a:srgbClr val="BDC1C6"/>
                </a:solidFill>
                <a:highlight>
                  <a:srgbClr val="202124"/>
                </a:highlight>
              </a:rPr>
              <a:t>HTTP</a:t>
            </a:r>
            <a:r>
              <a:rPr lang="pt-BR" sz="1200">
                <a:solidFill>
                  <a:srgbClr val="BDC1C6"/>
                </a:solidFill>
                <a:highlight>
                  <a:srgbClr val="202124"/>
                </a:highlight>
              </a:rPr>
              <a:t>) (</a:t>
            </a:r>
            <a:r>
              <a:rPr lang="pt-BR" sz="1200">
                <a:solidFill>
                  <a:srgbClr val="BDC1C6"/>
                </a:solidFill>
                <a:highlight>
                  <a:srgbClr val="202124"/>
                </a:highlight>
              </a:rPr>
              <a:t>Protocolo de Transferência de Hipertexto em português</a:t>
            </a:r>
            <a:r>
              <a:rPr lang="pt-BR" sz="1200">
                <a:solidFill>
                  <a:srgbClr val="BDC1C6"/>
                </a:solidFill>
                <a:highlight>
                  <a:srgbClr val="202124"/>
                </a:highlight>
              </a:rPr>
              <a:t>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8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hyperlink" Target="https://developer.mozilla.org/en-US/docs/Web/HTT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38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hyperlink" Target="http://localhost:8090/hello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5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Relationship Id="rId6" Type="http://schemas.openxmlformats.org/officeDocument/2006/relationships/image" Target="../media/image1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github.com/new" TargetMode="External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image" Target="../media/image5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hyperlink" Target="http://localhost:8080/hello-world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52.png"/><Relationship Id="rId6" Type="http://schemas.openxmlformats.org/officeDocument/2006/relationships/image" Target="../media/image51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 WEB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INTRODUÇÃO A AULA 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ctrTitle"/>
          </p:nvPr>
        </p:nvSpPr>
        <p:spPr>
          <a:xfrm>
            <a:off x="596850" y="1407000"/>
            <a:ext cx="7950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“Um protocolo pode ser um documento ou um regulamento que estabelece como agir em determinados procedimentos. Dessa forma, compila comportamentos, ações e técnicas que são consideradas adequadas em determinadas situações.”</a:t>
            </a:r>
            <a:endParaRPr b="1" sz="28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900" y="42087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/>
          <p:nvPr/>
        </p:nvSpPr>
        <p:spPr>
          <a:xfrm>
            <a:off x="416300" y="7128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é um protocolo?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2129550" y="4241925"/>
            <a:ext cx="67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pt-BR" sz="1400">
                <a:latin typeface="Proxima Nova"/>
                <a:ea typeface="Proxima Nova"/>
                <a:cs typeface="Proxima Nova"/>
                <a:sym typeface="Proxima Nova"/>
              </a:rPr>
              <a:t>Para mais informações:</a:t>
            </a:r>
            <a:r>
              <a:rPr i="1" lang="pt-BR" sz="1400"/>
              <a:t> </a:t>
            </a:r>
            <a:r>
              <a:rPr b="1" i="1" lang="pt-BR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https://developer.mozilla.org/en-US/docs/Web/HTTP</a:t>
            </a:r>
            <a:endParaRPr b="1" i="1" sz="28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Mais sobre HTTP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818925" y="1586100"/>
            <a:ext cx="31140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As comunicações da Internet funcionam por meio de protocolos. HTTP é o protocolo usado pelos navegadores para se comunicar com servidores web, embora também seja usado para trocar informações entre diferentes aplicativos de todos os tipos.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550" y="1830512"/>
            <a:ext cx="3726925" cy="23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/>
        </p:nvSpPr>
        <p:spPr>
          <a:xfrm>
            <a:off x="717600" y="1632750"/>
            <a:ext cx="7707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5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ARQUITETURA WEB</a:t>
            </a:r>
            <a:endParaRPr b="0" i="0" sz="5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704700" y="2675875"/>
            <a:ext cx="756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Seis chaves de acordo com Roy Fielding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Arquitetura Web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/>
          <p:nvPr/>
        </p:nvSpPr>
        <p:spPr>
          <a:xfrm>
            <a:off x="718200" y="1252875"/>
            <a:ext cx="77076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Em 1993, Roy Fielding, cofundador do projeto Apache HTTPD, ficou preocupado com o problema de escalabilidade da Web.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Após análise, Fielding reconheceu que a escalabilidade da Web era governada por um conjunto de chaves.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As chaves, que Fielding agrupou em seis categorias e chamou de Arquitetura Web, são: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Cliente-servidor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 uniforme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de camadas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Cache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Sem estado (Stateless)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AutoNum type="arabicPeriod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Código sob demanda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Cliente-servidor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/>
        </p:nvSpPr>
        <p:spPr>
          <a:xfrm>
            <a:off x="718200" y="1302825"/>
            <a:ext cx="7707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Arquitetura da Web é uma arquitetura cliente-servidor porque deve permitir que o aplicativo cliente e o aplicativo servidor se desenvolvam ou escalem sem interferir um no outro. Ou seja, permite a integração com qualquer outra plataforma e tecnologia, tanto do cliente quanto do servidor.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1842700" y="3136050"/>
            <a:ext cx="1155300" cy="710700"/>
          </a:xfrm>
          <a:prstGeom prst="rect">
            <a:avLst/>
          </a:prstGeom>
          <a:solidFill>
            <a:srgbClr val="FFE6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Cliente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5705525" y="3136050"/>
            <a:ext cx="1155300" cy="710700"/>
          </a:xfrm>
          <a:prstGeom prst="rect">
            <a:avLst/>
          </a:prstGeom>
          <a:solidFill>
            <a:srgbClr val="00367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9F8F8"/>
                </a:solidFill>
                <a:latin typeface="Consolas"/>
                <a:ea typeface="Consolas"/>
                <a:cs typeface="Consolas"/>
                <a:sym typeface="Consolas"/>
              </a:rPr>
              <a:t>Servidor</a:t>
            </a:r>
            <a:endParaRPr b="1" i="0" sz="1400" u="none" cap="none" strike="noStrike">
              <a:solidFill>
                <a:srgbClr val="F9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" name="Google Shape;200;p14"/>
          <p:cNvCxnSpPr/>
          <p:nvPr/>
        </p:nvCxnSpPr>
        <p:spPr>
          <a:xfrm>
            <a:off x="2998000" y="3269225"/>
            <a:ext cx="2707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4"/>
          <p:cNvCxnSpPr/>
          <p:nvPr/>
        </p:nvCxnSpPr>
        <p:spPr>
          <a:xfrm>
            <a:off x="2998000" y="3721550"/>
            <a:ext cx="2707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202" name="Google Shape;202;p14"/>
          <p:cNvSpPr txBox="1"/>
          <p:nvPr/>
        </p:nvSpPr>
        <p:spPr>
          <a:xfrm>
            <a:off x="3597950" y="2836100"/>
            <a:ext cx="11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3597950" y="3846750"/>
            <a:ext cx="11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/>
        </p:nvSpPr>
        <p:spPr>
          <a:xfrm>
            <a:off x="718200" y="5298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Interface uniforme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/>
          <p:nvPr/>
        </p:nvSpPr>
        <p:spPr>
          <a:xfrm>
            <a:off x="627450" y="1279213"/>
            <a:ext cx="77979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Do lado do servidor, uma </a:t>
            </a:r>
            <a:r>
              <a:rPr b="1"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 web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expõe os clientes a uma interface uniforme.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Todos os recursos do servidor têm um nome na forma de uma URL ou hiperlink.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Mais comumente, os serviços REST são implementados em HTTP.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Um endpoint está vinculado ao recurso que solicitamos, esse recurso deve ter apenas um identificador lógico e deve fornecer acesso a todas as informações relacionadas.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1728900" y="3899150"/>
            <a:ext cx="5967600" cy="978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 interface uniforme simplifica e separa a arquitetura, permitindo que cada parte evolua independentemente</a:t>
            </a:r>
            <a:endParaRPr b="0" i="0" sz="1400" u="none" cap="none" strike="noStrike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2101325" y="4189714"/>
            <a:ext cx="308201" cy="397167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Sistema de camadas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 txBox="1"/>
          <p:nvPr/>
        </p:nvSpPr>
        <p:spPr>
          <a:xfrm>
            <a:off x="718200" y="1226625"/>
            <a:ext cx="77076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sistema de camadas de chave permite que intermediários na rede, como proxies e gateways, sejam implementados de forma transparente entre um cliente e um servidor usando a interface uniforme da Web.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 um modo geral, um intermediário na rede intercepta a comunicação cliente-servidor para um propósito específico.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usos mais comuns são para aplicação de segurança, armazenamento em cache de resposta e balanceamento de carga.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3038" y="3556034"/>
            <a:ext cx="717005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6">
            <a:alphaModFix/>
          </a:blip>
          <a:srcRect b="78" l="0" r="78" t="0"/>
          <a:stretch/>
        </p:blipFill>
        <p:spPr>
          <a:xfrm>
            <a:off x="6706050" y="3641863"/>
            <a:ext cx="545325" cy="54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6"/>
          <p:cNvCxnSpPr/>
          <p:nvPr/>
        </p:nvCxnSpPr>
        <p:spPr>
          <a:xfrm>
            <a:off x="2655800" y="3798800"/>
            <a:ext cx="1557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16"/>
          <p:cNvCxnSpPr/>
          <p:nvPr/>
        </p:nvCxnSpPr>
        <p:spPr>
          <a:xfrm flipH="1" rot="10800000">
            <a:off x="4930050" y="3787625"/>
            <a:ext cx="1614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p16"/>
          <p:cNvSpPr txBox="1"/>
          <p:nvPr/>
        </p:nvSpPr>
        <p:spPr>
          <a:xfrm>
            <a:off x="1931900" y="4235825"/>
            <a:ext cx="7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3578400" y="4235825"/>
            <a:ext cx="19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Verificação do usuário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6556013" y="4235825"/>
            <a:ext cx="8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3988" y="3556034"/>
            <a:ext cx="717005" cy="71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16"/>
          <p:cNvCxnSpPr/>
          <p:nvPr/>
        </p:nvCxnSpPr>
        <p:spPr>
          <a:xfrm rot="10800000">
            <a:off x="4935900" y="4056525"/>
            <a:ext cx="16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16"/>
          <p:cNvCxnSpPr/>
          <p:nvPr/>
        </p:nvCxnSpPr>
        <p:spPr>
          <a:xfrm rot="10800000">
            <a:off x="2610525" y="4052050"/>
            <a:ext cx="16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/>
        </p:nvSpPr>
        <p:spPr>
          <a:xfrm>
            <a:off x="912425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 que é Cache?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 txBox="1"/>
          <p:nvPr/>
        </p:nvSpPr>
        <p:spPr>
          <a:xfrm>
            <a:off x="681400" y="2963525"/>
            <a:ext cx="7707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5">
            <a:alphaModFix/>
          </a:blip>
          <a:srcRect b="0" l="0" r="0" t="3278"/>
          <a:stretch/>
        </p:blipFill>
        <p:spPr>
          <a:xfrm>
            <a:off x="2487325" y="4094225"/>
            <a:ext cx="4095750" cy="8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/>
        </p:nvSpPr>
        <p:spPr>
          <a:xfrm>
            <a:off x="912425" y="1559100"/>
            <a:ext cx="6585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</a:rPr>
              <a:t>O cache da web é um recurso usado por navegadores e servidores para reduzir a quantidade de dados usados ​​ao carregar uma página da web.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</a:rPr>
              <a:t>O termo "cache" refere-se a um recurso utilizado como armazenamento para dados de acesso rápido e limitado, para que não precisem ser pesquisados ​​em memórias mais lentas.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Para que serve o Cache?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681400" y="2963525"/>
            <a:ext cx="7707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844900" y="1523175"/>
            <a:ext cx="73806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 cache de dados é uma das chaves mais importantes para a arquitetura da web. Ele ajuda a reduzir a latência percebida pelo cliente, aumentar a disponibilidade e a confiabilidade de um aplicativo e controlar a carga em um servidor web.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Em uma palavra, o cache reduz o custo total da Web.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Um cache pode existir em qualquer lugar entre o cliente e o servidor.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estado (stateless)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718200" y="1226625"/>
            <a:ext cx="77076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 chave Stateless propõe que todas as interações entre o cliente e o servidor sejam tratadas como novas e absolutamente independentes sem salvar o estado.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Portanto, se quisermos —por exemplo— que o servidor distinga entre usuários logados ou convidados, devemos enviar todas as informações de autenticação necessárias em cada solicitação que fizermos a esse servidor.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717750" y="3178800"/>
            <a:ext cx="7707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Algumas características são: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Servidores diferentes fornecem informações diferentes ao mesmo tempo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As solicitações anteriores não são armazenadas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As solicitações são independentes, não dependem de resultados anteriores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18200" y="1348350"/>
            <a:ext cx="77076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Na aula de hoje vamos aprender conceitos que nos permitirão desenvolver uma API.</a:t>
            </a:r>
            <a:endParaRPr sz="1600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Os tópicos que abordaremos hoje são:</a:t>
            </a:r>
            <a:endParaRPr sz="1600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uma API e para que serve?</a:t>
            </a:r>
            <a:endParaRPr sz="1600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Protocolos de comunicação (HTTP)</a:t>
            </a:r>
            <a:endParaRPr sz="1600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Como é composta uma arquitetura web?</a:t>
            </a:r>
            <a:endParaRPr sz="1600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JSON - Funcionalidade e recursos</a:t>
            </a:r>
            <a:endParaRPr sz="1600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Nosso primeiro projeto usando Gin</a:t>
            </a:r>
            <a:endParaRPr sz="1600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Conceitos e características do gin</a:t>
            </a:r>
            <a:endParaRPr sz="1600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A5A5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 que vamos aprender hoje?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INTRODU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ÇÃO A AULA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00" y="4408425"/>
            <a:ext cx="1080575" cy="4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Código sob demanda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721100" y="1348350"/>
            <a:ext cx="32742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 código sob demanda tende a estabelecer um acoplamento tecnológico entre servidores web e seus clientes, pois o cliente deve ser capaz de entender e executar o código que baixa sob demanda do servidor.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As tecnologias que os navegadores da web suportam são: HTML, Css, JavaScript e entre outras.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5297" y="1348350"/>
            <a:ext cx="4486076" cy="26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ctrTitle"/>
          </p:nvPr>
        </p:nvSpPr>
        <p:spPr>
          <a:xfrm>
            <a:off x="537175" y="1482000"/>
            <a:ext cx="811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“REST (Representational State Transfer) é o nome que Fielding deu à Composite Web Architecture, devido às chaves vistas acima”.</a:t>
            </a:r>
            <a:endParaRPr b="1" sz="28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/>
          <p:nvPr/>
        </p:nvSpPr>
        <p:spPr>
          <a:xfrm>
            <a:off x="416300" y="7128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é REST?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 WEB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22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JSON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90" name="Google Shape;2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ctrTitle"/>
          </p:nvPr>
        </p:nvSpPr>
        <p:spPr>
          <a:xfrm>
            <a:off x="399350" y="888225"/>
            <a:ext cx="85932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7142"/>
              <a:buNone/>
            </a:pPr>
            <a:r>
              <a:rPr b="1" lang="pt-BR" sz="3111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b="1" lang="pt-BR" sz="3111">
                <a:solidFill>
                  <a:srgbClr val="464646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JSON</a:t>
            </a:r>
            <a:r>
              <a:rPr b="1" lang="pt-BR" sz="3111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3111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é um formato de troca de dados conveniente devido à sua facilidade de </a:t>
            </a:r>
            <a:r>
              <a:rPr b="1" lang="pt-BR" sz="3111">
                <a:solidFill>
                  <a:srgbClr val="464646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interoperabilidade</a:t>
            </a:r>
            <a:r>
              <a:rPr b="1" lang="pt-BR" sz="3111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3111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com outras linguagens de programação e sua</a:t>
            </a:r>
            <a:r>
              <a:rPr b="1" lang="pt-BR" sz="3111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3111">
                <a:solidFill>
                  <a:srgbClr val="464646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legibilidade</a:t>
            </a:r>
            <a:r>
              <a:rPr b="1" lang="pt-BR" sz="3111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para os seres humanos.”</a:t>
            </a:r>
            <a:endParaRPr sz="5311">
              <a:solidFill>
                <a:srgbClr val="464646"/>
              </a:solidFill>
            </a:endParaRPr>
          </a:p>
        </p:txBody>
      </p:sp>
      <p:pic>
        <p:nvPicPr>
          <p:cNvPr id="298" name="Google Shape;2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4"/>
          <p:cNvSpPr txBox="1"/>
          <p:nvPr/>
        </p:nvSpPr>
        <p:spPr>
          <a:xfrm>
            <a:off x="691425" y="1324950"/>
            <a:ext cx="7688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pt-BR" sz="75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é JSON?</a:t>
            </a:r>
            <a:endParaRPr b="0" i="0" sz="7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704700" y="2675875"/>
            <a:ext cx="52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Conceito e características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ctrTitle"/>
          </p:nvPr>
        </p:nvSpPr>
        <p:spPr>
          <a:xfrm>
            <a:off x="364125" y="1710600"/>
            <a:ext cx="850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b="1" lang="pt-BR" sz="2800">
                <a:solidFill>
                  <a:srgbClr val="464646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JSON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é a sigla para </a:t>
            </a:r>
            <a:r>
              <a:rPr b="1" lang="pt-BR" sz="2800">
                <a:solidFill>
                  <a:srgbClr val="FFE6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ava</a:t>
            </a:r>
            <a:r>
              <a:rPr b="1" lang="pt-BR" sz="2800">
                <a:solidFill>
                  <a:srgbClr val="FFE600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cript </a:t>
            </a:r>
            <a:r>
              <a:rPr b="1" lang="pt-BR" sz="2800">
                <a:solidFill>
                  <a:srgbClr val="FFE600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bject </a:t>
            </a:r>
            <a:r>
              <a:rPr b="1" lang="pt-BR" sz="2800">
                <a:solidFill>
                  <a:srgbClr val="FFE6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otation, ou Notação de Objetos JavaScript.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2800">
                <a:solidFill>
                  <a:srgbClr val="464646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É um formato de troca de dados leve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”.</a:t>
            </a:r>
            <a:endParaRPr b="1" sz="28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9" name="Google Shape;3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5"/>
          <p:cNvSpPr txBox="1"/>
          <p:nvPr/>
        </p:nvSpPr>
        <p:spPr>
          <a:xfrm>
            <a:off x="416300" y="9414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é JSON?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Características principais: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718200" y="1226625"/>
            <a:ext cx="77076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Embora seu nome diga isso, não é necessariamente parte do JavaScript, na verdade é um padrão baseado em texto simples para troca de informações.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um formato para troca de dados.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Requer o uso de aspas duplas para strings e nomes de propriedades. Aspas simples não são válidas.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Uma vírgula ou dois pontos mal colocados podem fazer com que um arquivo JSON não funcione.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Ele pode assumir a forma de qualquer tipo de dados válido para ser incluído em JSON, não apenas arrays ou objetos.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um formato comum para 'serializar' e 'desserializar' objetos na maioria das linguagens de programação.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7"/>
          <p:cNvSpPr txBox="1"/>
          <p:nvPr/>
        </p:nvSpPr>
        <p:spPr>
          <a:xfrm>
            <a:off x="727650" y="1324950"/>
            <a:ext cx="7688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7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JSON</a:t>
            </a:r>
            <a:endParaRPr b="0" i="0" sz="7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704700" y="2675875"/>
            <a:ext cx="52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Sintaxe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7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Sintaxe de um JSON #1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717750" y="1327425"/>
            <a:ext cx="77076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JSON é baseado na sintaxe que o Javascript tem para criar objetos. Pode conter vários tipos de dados. É composto por duas estruturas: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Uma coleção de pares nome/valor. Em vários idiomas, isso é conhecido como objeto, registro, estrutura, dicionário, tabela de hash, lista de chaves ou matriz associativa.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Uma lista ordenada de valores. Na maioria das linguagens, isso é implementado como arrays, vetores ou listas.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JSON pode representar quatro </a:t>
            </a:r>
            <a:r>
              <a:rPr b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tipos primitivos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(strings, números, booleanos e valores nulos) e dois </a:t>
            </a:r>
            <a:r>
              <a:rPr b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tipos estruturados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(objetos e arrays).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2" name="Google Shape;3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Tipos de dados em JSON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718200" y="1624025"/>
            <a:ext cx="77076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Permite números negativos e números com vírgulas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Sequência de caracteres. Exemplo: “Olá Alunos”</a:t>
            </a:r>
            <a:endParaRPr b="0" i="1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Booleanos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Valores booleanos </a:t>
            </a:r>
            <a:r>
              <a:rPr i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 </a:t>
            </a:r>
            <a:r>
              <a:rPr i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b="0" i="1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Eles representam o valor nulo.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Lista de zero ou mais valores que podem ser de qualquer tipo. Os valores são separados por vírgulas e o vetor é colocado entre colchetes. Exemplo ["Backend","Go","Digital House"]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 WEB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3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INTRODUÇÃO A API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/>
        </p:nvSpPr>
        <p:spPr>
          <a:xfrm>
            <a:off x="718200" y="1568050"/>
            <a:ext cx="77076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JSON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Uma </a:t>
            </a:r>
            <a:r>
              <a:rPr b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uma sequência de zero ou mais caracteres Unicode.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 </a:t>
            </a:r>
            <a:r>
              <a:rPr b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Objeto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uma coleção não ordenada de zero ou mais pares "nome: valor", onde um nome é uma string e um valor é uma string, número, booleano, nulo, objeto ou matriz.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 </a:t>
            </a:r>
            <a:r>
              <a:rPr b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Array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uma sequência não ordenada de zero ou mais valores.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Sintaxe de um JSON #2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0" name="Google Shape;3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Sintaxe de um JSON #2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718200" y="1357700"/>
            <a:ext cx="7707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ver exemplos.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 JSON deve ter pelo menos a sintaxe de um objeto vazio: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9" name="Google Shape;3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31"/>
          <p:cNvGrpSpPr/>
          <p:nvPr/>
        </p:nvGrpSpPr>
        <p:grpSpPr>
          <a:xfrm>
            <a:off x="725680" y="2386225"/>
            <a:ext cx="7692656" cy="1216683"/>
            <a:chOff x="630658" y="2191942"/>
            <a:chExt cx="6913504" cy="530700"/>
          </a:xfrm>
        </p:grpSpPr>
        <p:sp>
          <p:nvSpPr>
            <p:cNvPr id="382" name="Google Shape;382;p31"/>
            <p:cNvSpPr/>
            <p:nvPr/>
          </p:nvSpPr>
          <p:spPr>
            <a:xfrm>
              <a:off x="1327562" y="2191942"/>
              <a:ext cx="62166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30658" y="2191942"/>
              <a:ext cx="6969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JSON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Sintax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de u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JSON #3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718200" y="1205300"/>
            <a:ext cx="7707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 JSON puede contener varios tipos de datos: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1" name="Google Shape;3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32"/>
          <p:cNvGrpSpPr/>
          <p:nvPr/>
        </p:nvGrpSpPr>
        <p:grpSpPr>
          <a:xfrm>
            <a:off x="725226" y="1348352"/>
            <a:ext cx="7692656" cy="3180007"/>
            <a:chOff x="630658" y="2191942"/>
            <a:chExt cx="6913504" cy="530700"/>
          </a:xfrm>
        </p:grpSpPr>
        <p:sp>
          <p:nvSpPr>
            <p:cNvPr id="394" name="Google Shape;394;p32"/>
            <p:cNvSpPr/>
            <p:nvPr/>
          </p:nvSpPr>
          <p:spPr>
            <a:xfrm>
              <a:off x="1327562" y="2191942"/>
              <a:ext cx="62166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25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2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": "min</a:t>
              </a:r>
              <a:r>
                <a:rPr lang="pt-BR" sz="12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ha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",</a:t>
              </a:r>
              <a:endParaRPr b="0" i="0" sz="12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"</a:t>
              </a:r>
              <a:r>
                <a:rPr lang="pt-BR" sz="12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inteiro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":</a:t>
              </a:r>
              <a:r>
                <a:rPr b="0" i="0" lang="pt-BR" sz="125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50" u="none" cap="none" strike="noStrike">
                  <a:solidFill>
                    <a:srgbClr val="AE81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250" u="none" cap="none" strike="noStrike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"flo</a:t>
              </a:r>
              <a:r>
                <a:rPr lang="pt-BR" sz="12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at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": </a:t>
              </a:r>
              <a:r>
                <a:rPr b="0" i="0" lang="pt-BR" sz="1250" u="none" cap="none" strike="noStrike">
                  <a:solidFill>
                    <a:srgbClr val="AE81FF"/>
                  </a:solidFill>
                  <a:latin typeface="Consolas"/>
                  <a:ea typeface="Consolas"/>
                  <a:cs typeface="Consolas"/>
                  <a:sym typeface="Consolas"/>
                </a:rPr>
                <a:t>2.59</a:t>
              </a:r>
              <a:endParaRPr b="0" i="0" sz="12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"boolean":</a:t>
              </a:r>
              <a:r>
                <a:rPr b="0" i="0" lang="pt-BR" sz="125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50" u="none" cap="none" strike="noStrike">
                  <a:solidFill>
                    <a:srgbClr val="AE81FF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b="0" i="0" lang="pt-BR" sz="1250" u="none" cap="none" strike="noStrike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"array": ["prod01", "prod02", "prod03"],</a:t>
              </a:r>
              <a:endParaRPr b="0" i="0" sz="12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"objeto": {</a:t>
              </a:r>
              <a:endParaRPr b="0" i="0" sz="12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"</a:t>
              </a:r>
              <a:r>
                <a:rPr lang="pt-BR" sz="12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chave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":</a:t>
              </a:r>
              <a:r>
                <a:rPr b="0" i="0" lang="pt-BR" sz="125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50" u="none" cap="none" strike="noStrike">
                  <a:solidFill>
                    <a:srgbClr val="AE81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250" u="none" cap="none" strike="noStrike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"</a:t>
              </a:r>
              <a:r>
                <a:rPr lang="pt-BR" sz="12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outra</a:t>
              </a:r>
              <a:r>
                <a:rPr b="0" i="0" lang="pt-BR" sz="12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": </a:t>
              </a:r>
              <a:r>
                <a:rPr b="0" i="0" lang="pt-BR" sz="1250" u="none" cap="none" strike="noStrike">
                  <a:solidFill>
                    <a:srgbClr val="AE81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25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1250" u="none" cap="none" strike="noStrike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25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139700" rtl="0" algn="l">
                <a:lnSpc>
                  <a:spcPct val="100000"/>
                </a:lnSpc>
                <a:spcBef>
                  <a:spcPts val="600"/>
                </a:spcBef>
                <a:spcAft>
                  <a:spcPts val="45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7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630658" y="2191942"/>
              <a:ext cx="6969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JSON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3"/>
          <p:cNvSpPr txBox="1"/>
          <p:nvPr/>
        </p:nvSpPr>
        <p:spPr>
          <a:xfrm>
            <a:off x="727650" y="1324950"/>
            <a:ext cx="7688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69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UTILIDAD</a:t>
            </a:r>
            <a:r>
              <a:rPr lang="pt-BR" sz="69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</a:t>
            </a:r>
            <a:endParaRPr b="0" i="0" sz="69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07" name="Google Shape;407;p33"/>
          <p:cNvSpPr txBox="1"/>
          <p:nvPr/>
        </p:nvSpPr>
        <p:spPr>
          <a:xfrm>
            <a:off x="704700" y="2675875"/>
            <a:ext cx="52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Vantagens e desvantagens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8" name="Google Shape;40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3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/>
          <p:nvPr>
            <p:ph type="ctrTitle"/>
          </p:nvPr>
        </p:nvSpPr>
        <p:spPr>
          <a:xfrm>
            <a:off x="595800" y="888225"/>
            <a:ext cx="8143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b="1" lang="pt-BR" sz="2800">
                <a:solidFill>
                  <a:srgbClr val="464646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JSON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pode ser lido </a:t>
            </a:r>
            <a:r>
              <a:rPr b="1" lang="pt-BR" sz="2800">
                <a:solidFill>
                  <a:srgbClr val="464646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por qualquer linguagem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de programação. 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Portanto, pode ser usado para a </a:t>
            </a:r>
            <a:r>
              <a:rPr b="1" lang="pt-BR" sz="2800">
                <a:solidFill>
                  <a:srgbClr val="464646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troca de informações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entre diferentes tecnologias ou linguagens”.</a:t>
            </a:r>
            <a:endParaRPr sz="5000">
              <a:solidFill>
                <a:srgbClr val="464646"/>
              </a:solidFill>
            </a:endParaRPr>
          </a:p>
        </p:txBody>
      </p:sp>
      <p:pic>
        <p:nvPicPr>
          <p:cNvPr id="416" name="Google Shape;4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Vantagens: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718200" y="1415650"/>
            <a:ext cx="77076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auto descritivo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 de fácil compreensão.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sua simplicidade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permite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posicionar-se como uma alternativa ao XML.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mais rápido em qualquer navegador.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mais fácil de ler do que XML.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mais leve (bytes) nas transmissões.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Ele analisa mais rápido.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Alta velocidade de processamento.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4" name="Google Shape;4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Desvantagens: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718200" y="1415650"/>
            <a:ext cx="77076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Alguns desenvolvedores acham sua notação concisa um pouco confusa.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Ele não suporta grandes cargas, apenas dados comuns.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Por segurança, requer mecanismos externos, como expressões regulares.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33333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7"/>
          <p:cNvSpPr txBox="1"/>
          <p:nvPr/>
        </p:nvSpPr>
        <p:spPr>
          <a:xfrm>
            <a:off x="727200" y="1324950"/>
            <a:ext cx="7688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7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JSON vs XML</a:t>
            </a:r>
            <a:endParaRPr b="0" i="0" sz="7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704700" y="2675875"/>
            <a:ext cx="52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Diferenças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7" name="Google Shape;44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7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/>
        </p:nvSpPr>
        <p:spPr>
          <a:xfrm>
            <a:off x="718200" y="6824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Vantagens do JSON sobre XML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38"/>
          <p:cNvSpPr txBox="1"/>
          <p:nvPr/>
        </p:nvSpPr>
        <p:spPr>
          <a:xfrm>
            <a:off x="718200" y="1310025"/>
            <a:ext cx="77076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XML (eXtensible Markup Language) ou linguagem de marcação extensível, é usado para a troca de dados estruturados.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No entanto, JSON tem vantagens distintas sobre XML. Por exemplo: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É significativamente menos detalhado do que XML.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Leva menos tempo para estruturá-lo e sua transmissão e processamento são muito mais rápidos que o XML.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Ele é serializado e desserializado drasticamente mais rápido que o XML.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F3F3F"/>
              </a:buClr>
              <a:buSzPts val="1600"/>
              <a:buFont typeface="Proxima Nova"/>
              <a:buChar char="●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Não precisa ser extensível porque é flexível por si só. Ele pode representar qualquer estrutura de dados e adicionar facilmente novos campos.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3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7" name="Google Shape;4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 WEB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39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PACKAGE JSON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67" name="Google Shape;4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691425" y="1324950"/>
            <a:ext cx="7688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7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API</a:t>
            </a:r>
            <a:endParaRPr b="0" i="0" sz="7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704700" y="2675875"/>
            <a:ext cx="720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uma API? e para que serve?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ctrTitle"/>
          </p:nvPr>
        </p:nvSpPr>
        <p:spPr>
          <a:xfrm>
            <a:off x="577475" y="1710600"/>
            <a:ext cx="811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“O pacote “json” é uma biblioteca que nos permite transformar estruturas e tipos de dados em Go para JSON e vice-versa.”</a:t>
            </a:r>
            <a:endParaRPr b="1" sz="28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5" name="Google Shape;4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0"/>
          <p:cNvSpPr txBox="1"/>
          <p:nvPr/>
        </p:nvSpPr>
        <p:spPr>
          <a:xfrm>
            <a:off x="416300" y="9414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é o pacote json?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1"/>
          <p:cNvSpPr txBox="1"/>
          <p:nvPr/>
        </p:nvSpPr>
        <p:spPr>
          <a:xfrm>
            <a:off x="691425" y="1555950"/>
            <a:ext cx="742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6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Marshal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88" name="Google Shape;488;p41"/>
          <p:cNvSpPr txBox="1"/>
          <p:nvPr/>
        </p:nvSpPr>
        <p:spPr>
          <a:xfrm>
            <a:off x="704700" y="2675875"/>
            <a:ext cx="386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Função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9" name="Google Shape;48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1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.Marshal( )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718200" y="1252875"/>
            <a:ext cx="770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pt-BR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função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Marshal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b="0" i="0" lang="pt-BR" sz="1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{}) ([]</a:t>
            </a:r>
            <a:r>
              <a:rPr b="0" i="0" lang="pt-BR" sz="16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6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pt-BR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toma como parâmetro um valor de qualquer tipo e retorna uma fatia de bytes que contém sua representação no formato JSON. Ele também retorna um erro se um for encontrado.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9" name="Google Shape;4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42"/>
          <p:cNvGrpSpPr/>
          <p:nvPr/>
        </p:nvGrpSpPr>
        <p:grpSpPr>
          <a:xfrm>
            <a:off x="851237" y="2721775"/>
            <a:ext cx="7440637" cy="1436400"/>
            <a:chOff x="1700559" y="2045723"/>
            <a:chExt cx="5648400" cy="1436400"/>
          </a:xfrm>
        </p:grpSpPr>
        <p:sp>
          <p:nvSpPr>
            <p:cNvPr id="502" name="Google Shape;502;p42"/>
            <p:cNvSpPr/>
            <p:nvPr/>
          </p:nvSpPr>
          <p:spPr>
            <a:xfrm>
              <a:off x="1700559" y="2045723"/>
              <a:ext cx="5648400" cy="14364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99999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	</a:t>
              </a: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Caso você queira usar json.Marshal( ) e passar um struct como parâmetro, os campos a serem transformados em JSON devem ser exportados, ou seja, em letras maiúsculas.</a:t>
              </a:r>
              <a:endParaRPr b="0" i="0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1923762" y="2481923"/>
              <a:ext cx="313338" cy="564002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9" name="Google Shape;5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43"/>
          <p:cNvGrpSpPr/>
          <p:nvPr/>
        </p:nvGrpSpPr>
        <p:grpSpPr>
          <a:xfrm>
            <a:off x="1105479" y="768600"/>
            <a:ext cx="6932157" cy="3606305"/>
            <a:chOff x="630629" y="2040413"/>
            <a:chExt cx="6173991" cy="682534"/>
          </a:xfrm>
        </p:grpSpPr>
        <p:sp>
          <p:nvSpPr>
            <p:cNvPr id="512" name="Google Shape;512;p43"/>
            <p:cNvSpPr/>
            <p:nvPr/>
          </p:nvSpPr>
          <p:spPr>
            <a:xfrm>
              <a:off x="1116020" y="2040413"/>
              <a:ext cx="5688600" cy="6825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product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Name      </a:t>
              </a:r>
              <a:r>
                <a:rPr b="0" i="0" lang="pt-BR" sz="12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Price     </a:t>
              </a:r>
              <a:r>
                <a:rPr b="0" i="0" lang="pt-BR" sz="12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endParaRPr b="0" i="0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Published </a:t>
              </a:r>
              <a:r>
                <a:rPr b="0" i="0" lang="pt-BR" sz="12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endParaRPr b="0" i="0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product{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Name:      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"MacBook Pro"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Price:     </a:t>
              </a:r>
              <a:r>
                <a:rPr b="0" i="0" lang="pt-BR" sz="12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1500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Published: </a:t>
              </a: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jsonData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2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err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json.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Marshal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(p)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err != </a:t>
              </a: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log.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Fatal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(err)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(jsonData))</a:t>
              </a:r>
              <a:endParaRPr b="0" i="0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630629" y="2040447"/>
              <a:ext cx="485400" cy="682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json.Marshal( )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44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0" name="Google Shape;5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4"/>
          <p:cNvSpPr txBox="1"/>
          <p:nvPr/>
        </p:nvSpPr>
        <p:spPr>
          <a:xfrm>
            <a:off x="717750" y="1509750"/>
            <a:ext cx="770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No exemplo acima definimos um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produto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struct com seu nome, preço e campos publicados de diferentes tipos, todos exportados (em maiúsculas) para posterior transformação em JSON com a função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Marshal( )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No próximo passo chamamos a função que retorna um erro que verificamos, e imprimimos na tela o resultado convertido em string já que é do tipo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[]byte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que é conversível em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2" name="Google Shape;52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5"/>
          <p:cNvSpPr txBox="1"/>
          <p:nvPr/>
        </p:nvSpPr>
        <p:spPr>
          <a:xfrm>
            <a:off x="691425" y="1555950"/>
            <a:ext cx="742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6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Unmarshal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34" name="Google Shape;534;p45"/>
          <p:cNvSpPr txBox="1"/>
          <p:nvPr/>
        </p:nvSpPr>
        <p:spPr>
          <a:xfrm>
            <a:off x="704700" y="2675875"/>
            <a:ext cx="38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b="0" i="0" lang="pt-BR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</a:t>
            </a:r>
            <a:r>
              <a:rPr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ção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5" name="Google Shape;53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5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json.Unmarshal( )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3" name="Google Shape;543;p46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4" name="Google Shape;5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/>
        </p:nvSpPr>
        <p:spPr>
          <a:xfrm>
            <a:off x="718200" y="1544250"/>
            <a:ext cx="7707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 função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Unmarshal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(data []</a:t>
            </a:r>
            <a:r>
              <a:rPr b="0" i="0" lang="pt-BR" sz="16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v </a:t>
            </a:r>
            <a:r>
              <a:rPr b="0" i="0" lang="pt-BR" sz="1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{}) </a:t>
            </a:r>
            <a:r>
              <a:rPr b="0" i="0" lang="pt-BR" sz="16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0" i="0" lang="pt-BR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recebe como primeiro parâmetro um array de bytes e como segundo parâmetro um ponteiro para uma struct. Se o array de bytes for de dados JSON, a função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unmarshal()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tentará decodificá-la e preencher a estrutura com esses dados.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 função retorna um erro, se for encontrado.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2" name="Google Shape;5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47"/>
          <p:cNvGrpSpPr/>
          <p:nvPr/>
        </p:nvGrpSpPr>
        <p:grpSpPr>
          <a:xfrm>
            <a:off x="1178644" y="1062937"/>
            <a:ext cx="6785796" cy="3017632"/>
            <a:chOff x="512646" y="1941418"/>
            <a:chExt cx="6522295" cy="682537"/>
          </a:xfrm>
        </p:grpSpPr>
        <p:sp>
          <p:nvSpPr>
            <p:cNvPr id="555" name="Google Shape;555;p47"/>
            <p:cNvSpPr/>
            <p:nvPr/>
          </p:nvSpPr>
          <p:spPr>
            <a:xfrm>
              <a:off x="998041" y="1941418"/>
              <a:ext cx="6036900" cy="6825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product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Name      </a:t>
              </a:r>
              <a:r>
                <a:rPr b="0" i="0" lang="pt-BR" sz="12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Price     </a:t>
              </a:r>
              <a:r>
                <a:rPr b="0" i="0" lang="pt-BR" sz="12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endParaRPr b="0" i="0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Published </a:t>
              </a:r>
              <a:r>
                <a:rPr b="0" i="0" lang="pt-BR" sz="12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endParaRPr b="0" i="0" sz="12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jsonData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`{"Name": "MacBook Air", "Price": 900, "Published": true}`</a:t>
              </a:r>
              <a:endParaRPr b="0" i="0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var p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product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err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json.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Unmarshal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([]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byte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(jsonData), &amp;p); err != </a:t>
              </a: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log.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Fatal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(err)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(p)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512646" y="1941455"/>
              <a:ext cx="485400" cy="682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.Unmarshal( )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48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3" name="Google Shape;5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8"/>
          <p:cNvSpPr txBox="1"/>
          <p:nvPr/>
        </p:nvSpPr>
        <p:spPr>
          <a:xfrm>
            <a:off x="717750" y="1736000"/>
            <a:ext cx="7707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No exemplo anterior, definimos uma string chamada jsonData que contém um objeto do tipo JSON válido, que corresponde ao formulário da nosso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struct product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definido anteriormente. Na próxima etapa, criamos um struct vazio do tipo product chamado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e o passamos para a função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unmarshal()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junto com nossa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JSON convertida em slice de byte. Por fim, imprimimos o resultado na tela.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5" name="Google Shape;56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3333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9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9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9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9"/>
          <p:cNvSpPr txBox="1"/>
          <p:nvPr/>
        </p:nvSpPr>
        <p:spPr>
          <a:xfrm>
            <a:off x="691425" y="1555950"/>
            <a:ext cx="742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6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NewEncoder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704700" y="2675875"/>
            <a:ext cx="38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ção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8" name="Google Shape;57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9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 que é uma API?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332950" y="1329075"/>
            <a:ext cx="84423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Uma API é um conjunto de definições e protocolos usados ​​para desenvolver e integrar software de aplicativo. API significa Interface de Programação de Aplicativos.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Eles não são a parte visível, mas o circuito interno que apenas os desenvolvedores veem e conectam para fazer uma ferramenta funcionar.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5225" y="2906850"/>
            <a:ext cx="4212626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.NewEncoder( )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6" name="Google Shape;586;p50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7" name="Google Shape;5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0"/>
          <p:cNvSpPr txBox="1"/>
          <p:nvPr/>
        </p:nvSpPr>
        <p:spPr>
          <a:xfrm>
            <a:off x="717750" y="1544250"/>
            <a:ext cx="7707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Assim como podemos codificar structs para JSON usando a função Marshall(), existe também a função NewEncoder(w io.Writer) *Encoder que aceita como parâmetro uma struct que implementa a interface io.Writer e retorna um ponteiro para um Encoder 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O struct Encoder implementa vários métodos, incluindo o método Encode() que converte um struct em notação JSON.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9" name="Google Shape;58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/>
          <p:nvPr/>
        </p:nvSpPr>
        <p:spPr>
          <a:xfrm>
            <a:off x="132575" y="695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5" name="Google Shape;5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696625" y="282891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51"/>
          <p:cNvGrpSpPr/>
          <p:nvPr/>
        </p:nvGrpSpPr>
        <p:grpSpPr>
          <a:xfrm>
            <a:off x="162013" y="847800"/>
            <a:ext cx="4532522" cy="3557191"/>
            <a:chOff x="358881" y="2040447"/>
            <a:chExt cx="4649694" cy="682500"/>
          </a:xfrm>
        </p:grpSpPr>
        <p:sp>
          <p:nvSpPr>
            <p:cNvPr id="598" name="Google Shape;598;p51"/>
            <p:cNvSpPr/>
            <p:nvPr/>
          </p:nvSpPr>
          <p:spPr>
            <a:xfrm>
              <a:off x="844275" y="2040447"/>
              <a:ext cx="4164300" cy="6825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A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4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B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endParaRPr b="0" i="0" sz="14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C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endParaRPr b="0" i="0" sz="14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z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x{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A: </a:t>
              </a:r>
              <a:r>
                <a:rPr b="0" i="0" lang="pt-BR" sz="14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Olá</a:t>
              </a:r>
              <a:r>
                <a:rPr b="0" i="0" lang="pt-BR" sz="14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 Mundo"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B: </a:t>
              </a:r>
              <a:r>
                <a:rPr b="0" i="0" lang="pt-BR" sz="14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C: </a:t>
              </a:r>
              <a:r>
                <a:rPr b="0" i="0" lang="pt-BR" sz="14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encoder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json.</a:t>
              </a:r>
              <a:r>
                <a:rPr b="0" i="0" lang="pt-BR" sz="14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NewEncoder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(os.Stdout)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encoder.</a:t>
              </a:r>
              <a:r>
                <a:rPr b="0" i="0" lang="pt-BR" sz="14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Encode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(z)</a:t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358881" y="2040447"/>
              <a:ext cx="485400" cy="682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00" name="Google Shape;600;p51"/>
          <p:cNvSpPr txBox="1"/>
          <p:nvPr/>
        </p:nvSpPr>
        <p:spPr>
          <a:xfrm>
            <a:off x="4787225" y="597650"/>
            <a:ext cx="3998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exemplo acima, modificamos o exemplo marshall para usar Encode().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Primeiro inicializamos uma estrutura com valores e, em seguida, criamos um codificador com a função NewEncoder( ). Esta função toma como parâmetro um io.Writer que satisfaz os.Stdout que é a tela.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Chamamos a função Encoder Encode( ) e passamos a struct que queremos codificar para JSON como parâmetro, que neste caso é z.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525825" y="250175"/>
            <a:ext cx="32793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.NewEncoder( )</a:t>
            </a:r>
            <a:endParaRPr b="1" i="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33333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2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2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2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2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2"/>
          <p:cNvSpPr txBox="1"/>
          <p:nvPr/>
        </p:nvSpPr>
        <p:spPr>
          <a:xfrm>
            <a:off x="691425" y="1555950"/>
            <a:ext cx="742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6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NewDecoder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13" name="Google Shape;613;p52"/>
          <p:cNvSpPr txBox="1"/>
          <p:nvPr/>
        </p:nvSpPr>
        <p:spPr>
          <a:xfrm>
            <a:off x="704700" y="2675875"/>
            <a:ext cx="38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ção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4" name="Google Shape;61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2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.NewDecoder( )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2" name="Google Shape;622;p53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3" name="Google Shape;623;p53"/>
          <p:cNvSpPr txBox="1"/>
          <p:nvPr/>
        </p:nvSpPr>
        <p:spPr>
          <a:xfrm>
            <a:off x="718200" y="1684350"/>
            <a:ext cx="7707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Outra maneira de decodificar JSON para um struct é usando um decodificador. Um decodificador é criado a partir de um leitor.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 função NewDecoder(r io.Reader) *Decoder recebe como parâmetro uma estrutura que implementa a interface io.Reader e retorna um ponteiro para um Decoder. O decodificador struct implementa vários métodos, incluindo o método decode, que é usado para decodificar um objeto JSON para um struct.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4" name="Google Shape;6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4"/>
          <p:cNvSpPr txBox="1"/>
          <p:nvPr/>
        </p:nvSpPr>
        <p:spPr>
          <a:xfrm>
            <a:off x="969500" y="6215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1" name="Google Shape;63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-17449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" name="Google Shape;632;p54"/>
          <p:cNvGrpSpPr/>
          <p:nvPr/>
        </p:nvGrpSpPr>
        <p:grpSpPr>
          <a:xfrm>
            <a:off x="194031" y="960842"/>
            <a:ext cx="4250480" cy="3337339"/>
            <a:chOff x="630629" y="2040409"/>
            <a:chExt cx="5366090" cy="682538"/>
          </a:xfrm>
        </p:grpSpPr>
        <p:sp>
          <p:nvSpPr>
            <p:cNvPr id="633" name="Google Shape;633;p54"/>
            <p:cNvSpPr/>
            <p:nvPr/>
          </p:nvSpPr>
          <p:spPr>
            <a:xfrm>
              <a:off x="1116019" y="2040409"/>
              <a:ext cx="4880700" cy="6825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A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1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B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endParaRPr b="0" i="0" sz="11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C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endParaRPr b="0" i="0" sz="11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jsonData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`{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    "A": "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Olá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 Mundo",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    "B": 5,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    "C": true}`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z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x{}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buff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bytes.</a:t>
              </a:r>
              <a:r>
                <a:rPr b="0" i="0" lang="pt-BR" sz="11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NewBuffer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([]</a:t>
              </a:r>
              <a:r>
                <a:rPr b="0" i="0" lang="pt-BR" sz="11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byte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(jsonData))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decoder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json.</a:t>
              </a:r>
              <a:r>
                <a:rPr b="0" i="0" lang="pt-BR" sz="11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NewDecoder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(buff)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decoder.</a:t>
              </a:r>
              <a:r>
                <a:rPr b="0" i="0" lang="pt-BR" sz="11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Decode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(&amp;z)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b="0" i="0" lang="pt-BR" sz="11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(z)</a:t>
              </a:r>
              <a:endParaRPr b="0" i="0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34" name="Google Shape;634;p54"/>
            <p:cNvSpPr/>
            <p:nvPr/>
          </p:nvSpPr>
          <p:spPr>
            <a:xfrm>
              <a:off x="630629" y="2040447"/>
              <a:ext cx="485400" cy="682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35" name="Google Shape;635;p54"/>
          <p:cNvSpPr txBox="1"/>
          <p:nvPr/>
        </p:nvSpPr>
        <p:spPr>
          <a:xfrm>
            <a:off x="4571994" y="751875"/>
            <a:ext cx="43104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Não exemplificamos acima, modificamos ou exemplificamos Unmarshall para usar ou decodificador.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Primeiro definimos uma string JSON para decodificar e, a partir dessa string, criamos um buffer usando um pacote de bytes, pois ou buffer implementa a interface io.Reader que o Decoder() requer.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Criamos então um Decoder a partir desse buffer, e então chamamos o método Decoder do Decoder para completar nossa struct z valores do objeto JSON.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54"/>
          <p:cNvSpPr txBox="1"/>
          <p:nvPr/>
        </p:nvSpPr>
        <p:spPr>
          <a:xfrm>
            <a:off x="452850" y="311475"/>
            <a:ext cx="3351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.NewDecoder( )</a:t>
            </a:r>
            <a:endParaRPr b="1" i="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5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5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5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 WEB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4" name="Google Shape;644;p55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PACKAGE NET/HTTP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45" name="Google Shape;64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6"/>
          <p:cNvSpPr txBox="1"/>
          <p:nvPr/>
        </p:nvSpPr>
        <p:spPr>
          <a:xfrm>
            <a:off x="717750" y="1176675"/>
            <a:ext cx="77076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pacote net/http permite gerar servidores web de forma simples.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Um conceito fundamental em servidores net/http são os handlers. Um manipulador é um objeto que implementa a interface http.Handler. Uma maneira comum de escrever um manipulador é usar o adaptador http.HandlerFunc em funções com a assinatura adequada.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As funções que servem como manipuladores aceitam um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http.ResponseWriter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 um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http.Request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como argumentos.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 ResponseWriter é usado para retornar a resposta HTTP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Aqui nossa resposta simples é simplesmente "helloHandler".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3" name="Google Shape;653;p56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Package net/http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5" name="Google Shape;655;p5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NET/HTTP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6" name="Google Shape;6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" name="Google Shape;658;p56"/>
          <p:cNvGrpSpPr/>
          <p:nvPr/>
        </p:nvGrpSpPr>
        <p:grpSpPr>
          <a:xfrm>
            <a:off x="717750" y="3569535"/>
            <a:ext cx="7707423" cy="948703"/>
            <a:chOff x="1122825" y="2552200"/>
            <a:chExt cx="6630612" cy="530713"/>
          </a:xfrm>
        </p:grpSpPr>
        <p:sp>
          <p:nvSpPr>
            <p:cNvPr id="659" name="Google Shape;659;p56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r>
                <a:rPr lang="pt-BR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ello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Handler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(w http.ResponseWriter, req *http.Request) {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Fprintf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(w, 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Olá</a:t>
              </a:r>
              <a:r>
                <a:rPr b="0" i="0" lang="pt-BR" sz="140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7"/>
          <p:cNvSpPr txBox="1"/>
          <p:nvPr/>
        </p:nvSpPr>
        <p:spPr>
          <a:xfrm>
            <a:off x="717750" y="1329075"/>
            <a:ext cx="77076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Registramos nossos manipuladores nas rotas do servidor usando a função http.HandleFunc. Definimos o roteador padrão no pacote net/http e ele recebe uma função como argumento.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Finalmente, chamamos ListenAndServe com a porta “:8080” e um manipulador. nil diz para usar o roteador padrão que acabamos de configurar.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6" name="Google Shape;666;p5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Package net/http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8" name="Google Shape;668;p5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NET/HTTP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1" name="Google Shape;671;p57"/>
          <p:cNvGrpSpPr/>
          <p:nvPr/>
        </p:nvGrpSpPr>
        <p:grpSpPr>
          <a:xfrm>
            <a:off x="718288" y="3016626"/>
            <a:ext cx="7707423" cy="1205939"/>
            <a:chOff x="1122825" y="2552200"/>
            <a:chExt cx="6630612" cy="530713"/>
          </a:xfrm>
        </p:grpSpPr>
        <p:sp>
          <p:nvSpPr>
            <p:cNvPr id="672" name="Google Shape;672;p5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http.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HandleFunc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"/h</a:t>
              </a:r>
              <a:r>
                <a:rPr lang="pt-BR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ello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h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ello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Handler)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http.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ListenAndServe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":8080"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4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73" name="Google Shape;673;p5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8"/>
          <p:cNvSpPr txBox="1"/>
          <p:nvPr/>
        </p:nvSpPr>
        <p:spPr>
          <a:xfrm>
            <a:off x="717525" y="1619100"/>
            <a:ext cx="7707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Executamos o servidor web da seguinte forma.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9" name="Google Shape;679;p5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Package net/http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1" name="Google Shape;681;p5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NET/HTTP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2" name="Google Shape;68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4" name="Google Shape;684;p58"/>
          <p:cNvGrpSpPr/>
          <p:nvPr/>
        </p:nvGrpSpPr>
        <p:grpSpPr>
          <a:xfrm>
            <a:off x="717612" y="2115299"/>
            <a:ext cx="7707423" cy="535596"/>
            <a:chOff x="1122825" y="2552200"/>
            <a:chExt cx="6630612" cy="530713"/>
          </a:xfrm>
        </p:grpSpPr>
        <p:sp>
          <p:nvSpPr>
            <p:cNvPr id="685" name="Google Shape;685;p5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go run main.go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86" name="Google Shape;686;p5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87" name="Google Shape;687;p58"/>
          <p:cNvSpPr txBox="1"/>
          <p:nvPr/>
        </p:nvSpPr>
        <p:spPr>
          <a:xfrm>
            <a:off x="717975" y="2838375"/>
            <a:ext cx="7707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Para testar nosso endpoint, inserimos o seguinte URL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6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http://localhost:8080/hello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Devemos obter o seguinte texto como resposta: Olá.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Exemplo completo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5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5" name="Google Shape;69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7" name="Google Shape;697;p59"/>
          <p:cNvGrpSpPr/>
          <p:nvPr/>
        </p:nvGrpSpPr>
        <p:grpSpPr>
          <a:xfrm>
            <a:off x="725675" y="1252963"/>
            <a:ext cx="7692650" cy="3265346"/>
            <a:chOff x="630644" y="2191938"/>
            <a:chExt cx="6913499" cy="530709"/>
          </a:xfrm>
        </p:grpSpPr>
        <p:sp>
          <p:nvSpPr>
            <p:cNvPr id="698" name="Google Shape;698;p5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"net/http"</a:t>
              </a:r>
              <a:endParaRPr b="0" i="0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r>
                <a:rPr lang="pt-BR" sz="12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ello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Handler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(w http.ResponseWriter, req *http.Request) 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Fprintf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(w, 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2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Olá</a:t>
              </a:r>
              <a:r>
                <a:rPr b="0" i="0" lang="pt-BR" sz="120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http.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HandleFunc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"/h</a:t>
              </a:r>
              <a:r>
                <a:rPr lang="pt-BR" sz="12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ello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h</a:t>
              </a:r>
              <a:r>
                <a:rPr lang="pt-BR" sz="12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ello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Handler)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http.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ListenAndServe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":8080"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717800" y="598050"/>
            <a:ext cx="7143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Um pouco mais sobre APIs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descr="https://www.altexsoft.com/media/2021/03/word-image.png" id="115" name="Google Shape;115;p6"/>
          <p:cNvPicPr preferRelativeResize="0"/>
          <p:nvPr/>
        </p:nvPicPr>
        <p:blipFill rotWithShape="1">
          <a:blip r:embed="rId5">
            <a:alphaModFix/>
          </a:blip>
          <a:srcRect b="12662" l="0" r="0" t="0"/>
          <a:stretch/>
        </p:blipFill>
        <p:spPr>
          <a:xfrm>
            <a:off x="1569624" y="1296000"/>
            <a:ext cx="6004749" cy="33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0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0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0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 WEB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7" name="Google Shape;707;p60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CRIE UM SERVIDOR WEB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08" name="Google Shape;70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1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1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61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1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1"/>
          <p:cNvSpPr txBox="1"/>
          <p:nvPr/>
        </p:nvSpPr>
        <p:spPr>
          <a:xfrm>
            <a:off x="704700" y="2675875"/>
            <a:ext cx="74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Como criar um repositório e um módulo?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2" name="Google Shape;72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61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1"/>
          <p:cNvSpPr txBox="1"/>
          <p:nvPr/>
        </p:nvSpPr>
        <p:spPr>
          <a:xfrm>
            <a:off x="717750" y="1555950"/>
            <a:ext cx="770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pt-BR"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Novo projeto Go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25" name="Google Shape;725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2"/>
          <p:cNvSpPr txBox="1"/>
          <p:nvPr/>
        </p:nvSpPr>
        <p:spPr>
          <a:xfrm>
            <a:off x="717750" y="1252875"/>
            <a:ext cx="7707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Crie um repositório no github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https://github.com/new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62"/>
          <p:cNvSpPr/>
          <p:nvPr/>
        </p:nvSpPr>
        <p:spPr>
          <a:xfrm>
            <a:off x="1050279" y="35494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Proxima Nova"/>
              <a:buAutoNum type="arabicPeriod"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Criar Repositório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3" name="Google Shape;733;p6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4" name="Google Shape;73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6" name="Google Shape;736;p62"/>
          <p:cNvGrpSpPr/>
          <p:nvPr/>
        </p:nvGrpSpPr>
        <p:grpSpPr>
          <a:xfrm>
            <a:off x="718133" y="2570838"/>
            <a:ext cx="7707423" cy="530713"/>
            <a:chOff x="1122825" y="2552200"/>
            <a:chExt cx="6630612" cy="530713"/>
          </a:xfrm>
        </p:grpSpPr>
        <p:sp>
          <p:nvSpPr>
            <p:cNvPr id="737" name="Google Shape;737;p6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git clone github.com/usuario/web-server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39" name="Google Shape;739;p62"/>
          <p:cNvSpPr txBox="1"/>
          <p:nvPr/>
        </p:nvSpPr>
        <p:spPr>
          <a:xfrm>
            <a:off x="718100" y="2100363"/>
            <a:ext cx="77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600">
                <a:solidFill>
                  <a:srgbClr val="08090A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Depois de criarmos o repositório, precisamos cloná-lo.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40" name="Google Shape;740;p62"/>
          <p:cNvGrpSpPr/>
          <p:nvPr/>
        </p:nvGrpSpPr>
        <p:grpSpPr>
          <a:xfrm>
            <a:off x="718058" y="3627013"/>
            <a:ext cx="7707423" cy="530713"/>
            <a:chOff x="1122825" y="2552200"/>
            <a:chExt cx="6630612" cy="530713"/>
          </a:xfrm>
        </p:grpSpPr>
        <p:sp>
          <p:nvSpPr>
            <p:cNvPr id="741" name="Google Shape;741;p6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code ./web-server/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43" name="Google Shape;743;p62"/>
          <p:cNvSpPr txBox="1"/>
          <p:nvPr/>
        </p:nvSpPr>
        <p:spPr>
          <a:xfrm>
            <a:off x="718638" y="3156525"/>
            <a:ext cx="77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600">
                <a:solidFill>
                  <a:srgbClr val="08090A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Abrimos nossa pasta com o Visual Studio Code.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3"/>
          <p:cNvSpPr txBox="1"/>
          <p:nvPr/>
        </p:nvSpPr>
        <p:spPr>
          <a:xfrm>
            <a:off x="717750" y="1405275"/>
            <a:ext cx="7707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Após ter criado e clonado o repositório devemos inicializar nosso módulo.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Para iniciar um módulo, use este comando: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9" name="Google Shape;749;p63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2. 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Inicialize o módulo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1" name="Google Shape;751;p6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2" name="Google Shape;75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4" name="Google Shape;754;p63"/>
          <p:cNvGrpSpPr/>
          <p:nvPr/>
        </p:nvGrpSpPr>
        <p:grpSpPr>
          <a:xfrm>
            <a:off x="717920" y="3012388"/>
            <a:ext cx="7707423" cy="530713"/>
            <a:chOff x="1122825" y="2552200"/>
            <a:chExt cx="6630612" cy="530713"/>
          </a:xfrm>
        </p:grpSpPr>
        <p:sp>
          <p:nvSpPr>
            <p:cNvPr id="755" name="Google Shape;755;p63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go mod init github.com/usuario/web-server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6" name="Google Shape;756;p63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57" name="Google Shape;757;p63"/>
          <p:cNvSpPr/>
          <p:nvPr/>
        </p:nvSpPr>
        <p:spPr>
          <a:xfrm rot="-5400000">
            <a:off x="4007825" y="1544100"/>
            <a:ext cx="150600" cy="2640000"/>
          </a:xfrm>
          <a:prstGeom prst="rightBrace">
            <a:avLst>
              <a:gd fmla="val 50000" name="adj1"/>
              <a:gd fmla="val 18982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3"/>
          <p:cNvSpPr txBox="1"/>
          <p:nvPr/>
        </p:nvSpPr>
        <p:spPr>
          <a:xfrm>
            <a:off x="2763125" y="2348575"/>
            <a:ext cx="1133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Domínio</a:t>
            </a:r>
            <a:endParaRPr b="1" i="0" sz="1600" u="none" cap="none" strike="noStrike">
              <a:solidFill>
                <a:srgbClr val="EC18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9" name="Google Shape;759;p63"/>
          <p:cNvSpPr/>
          <p:nvPr/>
        </p:nvSpPr>
        <p:spPr>
          <a:xfrm rot="-5400000">
            <a:off x="6015400" y="2338700"/>
            <a:ext cx="150900" cy="104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3"/>
          <p:cNvSpPr txBox="1"/>
          <p:nvPr/>
        </p:nvSpPr>
        <p:spPr>
          <a:xfrm>
            <a:off x="5239900" y="2350025"/>
            <a:ext cx="2064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Nome d</a:t>
            </a:r>
            <a:r>
              <a:rPr b="1" lang="pt-BR" sz="1600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i="0" lang="pt-BR" sz="1600" u="none" cap="none" strike="noStrike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 módulo</a:t>
            </a:r>
            <a:endParaRPr b="0" i="0" sz="1300" u="none" cap="none" strike="noStrike">
              <a:solidFill>
                <a:srgbClr val="0096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61" name="Google Shape;761;p63"/>
          <p:cNvSpPr/>
          <p:nvPr/>
        </p:nvSpPr>
        <p:spPr>
          <a:xfrm rot="5400000">
            <a:off x="4087475" y="2784650"/>
            <a:ext cx="150600" cy="173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3"/>
          <p:cNvSpPr txBox="1"/>
          <p:nvPr/>
        </p:nvSpPr>
        <p:spPr>
          <a:xfrm>
            <a:off x="717900" y="3684725"/>
            <a:ext cx="7707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O nome do domínio e do módulo deve corresponder ao nome do repositório que já foi criado</a:t>
            </a:r>
            <a:endParaRPr b="1" i="0" sz="13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4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64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64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4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4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4"/>
          <p:cNvSpPr txBox="1"/>
          <p:nvPr/>
        </p:nvSpPr>
        <p:spPr>
          <a:xfrm>
            <a:off x="717550" y="2694025"/>
            <a:ext cx="785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é? E como é implementado em GO?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4" name="Google Shape;77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4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64"/>
          <p:cNvSpPr txBox="1"/>
          <p:nvPr/>
        </p:nvSpPr>
        <p:spPr>
          <a:xfrm>
            <a:off x="717750" y="1555950"/>
            <a:ext cx="770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Gin Web Framework 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77" name="Google Shape;777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5"/>
          <p:cNvSpPr txBox="1"/>
          <p:nvPr/>
        </p:nvSpPr>
        <p:spPr>
          <a:xfrm>
            <a:off x="717750" y="1410950"/>
            <a:ext cx="51351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Assim como podemos gerar um servidor com o pacote net/http, também existem outros frameworks que nos permitem criar um servidor web.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Gin é um microframework de alto desempenho que pode ser usado para construir aplicações web e microsserviços em Go.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Ele contém um conjunto de funcionalidades (por exemplo: roteamento, middleware, renderização, etc.) que reduzem o código repetitivo e simplificam a criação de aplicações web e microsserviços.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3" name="Google Shape;783;p6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 que é Gin?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4" name="Google Shape;784;p6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5" name="Google Shape;78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6600" y="1305788"/>
            <a:ext cx="1800800" cy="2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6"/>
          <p:cNvSpPr txBox="1"/>
          <p:nvPr/>
        </p:nvSpPr>
        <p:spPr>
          <a:xfrm>
            <a:off x="717750" y="1491250"/>
            <a:ext cx="7707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Vamos dar uma olhada rápida em como o Gin processa uma solicitação. O fluxo de controle para um aplicativo Web típico, servidor de API ou microsserviço.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3" name="Google Shape;793;p6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Como funciona o Gin?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4" name="Google Shape;794;p6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5" name="Google Shape;79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6"/>
          <p:cNvSpPr/>
          <p:nvPr/>
        </p:nvSpPr>
        <p:spPr>
          <a:xfrm>
            <a:off x="1067575" y="2395200"/>
            <a:ext cx="1165500" cy="353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8" name="Google Shape;798;p66"/>
          <p:cNvSpPr/>
          <p:nvPr/>
        </p:nvSpPr>
        <p:spPr>
          <a:xfrm>
            <a:off x="2050975" y="2395200"/>
            <a:ext cx="1062900" cy="353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Router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9" name="Google Shape;799;p66"/>
          <p:cNvSpPr/>
          <p:nvPr/>
        </p:nvSpPr>
        <p:spPr>
          <a:xfrm>
            <a:off x="2940475" y="2395200"/>
            <a:ext cx="1400100" cy="353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Middleware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0" name="Google Shape;800;p66"/>
          <p:cNvSpPr/>
          <p:nvPr/>
        </p:nvSpPr>
        <p:spPr>
          <a:xfrm>
            <a:off x="4165075" y="2395200"/>
            <a:ext cx="1584000" cy="353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Route Handler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1" name="Google Shape;801;p66"/>
          <p:cNvSpPr/>
          <p:nvPr/>
        </p:nvSpPr>
        <p:spPr>
          <a:xfrm>
            <a:off x="5565575" y="2395200"/>
            <a:ext cx="1400100" cy="353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Middleware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66"/>
          <p:cNvSpPr/>
          <p:nvPr/>
        </p:nvSpPr>
        <p:spPr>
          <a:xfrm>
            <a:off x="6804425" y="2395200"/>
            <a:ext cx="1271100" cy="353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Response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3" name="Google Shape;803;p66"/>
          <p:cNvSpPr txBox="1"/>
          <p:nvPr/>
        </p:nvSpPr>
        <p:spPr>
          <a:xfrm>
            <a:off x="717750" y="3022900"/>
            <a:ext cx="7707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Quando uma solicitação chega de um cliente, o Gin primeiro analisa a rota. Se uma definição de rota correspondente for encontrada, Gin invoca o middleware (eles são opcionais) em uma ordem definida pela definição de rota (se houver) e pelo manipulador de rota.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7"/>
          <p:cNvSpPr txBox="1"/>
          <p:nvPr/>
        </p:nvSpPr>
        <p:spPr>
          <a:xfrm>
            <a:off x="717750" y="1419800"/>
            <a:ext cx="7707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Para usar o Gin versão 1.13+ do Go é necessário, uma vez instalado, usamos o seguinte comando para instalar o Gin.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6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Obte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ndo 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Gin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0" name="Google Shape;810;p6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1" name="Google Shape;81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3" name="Google Shape;813;p67"/>
          <p:cNvGrpSpPr/>
          <p:nvPr/>
        </p:nvGrpSpPr>
        <p:grpSpPr>
          <a:xfrm>
            <a:off x="717833" y="2207950"/>
            <a:ext cx="7707423" cy="530713"/>
            <a:chOff x="1122825" y="2552200"/>
            <a:chExt cx="6630612" cy="530713"/>
          </a:xfrm>
        </p:grpSpPr>
        <p:sp>
          <p:nvSpPr>
            <p:cNvPr id="814" name="Google Shape;814;p6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go get -u github.com/gin-gonic/gin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5" name="Google Shape;815;p6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16" name="Google Shape;816;p67"/>
          <p:cNvSpPr txBox="1"/>
          <p:nvPr/>
        </p:nvSpPr>
        <p:spPr>
          <a:xfrm>
            <a:off x="717750" y="2892163"/>
            <a:ext cx="7707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Em seguida, importamos para o nosso código.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17" name="Google Shape;817;p67"/>
          <p:cNvGrpSpPr/>
          <p:nvPr/>
        </p:nvGrpSpPr>
        <p:grpSpPr>
          <a:xfrm>
            <a:off x="717833" y="3466250"/>
            <a:ext cx="7707423" cy="530713"/>
            <a:chOff x="1122825" y="2552200"/>
            <a:chExt cx="6630612" cy="530713"/>
          </a:xfrm>
        </p:grpSpPr>
        <p:sp>
          <p:nvSpPr>
            <p:cNvPr id="818" name="Google Shape;818;p6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"github.com/gin-gonic/gin"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9" name="Google Shape;819;p6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8"/>
          <p:cNvSpPr txBox="1"/>
          <p:nvPr/>
        </p:nvSpPr>
        <p:spPr>
          <a:xfrm>
            <a:off x="717525" y="1424550"/>
            <a:ext cx="77076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Com o Gin instalado, criamos um servidor web simples.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gin.</a:t>
            </a:r>
            <a:r>
              <a:rPr b="0" i="0" lang="pt-BR" sz="16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cria um roteador Gin com 2 middlewares padrão: logger e middleware de recuperação.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6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4.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Crie nosso router com Gin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p6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8" name="Google Shape;82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68"/>
          <p:cNvGrpSpPr/>
          <p:nvPr/>
        </p:nvGrpSpPr>
        <p:grpSpPr>
          <a:xfrm>
            <a:off x="725450" y="2348282"/>
            <a:ext cx="7692650" cy="933146"/>
            <a:chOff x="630644" y="2191938"/>
            <a:chExt cx="6913499" cy="530709"/>
          </a:xfrm>
        </p:grpSpPr>
        <p:sp>
          <p:nvSpPr>
            <p:cNvPr id="831" name="Google Shape;831;p6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Crie um router com o Gin</a:t>
              </a:r>
              <a:endParaRPr b="0" i="0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router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:= gin.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0" i="0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32" name="Google Shape;832;p6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33" name="Google Shape;833;p68"/>
          <p:cNvSpPr txBox="1"/>
          <p:nvPr/>
        </p:nvSpPr>
        <p:spPr>
          <a:xfrm>
            <a:off x="717525" y="3517550"/>
            <a:ext cx="77076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Tendo já definido nosso roteador, ele nos permite adicionar os diferentes endpoints que nossa aplicação terá. Para fazer isso, devemos adicionar diferentes manipuladores ao roteador.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9"/>
          <p:cNvSpPr txBox="1"/>
          <p:nvPr/>
        </p:nvSpPr>
        <p:spPr>
          <a:xfrm>
            <a:off x="717750" y="1252875"/>
            <a:ext cx="77076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Em seguida, criamos um manipulador usando a função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router.</a:t>
            </a:r>
            <a:r>
              <a:rPr b="0" i="0" lang="pt-BR" sz="16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"endpoint"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Handler)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onde endpoint é o caminho relativo e handler é a função que leva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*gin.Context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como argumento.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 exemplo a seguir, a função do manipulador fornece uma resposta JSON com um status de 200.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9" name="Google Shape;839;p6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1" name="Google Shape;841;p6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5.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Crie nossa handler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2" name="Google Shape;84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4" name="Google Shape;844;p69"/>
          <p:cNvGrpSpPr/>
          <p:nvPr/>
        </p:nvGrpSpPr>
        <p:grpSpPr>
          <a:xfrm>
            <a:off x="725675" y="2896548"/>
            <a:ext cx="7692650" cy="2026831"/>
            <a:chOff x="630644" y="2191938"/>
            <a:chExt cx="6913499" cy="530709"/>
          </a:xfrm>
        </p:grpSpPr>
        <p:sp>
          <p:nvSpPr>
            <p:cNvPr id="845" name="Google Shape;845;p6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5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 sz="150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Captura o request</a:t>
              </a:r>
              <a:r>
                <a:rPr b="0" i="0" lang="pt-BR" sz="15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 GET “/hello-world”</a:t>
              </a:r>
              <a:endParaRPr b="0" i="0" sz="15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router.</a:t>
              </a:r>
              <a:r>
                <a:rPr b="0" i="0" lang="pt-BR" sz="15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5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"/hello-world"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5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 *gin.Context) {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c.</a:t>
              </a:r>
              <a:r>
                <a:rPr b="0" i="0" lang="pt-BR" sz="15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JSON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5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200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gin.H{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</a:t>
              </a:r>
              <a:r>
                <a:rPr b="0" i="0" lang="pt-BR" sz="15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"message"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5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"Hello World!"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5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})</a:t>
              </a:r>
              <a:endParaRPr b="0" i="0" sz="15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})</a:t>
              </a:r>
              <a:endParaRPr b="0" i="0" sz="15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46" name="Google Shape;846;p6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Para que serve uma API?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ARQUITETURA WEB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818925" y="1586100"/>
            <a:ext cx="77076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Uma das principais funções das APIs é poder facilitar o trabalho dos desenvolvedores e economizar tempo e dinheiro.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As APIs permitem que seus produtos e serviços se comuniquem com outros, sem a necessidade de saber como eles são implementados. Eles concedem flexibilidade; eles simplificam o design, o gerenciamento e o uso de aplicativos e oferecem oportunidades de inovação.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As APIs (públicas) permitem que as empresas ativem o acesso aos seus recursos, mantendo a segurança e o controle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0"/>
          <p:cNvSpPr txBox="1"/>
          <p:nvPr/>
        </p:nvSpPr>
        <p:spPr>
          <a:xfrm>
            <a:off x="717750" y="1252875"/>
            <a:ext cx="77076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Por fim, iniciamos o roteador usando router.Run() que, por padrão, escuta na porta 8080.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70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4" name="Google Shape;854;p7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6.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Execute nosso servidor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5" name="Google Shape;85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7" name="Google Shape;857;p70"/>
          <p:cNvGrpSpPr/>
          <p:nvPr/>
        </p:nvGrpSpPr>
        <p:grpSpPr>
          <a:xfrm>
            <a:off x="725675" y="2024129"/>
            <a:ext cx="7692650" cy="547532"/>
            <a:chOff x="630644" y="2191938"/>
            <a:chExt cx="6913499" cy="530709"/>
          </a:xfrm>
        </p:grpSpPr>
        <p:sp>
          <p:nvSpPr>
            <p:cNvPr id="858" name="Google Shape;858;p7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router.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Run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b="0" i="0" lang="pt-BR" sz="14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Executamos nosso servidor na porta 8080</a:t>
              </a:r>
              <a:endParaRPr b="0" i="0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59" name="Google Shape;859;p7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60" name="Google Shape;860;p70"/>
          <p:cNvGrpSpPr/>
          <p:nvPr/>
        </p:nvGrpSpPr>
        <p:grpSpPr>
          <a:xfrm>
            <a:off x="725675" y="3171854"/>
            <a:ext cx="7692650" cy="547532"/>
            <a:chOff x="630644" y="2191938"/>
            <a:chExt cx="6913499" cy="530709"/>
          </a:xfrm>
        </p:grpSpPr>
        <p:sp>
          <p:nvSpPr>
            <p:cNvPr id="861" name="Google Shape;861;p7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go run main.go</a:t>
              </a:r>
              <a:endParaRPr b="0" i="0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2" name="Google Shape;862;p7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63" name="Google Shape;863;p70"/>
          <p:cNvSpPr txBox="1"/>
          <p:nvPr/>
        </p:nvSpPr>
        <p:spPr>
          <a:xfrm>
            <a:off x="718200" y="2655300"/>
            <a:ext cx="7707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Para executar nossa aplicação, o que fazemos é executar o seguinte comando: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70"/>
          <p:cNvSpPr txBox="1"/>
          <p:nvPr/>
        </p:nvSpPr>
        <p:spPr>
          <a:xfrm>
            <a:off x="718200" y="3803025"/>
            <a:ext cx="8073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Para testar nosso endpoint, inserimos o seguinte URL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5"/>
              </a:rPr>
              <a:t>http://localhost:8080/hello-world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Devemos obter o seguinte JSON como resposta: {"message":"Hello World!"}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7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emplo completo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1" name="Google Shape;871;p7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SERVIDOR WEB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2" name="Google Shape;87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4" name="Google Shape;874;p71"/>
          <p:cNvGrpSpPr/>
          <p:nvPr/>
        </p:nvGrpSpPr>
        <p:grpSpPr>
          <a:xfrm>
            <a:off x="725675" y="1252912"/>
            <a:ext cx="7692650" cy="3537335"/>
            <a:chOff x="630644" y="2191938"/>
            <a:chExt cx="6913499" cy="530709"/>
          </a:xfrm>
        </p:grpSpPr>
        <p:sp>
          <p:nvSpPr>
            <p:cNvPr id="875" name="Google Shape;875;p7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"github.com/gin-gonic/gin"</a:t>
              </a:r>
              <a:endParaRPr b="0" i="0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 sz="120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Crie um router com o Gin</a:t>
              </a:r>
              <a:endParaRPr b="0" i="0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router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gin.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Captur</a:t>
              </a:r>
              <a:r>
                <a:rPr lang="pt-BR" sz="120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0" i="0" lang="pt-BR" sz="12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0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o request</a:t>
              </a:r>
              <a:r>
                <a:rPr b="0" i="0" lang="pt-BR" sz="12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 GET “/hello-world”</a:t>
              </a:r>
              <a:endParaRPr b="0" i="0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router.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"/hello-world"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2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 *gin.Context) 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c.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JSON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2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200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gin.H{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"message"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"Hello World!"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})</a:t>
              </a:r>
              <a:endParaRPr b="0" i="0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})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   // </a:t>
              </a:r>
              <a:r>
                <a:rPr lang="pt-BR" sz="120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Executamos nosso servidor na porta 8080</a:t>
              </a:r>
              <a:endParaRPr b="0" i="0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router.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Run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0" i="0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6" name="Google Shape;876;p7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2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2" name="Google Shape;88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72"/>
          <p:cNvSpPr/>
          <p:nvPr/>
        </p:nvSpPr>
        <p:spPr>
          <a:xfrm>
            <a:off x="431725" y="538725"/>
            <a:ext cx="3843600" cy="45075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t" bIns="90000" lIns="126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9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http.</a:t>
            </a:r>
            <a:r>
              <a:rPr b="0" i="0" lang="pt-BR" sz="9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HandleFunc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9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"/</a:t>
            </a:r>
            <a:r>
              <a:rPr lang="pt-BR" sz="95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greetings</a:t>
            </a:r>
            <a:r>
              <a:rPr b="0" i="0" lang="pt-BR" sz="9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pt-BR" sz="9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(w http.ResponseWriter, r </a:t>
            </a:r>
            <a:r>
              <a:rPr b="0" i="0" lang="pt-BR" sz="9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http.Request){</a:t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fmt.</a:t>
            </a:r>
            <a:r>
              <a:rPr b="0" i="0" lang="pt-BR" sz="9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(w, </a:t>
            </a:r>
            <a:r>
              <a:rPr b="0" i="0" lang="pt-BR" sz="9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95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Olá</a:t>
            </a:r>
            <a:r>
              <a:rPr b="0" i="0" lang="pt-BR" sz="9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 Bootcampers!"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fmt.</a:t>
            </a:r>
            <a:r>
              <a:rPr b="0" i="0" lang="pt-BR" sz="9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9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"Starting server at port 8080</a:t>
            </a:r>
            <a:r>
              <a:rPr b="0" i="0" lang="pt-BR" sz="9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pt-BR" sz="9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9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err </a:t>
            </a:r>
            <a:r>
              <a:rPr b="0" i="0" lang="pt-BR" sz="9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http.</a:t>
            </a:r>
            <a:r>
              <a:rPr b="0" i="0" lang="pt-BR" sz="9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ListenAndServe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9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":8080"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pt-BR" sz="9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err </a:t>
            </a:r>
            <a:r>
              <a:rPr b="0" i="0" lang="pt-BR" sz="9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95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log.</a:t>
            </a:r>
            <a:r>
              <a:rPr b="0" i="0" lang="pt-BR" sz="9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Fatal</a:t>
            </a: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72"/>
          <p:cNvSpPr txBox="1"/>
          <p:nvPr/>
        </p:nvSpPr>
        <p:spPr>
          <a:xfrm>
            <a:off x="1603788" y="138525"/>
            <a:ext cx="14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DB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net/http</a:t>
            </a:r>
            <a:endParaRPr b="1" i="0" sz="1400" u="none" cap="none" strike="noStrike">
              <a:solidFill>
                <a:srgbClr val="FFDB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2"/>
          <p:cNvSpPr/>
          <p:nvPr/>
        </p:nvSpPr>
        <p:spPr>
          <a:xfrm>
            <a:off x="4992450" y="538725"/>
            <a:ext cx="3610200" cy="45075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t" bIns="90000" lIns="126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050" u="none" cap="none" strike="noStrike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0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s </a:t>
            </a:r>
            <a:r>
              <a:rPr b="0" i="0" lang="pt-BR" sz="10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gin.</a:t>
            </a:r>
            <a:r>
              <a:rPr b="0" i="0" lang="pt-BR" sz="10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0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s.</a:t>
            </a:r>
            <a:r>
              <a:rPr b="0" i="0" lang="pt-BR" sz="10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0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"/</a:t>
            </a:r>
            <a:r>
              <a:rPr lang="pt-BR" sz="95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greetings</a:t>
            </a:r>
            <a:r>
              <a:rPr b="0" i="0" lang="pt-BR" sz="10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pt-BR" sz="10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 </a:t>
            </a:r>
            <a:r>
              <a:rPr b="0" i="0" lang="pt-BR" sz="105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gin.Context) {</a:t>
            </a:r>
            <a:endParaRPr b="0" i="0" sz="10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c.</a:t>
            </a:r>
            <a:r>
              <a:rPr b="0" i="0" lang="pt-BR" sz="10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(http.StatusOK, </a:t>
            </a:r>
            <a:r>
              <a:rPr b="0" i="0" lang="pt-BR" sz="10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05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Olá</a:t>
            </a:r>
            <a:r>
              <a:rPr b="0" i="0" lang="pt-BR" sz="105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 Bootcampers!"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b="0" i="0" sz="10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s.</a:t>
            </a:r>
            <a:r>
              <a:rPr b="0" i="0" lang="pt-BR" sz="10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0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5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72"/>
          <p:cNvSpPr txBox="1"/>
          <p:nvPr/>
        </p:nvSpPr>
        <p:spPr>
          <a:xfrm>
            <a:off x="2046725" y="2684850"/>
            <a:ext cx="14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2"/>
          <p:cNvSpPr txBox="1"/>
          <p:nvPr/>
        </p:nvSpPr>
        <p:spPr>
          <a:xfrm>
            <a:off x="6096888" y="138525"/>
            <a:ext cx="14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DB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gin-gonic</a:t>
            </a:r>
            <a:endParaRPr b="1" i="0" sz="1400" u="none" cap="none" strike="noStrike">
              <a:solidFill>
                <a:srgbClr val="FFDB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72"/>
          <p:cNvSpPr/>
          <p:nvPr/>
        </p:nvSpPr>
        <p:spPr>
          <a:xfrm>
            <a:off x="4275325" y="538725"/>
            <a:ext cx="717000" cy="4507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vs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3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PACKAGE JSON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4" name="Google Shape;89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6" name="Google Shape;896;p73"/>
          <p:cNvGrpSpPr/>
          <p:nvPr/>
        </p:nvGrpSpPr>
        <p:grpSpPr>
          <a:xfrm>
            <a:off x="717762" y="1853550"/>
            <a:ext cx="7440637" cy="1436400"/>
            <a:chOff x="1700559" y="2045723"/>
            <a:chExt cx="5648400" cy="1436400"/>
          </a:xfrm>
        </p:grpSpPr>
        <p:sp>
          <p:nvSpPr>
            <p:cNvPr id="897" name="Google Shape;897;p73"/>
            <p:cNvSpPr/>
            <p:nvPr/>
          </p:nvSpPr>
          <p:spPr>
            <a:xfrm>
              <a:off x="1700559" y="2045723"/>
              <a:ext cx="5648400" cy="14364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Depois de ver exemplos de http e gin, podemos ver como o gin é conveniente para o pacote http.</a:t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Lembre-se que o pacote http é usado no Gin!</a:t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73"/>
            <p:cNvSpPr/>
            <p:nvPr/>
          </p:nvSpPr>
          <p:spPr>
            <a:xfrm>
              <a:off x="1967325" y="2389248"/>
              <a:ext cx="486273" cy="813009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 txBox="1"/>
          <p:nvPr/>
        </p:nvSpPr>
        <p:spPr>
          <a:xfrm>
            <a:off x="600075" y="685800"/>
            <a:ext cx="371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4" name="Google Shape;90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25" y="3912358"/>
            <a:ext cx="1367875" cy="638342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74"/>
          <p:cNvSpPr txBox="1"/>
          <p:nvPr/>
        </p:nvSpPr>
        <p:spPr>
          <a:xfrm>
            <a:off x="489875" y="1741813"/>
            <a:ext cx="502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pt-BR" sz="85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Obrigado</a:t>
            </a: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.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906" name="Google Shape;906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5442" y="3654500"/>
            <a:ext cx="386409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74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8425" y="41813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691425" y="1324950"/>
            <a:ext cx="7688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7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HTTP</a:t>
            </a:r>
            <a:endParaRPr b="0" i="0" sz="7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04700" y="2675875"/>
            <a:ext cx="52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Protocolo de comunica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ção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4303100"/>
            <a:ext cx="644313" cy="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ctrTitle"/>
          </p:nvPr>
        </p:nvSpPr>
        <p:spPr>
          <a:xfrm>
            <a:off x="590900" y="1482000"/>
            <a:ext cx="795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"HTTP é um protocolo de transferência que permite a comunicação entre o cliente e o servidor de forma padronizada."</a:t>
            </a:r>
            <a:endParaRPr b="1" sz="28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416300" y="7128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é HTTP?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