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1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3B1"/>
    <a:srgbClr val="4888C8"/>
    <a:srgbClr val="4A87C2"/>
    <a:srgbClr val="F7F8F8"/>
    <a:srgbClr val="52586A"/>
    <a:srgbClr val="D74763"/>
    <a:srgbClr val="60B382"/>
    <a:srgbClr val="5B9BD5"/>
    <a:srgbClr val="F0796D"/>
    <a:srgbClr val="26A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1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453F6-EFE9-444D-BF07-F1699E3C982B}" type="datetimeFigureOut">
              <a:rPr lang="es-ES_tradnl" smtClean="0"/>
              <a:t>02/05/2023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AF5A8-FFD8-0D4F-B756-9760E30E78B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956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4220-0C95-B044-9396-FB1F257079B9}" type="datetimeFigureOut">
              <a:rPr lang="es-ES_tradnl" smtClean="0"/>
              <a:t>02/05/2023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70F1-39EB-5C4E-9F2E-B60719A46DD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99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4220-0C95-B044-9396-FB1F257079B9}" type="datetimeFigureOut">
              <a:rPr lang="es-ES_tradnl" smtClean="0"/>
              <a:t>02/05/2023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70F1-39EB-5C4E-9F2E-B60719A46DD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045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4220-0C95-B044-9396-FB1F257079B9}" type="datetimeFigureOut">
              <a:rPr lang="es-ES_tradnl" smtClean="0"/>
              <a:t>02/05/2023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70F1-39EB-5C4E-9F2E-B60719A46DD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771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4220-0C95-B044-9396-FB1F257079B9}" type="datetimeFigureOut">
              <a:rPr lang="es-ES_tradnl" smtClean="0"/>
              <a:t>02/05/2023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70F1-39EB-5C4E-9F2E-B60719A46DD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91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4220-0C95-B044-9396-FB1F257079B9}" type="datetimeFigureOut">
              <a:rPr lang="es-ES_tradnl" smtClean="0"/>
              <a:t>02/05/2023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70F1-39EB-5C4E-9F2E-B60719A46DD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122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4220-0C95-B044-9396-FB1F257079B9}" type="datetimeFigureOut">
              <a:rPr lang="es-ES_tradnl" smtClean="0"/>
              <a:t>02/05/2023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70F1-39EB-5C4E-9F2E-B60719A46DD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73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4220-0C95-B044-9396-FB1F257079B9}" type="datetimeFigureOut">
              <a:rPr lang="es-ES_tradnl" smtClean="0"/>
              <a:t>02/05/2023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70F1-39EB-5C4E-9F2E-B60719A46DD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184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4220-0C95-B044-9396-FB1F257079B9}" type="datetimeFigureOut">
              <a:rPr lang="es-ES_tradnl" smtClean="0"/>
              <a:t>02/05/2023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70F1-39EB-5C4E-9F2E-B60719A46DD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93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4220-0C95-B044-9396-FB1F257079B9}" type="datetimeFigureOut">
              <a:rPr lang="es-ES_tradnl" smtClean="0"/>
              <a:t>02/05/2023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70F1-39EB-5C4E-9F2E-B60719A46DD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59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4220-0C95-B044-9396-FB1F257079B9}" type="datetimeFigureOut">
              <a:rPr lang="es-ES_tradnl" smtClean="0"/>
              <a:t>02/05/2023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70F1-39EB-5C4E-9F2E-B60719A46DD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274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4220-0C95-B044-9396-FB1F257079B9}" type="datetimeFigureOut">
              <a:rPr lang="es-ES_tradnl" smtClean="0"/>
              <a:t>02/05/2023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70F1-39EB-5C4E-9F2E-B60719A46DD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533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94220-0C95-B044-9396-FB1F257079B9}" type="datetimeFigureOut">
              <a:rPr lang="es-ES_tradnl" smtClean="0"/>
              <a:t>02/05/2023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A70F1-39EB-5C4E-9F2E-B60719A46DD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17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623029" y="426236"/>
            <a:ext cx="436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4888C8"/>
                </a:solidFill>
                <a:latin typeface="Nunito ExtraBold" charset="0"/>
                <a:ea typeface="Nunito ExtraBold" charset="0"/>
                <a:cs typeface="Nunito ExtraBold" charset="0"/>
              </a:rPr>
              <a:t>URG – </a:t>
            </a:r>
            <a:r>
              <a:rPr lang="es-ES_tradnl" sz="2400" b="1" dirty="0" err="1">
                <a:solidFill>
                  <a:srgbClr val="4888C8"/>
                </a:solidFill>
                <a:latin typeface="Nunito ExtraBold" charset="0"/>
                <a:ea typeface="Nunito ExtraBold" charset="0"/>
                <a:cs typeface="Nunito ExtraBold" charset="0"/>
              </a:rPr>
              <a:t>Churn</a:t>
            </a:r>
            <a:r>
              <a:rPr lang="es-ES_tradnl" sz="2400" b="1" dirty="0">
                <a:solidFill>
                  <a:srgbClr val="4888C8"/>
                </a:solidFill>
                <a:latin typeface="Nunito ExtraBold" charset="0"/>
                <a:ea typeface="Nunito ExtraBold" charset="0"/>
                <a:cs typeface="Nunito ExtraBold" charset="0"/>
              </a:rPr>
              <a:t> </a:t>
            </a:r>
            <a:r>
              <a:rPr lang="es-ES_tradnl" sz="2400" b="1" dirty="0" err="1">
                <a:solidFill>
                  <a:srgbClr val="4888C8"/>
                </a:solidFill>
                <a:latin typeface="Nunito ExtraBold" charset="0"/>
                <a:ea typeface="Nunito ExtraBold" charset="0"/>
                <a:cs typeface="Nunito ExtraBold" charset="0"/>
              </a:rPr>
              <a:t>Model</a:t>
            </a:r>
            <a:endParaRPr lang="es-ES_tradnl" sz="2400" b="1" dirty="0">
              <a:solidFill>
                <a:srgbClr val="4888C8"/>
              </a:solidFill>
              <a:latin typeface="Nunito ExtraBold" charset="0"/>
              <a:ea typeface="Nunito ExtraBold" charset="0"/>
              <a:cs typeface="Nunito ExtraBold" charset="0"/>
            </a:endParaRPr>
          </a:p>
        </p:txBody>
      </p:sp>
      <p:pic>
        <p:nvPicPr>
          <p:cNvPr id="18" name="Imagen 1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7" y="1008170"/>
            <a:ext cx="3960000" cy="28800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09FE45E-7548-416B-9B44-F82740B0E862}"/>
              </a:ext>
            </a:extLst>
          </p:cNvPr>
          <p:cNvSpPr/>
          <p:nvPr/>
        </p:nvSpPr>
        <p:spPr>
          <a:xfrm>
            <a:off x="129912" y="2250015"/>
            <a:ext cx="6471810" cy="17243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A459455-1D7D-4630-9ACC-EE447B03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64" y="4986335"/>
            <a:ext cx="830802" cy="83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850F3A1-D560-4484-92D0-864DC488E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1" y="1337389"/>
            <a:ext cx="706103" cy="6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Database Icons - Download Free Vector Icons | Noun Project">
            <a:extLst>
              <a:ext uri="{FF2B5EF4-FFF2-40B4-BE49-F238E27FC236}">
                <a16:creationId xmlns:a16="http://schemas.microsoft.com/office/drawing/2014/main" id="{BFAD55E4-CDD4-4A73-B77D-061D431B5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80" y="3018177"/>
            <a:ext cx="769028" cy="76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C673476-98B1-4239-9E5B-2792803A726A}"/>
              </a:ext>
            </a:extLst>
          </p:cNvPr>
          <p:cNvCxnSpPr>
            <a:cxnSpLocks/>
          </p:cNvCxnSpPr>
          <p:nvPr/>
        </p:nvCxnSpPr>
        <p:spPr>
          <a:xfrm>
            <a:off x="756975" y="2104896"/>
            <a:ext cx="0" cy="85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7535324-0F08-428D-9A3B-AA6798F7E465}"/>
              </a:ext>
            </a:extLst>
          </p:cNvPr>
          <p:cNvCxnSpPr>
            <a:cxnSpLocks/>
          </p:cNvCxnSpPr>
          <p:nvPr/>
        </p:nvCxnSpPr>
        <p:spPr>
          <a:xfrm>
            <a:off x="1264552" y="3266706"/>
            <a:ext cx="1396009" cy="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2">
            <a:extLst>
              <a:ext uri="{FF2B5EF4-FFF2-40B4-BE49-F238E27FC236}">
                <a16:creationId xmlns:a16="http://schemas.microsoft.com/office/drawing/2014/main" id="{C6C60AE1-6624-4DCA-8321-34F0EE304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829" y="2835001"/>
            <a:ext cx="778846" cy="77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C50799F-EEB1-4BC0-A3B4-235EAAF1D97D}"/>
              </a:ext>
            </a:extLst>
          </p:cNvPr>
          <p:cNvCxnSpPr>
            <a:cxnSpLocks/>
          </p:cNvCxnSpPr>
          <p:nvPr/>
        </p:nvCxnSpPr>
        <p:spPr>
          <a:xfrm flipV="1">
            <a:off x="3874194" y="3249374"/>
            <a:ext cx="1152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4684661-9474-409B-BA10-1E1D586BA9E5}"/>
              </a:ext>
            </a:extLst>
          </p:cNvPr>
          <p:cNvCxnSpPr>
            <a:cxnSpLocks/>
            <a:stCxn id="15" idx="2"/>
            <a:endCxn id="34" idx="3"/>
          </p:cNvCxnSpPr>
          <p:nvPr/>
        </p:nvCxnSpPr>
        <p:spPr>
          <a:xfrm flipH="1">
            <a:off x="5586012" y="3613847"/>
            <a:ext cx="10240" cy="115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0" descr="Database Icons - Download Free Vector Icons | Noun Project">
            <a:extLst>
              <a:ext uri="{FF2B5EF4-FFF2-40B4-BE49-F238E27FC236}">
                <a16:creationId xmlns:a16="http://schemas.microsoft.com/office/drawing/2014/main" id="{E0ACA4AC-9634-4260-BB3C-955D0DE6E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71" y="5096301"/>
            <a:ext cx="769028" cy="76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A1478DD-4516-4482-BA4E-1BC3D7B23B8F}"/>
              </a:ext>
            </a:extLst>
          </p:cNvPr>
          <p:cNvCxnSpPr>
            <a:cxnSpLocks/>
          </p:cNvCxnSpPr>
          <p:nvPr/>
        </p:nvCxnSpPr>
        <p:spPr>
          <a:xfrm flipV="1">
            <a:off x="3870384" y="5442415"/>
            <a:ext cx="1152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0" descr="Database Icons - Download Free Vector Icons | Noun Project">
            <a:extLst>
              <a:ext uri="{FF2B5EF4-FFF2-40B4-BE49-F238E27FC236}">
                <a16:creationId xmlns:a16="http://schemas.microsoft.com/office/drawing/2014/main" id="{297CFC29-65A5-4AC0-9053-C0498D22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405" y="5048109"/>
            <a:ext cx="769028" cy="76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3239868-BF8B-45B5-8D3A-5DDC81B1F8B7}"/>
              </a:ext>
            </a:extLst>
          </p:cNvPr>
          <p:cNvCxnSpPr>
            <a:cxnSpLocks/>
          </p:cNvCxnSpPr>
          <p:nvPr/>
        </p:nvCxnSpPr>
        <p:spPr>
          <a:xfrm flipV="1">
            <a:off x="6164767" y="5432623"/>
            <a:ext cx="1152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4" descr="Free Network Team Icon, Symbol. PNG, SVG Download.">
            <a:extLst>
              <a:ext uri="{FF2B5EF4-FFF2-40B4-BE49-F238E27FC236}">
                <a16:creationId xmlns:a16="http://schemas.microsoft.com/office/drawing/2014/main" id="{FD2197F5-4976-45B9-AF96-62883AF1C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322" y="1447839"/>
            <a:ext cx="780205" cy="7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PowerBI estrena nueva imagen e icono – Microsofters">
            <a:extLst>
              <a:ext uri="{FF2B5EF4-FFF2-40B4-BE49-F238E27FC236}">
                <a16:creationId xmlns:a16="http://schemas.microsoft.com/office/drawing/2014/main" id="{2F0AEE41-1B50-49E6-AC72-338264EC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22" y="5184683"/>
            <a:ext cx="739912" cy="5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77F3F30-ED50-4494-BCEC-329C3A7A3B89}"/>
              </a:ext>
            </a:extLst>
          </p:cNvPr>
          <p:cNvCxnSpPr>
            <a:cxnSpLocks/>
          </p:cNvCxnSpPr>
          <p:nvPr/>
        </p:nvCxnSpPr>
        <p:spPr>
          <a:xfrm flipV="1">
            <a:off x="8327159" y="5432624"/>
            <a:ext cx="731568" cy="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8D8701A-7EE3-4468-A486-21C056B7E415}"/>
              </a:ext>
            </a:extLst>
          </p:cNvPr>
          <p:cNvSpPr txBox="1"/>
          <p:nvPr/>
        </p:nvSpPr>
        <p:spPr>
          <a:xfrm>
            <a:off x="3439324" y="1482199"/>
            <a:ext cx="1032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Data </a:t>
            </a:r>
            <a:r>
              <a:rPr lang="es-AR" sz="1400" b="1" dirty="0" err="1"/>
              <a:t>Science</a:t>
            </a:r>
            <a:r>
              <a:rPr lang="es-AR" sz="1400" b="1" dirty="0"/>
              <a:t> </a:t>
            </a:r>
            <a:r>
              <a:rPr lang="es-AR" sz="1400" b="1" dirty="0" err="1"/>
              <a:t>Team</a:t>
            </a:r>
            <a:endParaRPr lang="es-AR" sz="14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4E2514B-B1DF-4E48-ADBD-E90CD4B48DDB}"/>
              </a:ext>
            </a:extLst>
          </p:cNvPr>
          <p:cNvSpPr txBox="1"/>
          <p:nvPr/>
        </p:nvSpPr>
        <p:spPr>
          <a:xfrm>
            <a:off x="354336" y="2360019"/>
            <a:ext cx="87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Fuentes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9ABFFA5-28EF-4E55-B054-EE501E542605}"/>
              </a:ext>
            </a:extLst>
          </p:cNvPr>
          <p:cNvSpPr txBox="1"/>
          <p:nvPr/>
        </p:nvSpPr>
        <p:spPr>
          <a:xfrm>
            <a:off x="2561929" y="2434571"/>
            <a:ext cx="139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Implementación ML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5523216-3F17-4E67-85C4-F8662168E775}"/>
              </a:ext>
            </a:extLst>
          </p:cNvPr>
          <p:cNvSpPr txBox="1"/>
          <p:nvPr/>
        </p:nvSpPr>
        <p:spPr>
          <a:xfrm>
            <a:off x="4872939" y="2311781"/>
            <a:ext cx="139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Modelo Entrenado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6F9AB91-4465-44E1-9244-E2ECD8C61939}"/>
              </a:ext>
            </a:extLst>
          </p:cNvPr>
          <p:cNvSpPr/>
          <p:nvPr/>
        </p:nvSpPr>
        <p:spPr>
          <a:xfrm>
            <a:off x="4307129" y="4897659"/>
            <a:ext cx="2557766" cy="106992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DC55DFA-D411-4936-9BE9-5107B1539732}"/>
              </a:ext>
            </a:extLst>
          </p:cNvPr>
          <p:cNvSpPr txBox="1"/>
          <p:nvPr/>
        </p:nvSpPr>
        <p:spPr>
          <a:xfrm>
            <a:off x="4192219" y="4614522"/>
            <a:ext cx="139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Proceso ETL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8B211D2-E645-4992-B5CB-2513F0C1D197}"/>
              </a:ext>
            </a:extLst>
          </p:cNvPr>
          <p:cNvSpPr txBox="1"/>
          <p:nvPr/>
        </p:nvSpPr>
        <p:spPr>
          <a:xfrm>
            <a:off x="4342142" y="5994618"/>
            <a:ext cx="2689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En algún momento del proceso ETL se debe llamar al .</a:t>
            </a:r>
            <a:r>
              <a:rPr lang="es-AR" sz="1200" dirty="0" err="1"/>
              <a:t>py</a:t>
            </a:r>
            <a:r>
              <a:rPr lang="es-AR" sz="1200" dirty="0"/>
              <a:t> en el cual se pasaran los datos por el modelo para obtener las predicciones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C307809-B8C5-433E-8A2A-153A927B46D5}"/>
              </a:ext>
            </a:extLst>
          </p:cNvPr>
          <p:cNvSpPr txBox="1"/>
          <p:nvPr/>
        </p:nvSpPr>
        <p:spPr>
          <a:xfrm>
            <a:off x="2598462" y="5994618"/>
            <a:ext cx="139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Fuente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FDBA122-D2A6-4AA8-8088-2A5098680496}"/>
              </a:ext>
            </a:extLst>
          </p:cNvPr>
          <p:cNvSpPr txBox="1"/>
          <p:nvPr/>
        </p:nvSpPr>
        <p:spPr>
          <a:xfrm>
            <a:off x="7080903" y="5930730"/>
            <a:ext cx="139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Data </a:t>
            </a:r>
            <a:r>
              <a:rPr lang="es-AR" sz="1400" b="1" dirty="0" err="1"/>
              <a:t>Mart</a:t>
            </a:r>
            <a:endParaRPr lang="es-AR" sz="1400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54C844-4282-4578-A821-EB283D0A4AFE}"/>
              </a:ext>
            </a:extLst>
          </p:cNvPr>
          <p:cNvSpPr txBox="1"/>
          <p:nvPr/>
        </p:nvSpPr>
        <p:spPr>
          <a:xfrm>
            <a:off x="8887080" y="4657731"/>
            <a:ext cx="1046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 err="1"/>
              <a:t>Analytics</a:t>
            </a:r>
            <a:r>
              <a:rPr lang="es-AR" sz="1400" b="1" dirty="0"/>
              <a:t> </a:t>
            </a:r>
            <a:r>
              <a:rPr lang="es-AR" sz="1400" b="1" dirty="0" err="1"/>
              <a:t>Layer</a:t>
            </a:r>
            <a:endParaRPr lang="es-AR" sz="1400" b="1" dirty="0"/>
          </a:p>
        </p:txBody>
      </p:sp>
      <p:pic>
        <p:nvPicPr>
          <p:cNvPr id="39" name="Picture 14" descr="Free Network Team Icon, Symbol. PNG, SVG Download.">
            <a:extLst>
              <a:ext uri="{FF2B5EF4-FFF2-40B4-BE49-F238E27FC236}">
                <a16:creationId xmlns:a16="http://schemas.microsoft.com/office/drawing/2014/main" id="{955F6159-8958-47BC-B172-03733406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530" y="5128266"/>
            <a:ext cx="642955" cy="6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EEAE66C9-6D4C-416E-8003-A7A6ECC476B5}"/>
              </a:ext>
            </a:extLst>
          </p:cNvPr>
          <p:cNvSpPr txBox="1"/>
          <p:nvPr/>
        </p:nvSpPr>
        <p:spPr>
          <a:xfrm>
            <a:off x="10557812" y="5138865"/>
            <a:ext cx="1046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Usuario Final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FB98DD8-6C21-4D07-8C28-DB11C47E167A}"/>
              </a:ext>
            </a:extLst>
          </p:cNvPr>
          <p:cNvSpPr txBox="1"/>
          <p:nvPr/>
        </p:nvSpPr>
        <p:spPr>
          <a:xfrm>
            <a:off x="8887080" y="5731826"/>
            <a:ext cx="104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Revisión de rendimiento del modelo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B68C7075-7268-47F6-A8C3-1302CB4F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03" y="2921557"/>
            <a:ext cx="830802" cy="83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FB78A74-2640-452E-BD7C-7667317EEAAC}"/>
              </a:ext>
            </a:extLst>
          </p:cNvPr>
          <p:cNvSpPr txBox="1"/>
          <p:nvPr/>
        </p:nvSpPr>
        <p:spPr>
          <a:xfrm>
            <a:off x="1031604" y="1425377"/>
            <a:ext cx="87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Train </a:t>
            </a:r>
            <a:r>
              <a:rPr lang="es-AR" sz="1400" b="1" dirty="0" err="1"/>
              <a:t>DataSet</a:t>
            </a:r>
            <a:endParaRPr lang="es-AR" sz="1400" b="1" dirty="0"/>
          </a:p>
        </p:txBody>
      </p:sp>
      <p:pic>
        <p:nvPicPr>
          <p:cNvPr id="49" name="Picture 6">
            <a:extLst>
              <a:ext uri="{FF2B5EF4-FFF2-40B4-BE49-F238E27FC236}">
                <a16:creationId xmlns:a16="http://schemas.microsoft.com/office/drawing/2014/main" id="{59340546-20F0-4040-A3FE-11B792ED9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66" y="5128266"/>
            <a:ext cx="706103" cy="6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894E414A-BFBA-4CF9-BE39-2330A677C3CF}"/>
              </a:ext>
            </a:extLst>
          </p:cNvPr>
          <p:cNvSpPr txBox="1"/>
          <p:nvPr/>
        </p:nvSpPr>
        <p:spPr>
          <a:xfrm>
            <a:off x="129912" y="5208606"/>
            <a:ext cx="87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Test </a:t>
            </a:r>
            <a:r>
              <a:rPr lang="es-AR" sz="1400" b="1" dirty="0" err="1"/>
              <a:t>DataSet</a:t>
            </a:r>
            <a:endParaRPr lang="es-AR" sz="1400" b="1" dirty="0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5AFFCD8B-F0DC-4558-8C2E-2DA717A8C384}"/>
              </a:ext>
            </a:extLst>
          </p:cNvPr>
          <p:cNvCxnSpPr>
            <a:cxnSpLocks/>
          </p:cNvCxnSpPr>
          <p:nvPr/>
        </p:nvCxnSpPr>
        <p:spPr>
          <a:xfrm>
            <a:off x="1774019" y="5431599"/>
            <a:ext cx="1042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n 53">
            <a:extLst>
              <a:ext uri="{FF2B5EF4-FFF2-40B4-BE49-F238E27FC236}">
                <a16:creationId xmlns:a16="http://schemas.microsoft.com/office/drawing/2014/main" id="{DB27B9E4-3543-499A-854F-521ABACA02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8725" y="139699"/>
            <a:ext cx="1932599" cy="573074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3FFA166D-C11A-41C4-993A-6DBCCAF6F808}"/>
              </a:ext>
            </a:extLst>
          </p:cNvPr>
          <p:cNvSpPr txBox="1"/>
          <p:nvPr/>
        </p:nvSpPr>
        <p:spPr>
          <a:xfrm>
            <a:off x="6887128" y="758546"/>
            <a:ext cx="50823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600" b="1" dirty="0"/>
              <a:t>Guía de implementación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AR" sz="1200" dirty="0"/>
              <a:t>Importar Train y Test en SQL Server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AR" sz="1200" dirty="0"/>
              <a:t>Aplicar análisis exploratorio.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AR" sz="1200" dirty="0"/>
              <a:t>Determinar si es necesario hacer </a:t>
            </a:r>
            <a:r>
              <a:rPr lang="es-AR" sz="1200" dirty="0" err="1"/>
              <a:t>encoding</a:t>
            </a:r>
            <a:r>
              <a:rPr lang="es-AR" sz="1200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AR" sz="1200" dirty="0"/>
              <a:t>Probar reducir dimensionalidad y graficar datos en forma </a:t>
            </a:r>
            <a:r>
              <a:rPr lang="es-AR" sz="1200" dirty="0" err="1"/>
              <a:t>bivariada</a:t>
            </a:r>
            <a:r>
              <a:rPr lang="es-AR" sz="1200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AR" sz="1200" dirty="0"/>
              <a:t>Entrenar 4 modelos de clasificación. Usar búsqueda bayesiana de </a:t>
            </a:r>
            <a:r>
              <a:rPr lang="es-AR" sz="1200" dirty="0" err="1"/>
              <a:t>hiperparametros</a:t>
            </a:r>
            <a:r>
              <a:rPr lang="es-AR" sz="1200" dirty="0"/>
              <a:t> con </a:t>
            </a:r>
            <a:r>
              <a:rPr lang="es-AR" sz="1200" dirty="0" err="1"/>
              <a:t>cross-validation</a:t>
            </a:r>
            <a:r>
              <a:rPr lang="es-AR" sz="1200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AR" sz="1200" dirty="0"/>
              <a:t>Utilizando los datos de Test. Comparar los cuatro modelos utilizando sus mejores parámetros (utilice todas las métricas que crea conveniente). Visualizar ROC y AUC.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AR" sz="1200" dirty="0"/>
              <a:t>Con el mejor modelos desarrollar un proceso que lea los datos de Test, los pase por el modelo y actualice los valores de la variable target con sus probabilidades. Disparar el proceso desde SQL server </a:t>
            </a:r>
            <a:r>
              <a:rPr lang="es-AR" sz="1200" dirty="0" err="1"/>
              <a:t>agent</a:t>
            </a:r>
            <a:r>
              <a:rPr lang="es-AR" sz="1200" dirty="0"/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AR" sz="1200" dirty="0"/>
              <a:t>Desarrollar un tablero en </a:t>
            </a:r>
            <a:r>
              <a:rPr lang="es-AR" sz="1200" dirty="0" err="1"/>
              <a:t>Power</a:t>
            </a:r>
            <a:r>
              <a:rPr lang="es-AR" sz="1200" dirty="0"/>
              <a:t> BI</a:t>
            </a:r>
          </a:p>
          <a:p>
            <a:pPr marL="228600" indent="-228600" algn="just">
              <a:buFont typeface="+mj-lt"/>
              <a:buAutoNum type="arabicPeriod"/>
            </a:pPr>
            <a:endParaRPr lang="es-AR" sz="1200" dirty="0"/>
          </a:p>
          <a:p>
            <a:pPr marL="228600" indent="-228600" algn="just">
              <a:buFont typeface="+mj-lt"/>
              <a:buAutoNum type="arabicPeriod"/>
            </a:pPr>
            <a:endParaRPr lang="es-AR" sz="1200" dirty="0"/>
          </a:p>
          <a:p>
            <a:pPr marL="228600" indent="-228600" algn="just">
              <a:buFont typeface="+mj-lt"/>
              <a:buAutoNum type="arabicPeriod"/>
            </a:pPr>
            <a:endParaRPr lang="es-AR" sz="1200" dirty="0"/>
          </a:p>
          <a:p>
            <a:pPr marL="228600" indent="-228600" algn="just">
              <a:buFont typeface="+mj-lt"/>
              <a:buAutoNum type="arabicPeriod"/>
            </a:pP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40143323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22764</TotalTime>
  <Words>174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Nunito ExtraBold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Damian Putero</cp:lastModifiedBy>
  <cp:revision>283</cp:revision>
  <dcterms:created xsi:type="dcterms:W3CDTF">2019-12-02T19:42:45Z</dcterms:created>
  <dcterms:modified xsi:type="dcterms:W3CDTF">2023-05-04T18:43:30Z</dcterms:modified>
</cp:coreProperties>
</file>