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Source Sans Pr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SourceSansPr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SourceSansPro-italic.fntdata"/><Relationship Id="rId16" Type="http://schemas.openxmlformats.org/officeDocument/2006/relationships/slide" Target="slides/slide11.xml"/><Relationship Id="rId38" Type="http://schemas.openxmlformats.org/officeDocument/2006/relationships/font" Target="fonts/SourceSans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32c2793d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32c2793d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32c2793d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32c2793d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32c2793d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32c2793d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32c2793d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2c2793d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32c2793d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32c2793d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32c2793d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32c2793d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32c2793d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32c2793d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32c2793d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32c2793d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32c2793d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32c2793d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32c2793d5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32c2793d5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32c2793d5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32c2793d5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32c2793d5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32c2793d5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32c2793d5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32c2793d5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32c2793d5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32c2793d5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32c2793d5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32c2793d5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32c2793d5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32c2793d5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32c2793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32c2793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32c2793d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32c2793d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32d6b572c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32d6b572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32c2793d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32c2793d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32c2793d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32c2793d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data.sfgov.org/Culture-and-Recreation/Library-Usage/qzz6-2jup" TargetMode="External"/><Relationship Id="rId4" Type="http://schemas.openxmlformats.org/officeDocument/2006/relationships/hyperlink" Target="https://www.kaggle.com/datasf/sf-library-usage-dat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hyperlink" Target="mailto:jochoi@ryerson.ca" TargetMode="External"/><Relationship Id="rId4" Type="http://schemas.openxmlformats.org/officeDocument/2006/relationships/hyperlink" Target="https://github.com/josiechoi/Ryerson_capstone_library_usa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60950" y="377849"/>
            <a:ext cx="8222100" cy="219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 frequent users based on demographic details </a:t>
            </a:r>
            <a:endParaRPr/>
          </a:p>
        </p:txBody>
      </p:sp>
      <p:sp>
        <p:nvSpPr>
          <p:cNvPr id="59" name="Google Shape;59;p13"/>
          <p:cNvSpPr txBox="1"/>
          <p:nvPr>
            <p:ph idx="1" type="subTitle"/>
          </p:nvPr>
        </p:nvSpPr>
        <p:spPr>
          <a:xfrm>
            <a:off x="541525" y="2867927"/>
            <a:ext cx="8222100" cy="141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CKME 136 Capstone Project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Josephine Choi </a:t>
            </a:r>
            <a:endParaRPr>
              <a:solidFill>
                <a:srgbClr val="FFFFFF"/>
              </a:solidFill>
            </a:endParaRPr>
          </a:p>
          <a:p>
            <a:pPr indent="0" lvl="0" marL="0" rtl="0" algn="l">
              <a:spcBef>
                <a:spcPts val="0"/>
              </a:spcBef>
              <a:spcAft>
                <a:spcPts val="0"/>
              </a:spcAft>
              <a:buNone/>
            </a:pPr>
            <a:r>
              <a:rPr lang="en">
                <a:solidFill>
                  <a:srgbClr val="FFFFFF"/>
                </a:solidFill>
              </a:rPr>
              <a:t>500-494-464</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Checkouts </a:t>
            </a:r>
            <a:endParaRPr/>
          </a:p>
        </p:txBody>
      </p:sp>
      <p:pic>
        <p:nvPicPr>
          <p:cNvPr id="166" name="Google Shape;166;p22"/>
          <p:cNvPicPr preferRelativeResize="0"/>
          <p:nvPr/>
        </p:nvPicPr>
        <p:blipFill>
          <a:blip r:embed="rId3">
            <a:alphaModFix/>
          </a:blip>
          <a:stretch>
            <a:fillRect/>
          </a:stretch>
        </p:blipFill>
        <p:spPr>
          <a:xfrm>
            <a:off x="152400" y="1220825"/>
            <a:ext cx="4590700" cy="2517875"/>
          </a:xfrm>
          <a:prstGeom prst="rect">
            <a:avLst/>
          </a:prstGeom>
          <a:noFill/>
          <a:ln>
            <a:noFill/>
          </a:ln>
        </p:spPr>
      </p:pic>
      <p:pic>
        <p:nvPicPr>
          <p:cNvPr id="167" name="Google Shape;167;p22"/>
          <p:cNvPicPr preferRelativeResize="0"/>
          <p:nvPr/>
        </p:nvPicPr>
        <p:blipFill>
          <a:blip r:embed="rId4">
            <a:alphaModFix/>
          </a:blip>
          <a:stretch>
            <a:fillRect/>
          </a:stretch>
        </p:blipFill>
        <p:spPr>
          <a:xfrm>
            <a:off x="2882800" y="2186750"/>
            <a:ext cx="5949500" cy="267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Checkouts </a:t>
            </a:r>
            <a:endParaRPr/>
          </a:p>
          <a:p>
            <a:pPr indent="0" lvl="0" marL="0" rtl="0" algn="l">
              <a:spcBef>
                <a:spcPts val="0"/>
              </a:spcBef>
              <a:spcAft>
                <a:spcPts val="0"/>
              </a:spcAft>
              <a:buNone/>
            </a:pPr>
            <a:r>
              <a:t/>
            </a:r>
            <a:endParaRPr/>
          </a:p>
        </p:txBody>
      </p:sp>
      <p:pic>
        <p:nvPicPr>
          <p:cNvPr id="173" name="Google Shape;173;p23"/>
          <p:cNvPicPr preferRelativeResize="0"/>
          <p:nvPr/>
        </p:nvPicPr>
        <p:blipFill>
          <a:blip r:embed="rId3">
            <a:alphaModFix/>
          </a:blip>
          <a:stretch>
            <a:fillRect/>
          </a:stretch>
        </p:blipFill>
        <p:spPr>
          <a:xfrm>
            <a:off x="1020626" y="1068425"/>
            <a:ext cx="7495400" cy="413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Threshold </a:t>
            </a:r>
            <a:endParaRPr/>
          </a:p>
        </p:txBody>
      </p:sp>
      <p:sp>
        <p:nvSpPr>
          <p:cNvPr id="179" name="Google Shape;179;p24"/>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Average CKO &gt; 50 = frequent users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126900" y="2294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based on frequent/infrequent category </a:t>
            </a:r>
            <a:endParaRPr/>
          </a:p>
        </p:txBody>
      </p:sp>
      <p:pic>
        <p:nvPicPr>
          <p:cNvPr id="185" name="Google Shape;185;p25"/>
          <p:cNvPicPr preferRelativeResize="0"/>
          <p:nvPr/>
        </p:nvPicPr>
        <p:blipFill>
          <a:blip r:embed="rId3">
            <a:alphaModFix/>
          </a:blip>
          <a:stretch>
            <a:fillRect/>
          </a:stretch>
        </p:blipFill>
        <p:spPr>
          <a:xfrm>
            <a:off x="1261200" y="1159250"/>
            <a:ext cx="6862500" cy="369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311700" y="1986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Explore average ckos using Geopanda </a:t>
            </a:r>
            <a:endParaRPr/>
          </a:p>
        </p:txBody>
      </p:sp>
      <p:pic>
        <p:nvPicPr>
          <p:cNvPr id="191" name="Google Shape;191;p26"/>
          <p:cNvPicPr preferRelativeResize="0"/>
          <p:nvPr/>
        </p:nvPicPr>
        <p:blipFill>
          <a:blip r:embed="rId3">
            <a:alphaModFix/>
          </a:blip>
          <a:stretch>
            <a:fillRect/>
          </a:stretch>
        </p:blipFill>
        <p:spPr>
          <a:xfrm>
            <a:off x="1030175" y="883625"/>
            <a:ext cx="7378050" cy="4197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Imbalanced Data </a:t>
            </a:r>
            <a:endParaRPr/>
          </a:p>
        </p:txBody>
      </p:sp>
      <p:sp>
        <p:nvSpPr>
          <p:cNvPr id="197" name="Google Shape;197;p27"/>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Oversampling minority class with SMOTE </a:t>
            </a:r>
            <a:endParaRPr/>
          </a:p>
        </p:txBody>
      </p:sp>
      <p:sp>
        <p:nvSpPr>
          <p:cNvPr id="198" name="Google Shape;198;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b="0" lang="en" sz="1800">
                <a:highlight>
                  <a:srgbClr val="FFFFFF"/>
                </a:highlight>
                <a:latin typeface="Arial"/>
                <a:ea typeface="Arial"/>
                <a:cs typeface="Arial"/>
                <a:sym typeface="Arial"/>
              </a:rPr>
              <a:t>Counter({0: 357926, 1: 65522})</a:t>
            </a:r>
            <a:endParaRPr b="0" sz="1800">
              <a:highlight>
                <a:srgbClr val="FFFFFF"/>
              </a:highlight>
              <a:latin typeface="Arial"/>
              <a:ea typeface="Arial"/>
              <a:cs typeface="Arial"/>
              <a:sym typeface="Arial"/>
            </a:endParaRPr>
          </a:p>
          <a:p>
            <a:pPr indent="0" lvl="0" marL="0" rtl="0" algn="l">
              <a:spcBef>
                <a:spcPts val="1200"/>
              </a:spcBef>
              <a:spcAft>
                <a:spcPts val="0"/>
              </a:spcAft>
              <a:buNone/>
            </a:pPr>
            <a:r>
              <a:t/>
            </a:r>
            <a:endParaRPr/>
          </a:p>
        </p:txBody>
      </p:sp>
      <p:pic>
        <p:nvPicPr>
          <p:cNvPr id="204" name="Google Shape;204;p28"/>
          <p:cNvPicPr preferRelativeResize="0"/>
          <p:nvPr/>
        </p:nvPicPr>
        <p:blipFill>
          <a:blip r:embed="rId3">
            <a:alphaModFix/>
          </a:blip>
          <a:stretch>
            <a:fillRect/>
          </a:stretch>
        </p:blipFill>
        <p:spPr>
          <a:xfrm>
            <a:off x="1091775" y="1407225"/>
            <a:ext cx="6192275" cy="3072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SMOTE to oversample minority class </a:t>
            </a:r>
            <a:endParaRPr/>
          </a:p>
        </p:txBody>
      </p:sp>
      <p:pic>
        <p:nvPicPr>
          <p:cNvPr id="210" name="Google Shape;210;p29"/>
          <p:cNvPicPr preferRelativeResize="0"/>
          <p:nvPr/>
        </p:nvPicPr>
        <p:blipFill>
          <a:blip r:embed="rId3">
            <a:alphaModFix/>
          </a:blip>
          <a:stretch>
            <a:fillRect/>
          </a:stretch>
        </p:blipFill>
        <p:spPr>
          <a:xfrm>
            <a:off x="0" y="1267351"/>
            <a:ext cx="8832301" cy="2844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 and Prediction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0" y="368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a:t>
            </a:r>
            <a:endParaRPr/>
          </a:p>
        </p:txBody>
      </p:sp>
      <p:sp>
        <p:nvSpPr>
          <p:cNvPr id="221" name="Google Shape;221;p31"/>
          <p:cNvSpPr txBox="1"/>
          <p:nvPr/>
        </p:nvSpPr>
        <p:spPr>
          <a:xfrm>
            <a:off x="0" y="917250"/>
            <a:ext cx="8962500" cy="3865200"/>
          </a:xfrm>
          <a:prstGeom prst="rect">
            <a:avLst/>
          </a:prstGeom>
          <a:noFill/>
          <a:ln>
            <a:noFill/>
          </a:ln>
        </p:spPr>
        <p:txBody>
          <a:bodyPr anchorCtr="0" anchor="t" bIns="91425" lIns="91425" spcFirstLastPara="1" rIns="91425" wrap="square" tIns="91425">
            <a:noAutofit/>
          </a:bodyPr>
          <a:lstStyle/>
          <a:p>
            <a:pPr indent="-228600" lvl="0" marL="685800" rtl="0" algn="l">
              <a:lnSpc>
                <a:spcPct val="200000"/>
              </a:lnSpc>
              <a:spcBef>
                <a:spcPts val="1200"/>
              </a:spcBef>
              <a:spcAft>
                <a:spcPts val="0"/>
              </a:spcAft>
              <a:buNone/>
            </a:pPr>
            <a:r>
              <a:rPr lang="en">
                <a:solidFill>
                  <a:schemeClr val="dk2"/>
                </a:solidFill>
              </a:rPr>
              <a:t>-          </a:t>
            </a:r>
            <a:r>
              <a:rPr lang="en">
                <a:solidFill>
                  <a:srgbClr val="24292E"/>
                </a:solidFill>
              </a:rPr>
              <a:t>Create new variables, for instance, calculate the number of years the patrons have a library card ( 2016 minus “Year Patron Registered” = “years_registered”), average annual checkouts (‘avg_cko’)</a:t>
            </a:r>
            <a:endParaRPr>
              <a:solidFill>
                <a:srgbClr val="24292E"/>
              </a:solidFill>
            </a:endParaRPr>
          </a:p>
          <a:p>
            <a:pPr indent="-228600" lvl="0" marL="685800" rtl="0" algn="l">
              <a:lnSpc>
                <a:spcPct val="200000"/>
              </a:lnSpc>
              <a:spcBef>
                <a:spcPts val="1200"/>
              </a:spcBef>
              <a:spcAft>
                <a:spcPts val="0"/>
              </a:spcAft>
              <a:buNone/>
            </a:pPr>
            <a:r>
              <a:rPr lang="en">
                <a:solidFill>
                  <a:schemeClr val="dk2"/>
                </a:solidFill>
              </a:rPr>
              <a:t>-          </a:t>
            </a:r>
            <a:r>
              <a:rPr lang="en">
                <a:solidFill>
                  <a:srgbClr val="24292E"/>
                </a:solidFill>
              </a:rPr>
              <a:t>Turn categorical variables, such as Age Range, into numerical variable using median. Turn some categorical variables into Boolean (e.g. Provide email address, outside county)</a:t>
            </a:r>
            <a:endParaRPr>
              <a:solidFill>
                <a:srgbClr val="24292E"/>
              </a:solidFill>
            </a:endParaRPr>
          </a:p>
          <a:p>
            <a:pPr indent="-228600" lvl="0" marL="685800" rtl="0" algn="l">
              <a:lnSpc>
                <a:spcPct val="200000"/>
              </a:lnSpc>
              <a:spcBef>
                <a:spcPts val="1200"/>
              </a:spcBef>
              <a:spcAft>
                <a:spcPts val="0"/>
              </a:spcAft>
              <a:buNone/>
            </a:pPr>
            <a:r>
              <a:rPr lang="en">
                <a:solidFill>
                  <a:schemeClr val="dk2"/>
                </a:solidFill>
              </a:rPr>
              <a:t>-          </a:t>
            </a:r>
            <a:r>
              <a:rPr lang="en">
                <a:solidFill>
                  <a:srgbClr val="24292E"/>
                </a:solidFill>
              </a:rPr>
              <a:t>Fill missing values in the variable “supervisory district” with numerical value ‘12’. The records with null values could be because these users have no fixed address, and hence it can be valuable information</a:t>
            </a:r>
            <a:endParaRPr>
              <a:solidFill>
                <a:srgbClr val="24292E"/>
              </a:solidFill>
            </a:endParaRPr>
          </a:p>
          <a:p>
            <a:pPr indent="-228600" lvl="0" marL="685800" rtl="0" algn="l">
              <a:lnSpc>
                <a:spcPct val="200000"/>
              </a:lnSpc>
              <a:spcBef>
                <a:spcPts val="1200"/>
              </a:spcBef>
              <a:spcAft>
                <a:spcPts val="1200"/>
              </a:spcAft>
              <a:buNone/>
            </a:pPr>
            <a:r>
              <a:rPr lang="en">
                <a:solidFill>
                  <a:schemeClr val="dk2"/>
                </a:solidFill>
              </a:rPr>
              <a:t>-          </a:t>
            </a:r>
            <a:r>
              <a:rPr lang="en">
                <a:solidFill>
                  <a:srgbClr val="24292E"/>
                </a:solidFill>
              </a:rPr>
              <a:t> </a:t>
            </a:r>
            <a:r>
              <a:rPr lang="en" sz="1100">
                <a:solidFill>
                  <a:schemeClr val="dk2"/>
                </a:solidFill>
              </a:rPr>
              <a:t>-</a:t>
            </a:r>
            <a:r>
              <a:rPr lang="en" sz="700">
                <a:solidFill>
                  <a:schemeClr val="dk2"/>
                </a:solidFill>
              </a:rPr>
              <a:t>          </a:t>
            </a:r>
            <a:endParaRPr sz="1200">
              <a:solidFill>
                <a:srgbClr val="24292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a:t>
            </a:r>
            <a:endParaRPr/>
          </a:p>
        </p:txBody>
      </p:sp>
      <p:grpSp>
        <p:nvGrpSpPr>
          <p:cNvPr id="65" name="Google Shape;65;p14"/>
          <p:cNvGrpSpPr/>
          <p:nvPr/>
        </p:nvGrpSpPr>
        <p:grpSpPr>
          <a:xfrm>
            <a:off x="431925" y="1304875"/>
            <a:ext cx="2628925" cy="3416400"/>
            <a:chOff x="431925" y="1304875"/>
            <a:chExt cx="2628925" cy="3416400"/>
          </a:xfrm>
        </p:grpSpPr>
        <p:sp>
          <p:nvSpPr>
            <p:cNvPr id="66" name="Google Shape;66;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The dataset </a:t>
            </a:r>
            <a:endParaRPr>
              <a:solidFill>
                <a:schemeClr val="lt1"/>
              </a:solidFill>
            </a:endParaRPr>
          </a:p>
        </p:txBody>
      </p:sp>
      <p:sp>
        <p:nvSpPr>
          <p:cNvPr id="69" name="Google Shape;69;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Available through </a:t>
            </a:r>
            <a:r>
              <a:rPr lang="en" sz="1600" u="sng">
                <a:solidFill>
                  <a:schemeClr val="hlink"/>
                </a:solidFill>
                <a:hlinkClick r:id="rId3"/>
              </a:rPr>
              <a:t>San Franciso Open Data</a:t>
            </a:r>
            <a:r>
              <a:rPr lang="en" sz="1600"/>
              <a:t> </a:t>
            </a:r>
            <a:endParaRPr sz="1600"/>
          </a:p>
          <a:p>
            <a:pPr indent="0" lvl="0" marL="0" rtl="0" algn="l">
              <a:spcBef>
                <a:spcPts val="1600"/>
              </a:spcBef>
              <a:spcAft>
                <a:spcPts val="1600"/>
              </a:spcAft>
              <a:buNone/>
            </a:pPr>
            <a:r>
              <a:rPr lang="en" sz="1600"/>
              <a:t>Also available through </a:t>
            </a:r>
            <a:r>
              <a:rPr lang="en" sz="1600" u="sng">
                <a:solidFill>
                  <a:schemeClr val="hlink"/>
                </a:solidFill>
                <a:hlinkClick r:id="rId4"/>
              </a:rPr>
              <a:t>Kaggle</a:t>
            </a:r>
            <a:r>
              <a:rPr lang="en" sz="1600"/>
              <a:t> </a:t>
            </a:r>
            <a:endParaRPr sz="1600"/>
          </a:p>
        </p:txBody>
      </p:sp>
      <p:grpSp>
        <p:nvGrpSpPr>
          <p:cNvPr id="70" name="Google Shape;70;p14"/>
          <p:cNvGrpSpPr/>
          <p:nvPr/>
        </p:nvGrpSpPr>
        <p:grpSpPr>
          <a:xfrm>
            <a:off x="3320450" y="1304875"/>
            <a:ext cx="2632500" cy="3416400"/>
            <a:chOff x="3320450" y="1304875"/>
            <a:chExt cx="2632500" cy="3416400"/>
          </a:xfrm>
        </p:grpSpPr>
        <p:sp>
          <p:nvSpPr>
            <p:cNvPr id="71" name="Google Shape;71;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About </a:t>
            </a:r>
            <a:endParaRPr>
              <a:solidFill>
                <a:schemeClr val="lt1"/>
              </a:solidFill>
            </a:endParaRPr>
          </a:p>
        </p:txBody>
      </p:sp>
      <p:sp>
        <p:nvSpPr>
          <p:cNvPr id="74" name="Google Shape;74;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Contains 42000+ patron records of San Francisco Public Library (SFPL), , with fifteen variables, including age range, home library code, year patron registered, total renewals and total checkouts in the period from 2003 to 2016.</a:t>
            </a:r>
            <a:r>
              <a:rPr lang="en" sz="1600">
                <a:solidFill>
                  <a:srgbClr val="000000"/>
                </a:solidFill>
                <a:latin typeface="Calibri"/>
                <a:ea typeface="Calibri"/>
                <a:cs typeface="Calibri"/>
                <a:sym typeface="Calibri"/>
              </a:rPr>
              <a:t> </a:t>
            </a:r>
            <a:endParaRPr sz="1600"/>
          </a:p>
        </p:txBody>
      </p:sp>
      <p:grpSp>
        <p:nvGrpSpPr>
          <p:cNvPr id="75" name="Google Shape;75;p14"/>
          <p:cNvGrpSpPr/>
          <p:nvPr/>
        </p:nvGrpSpPr>
        <p:grpSpPr>
          <a:xfrm>
            <a:off x="6212550" y="1304875"/>
            <a:ext cx="2632500" cy="3416400"/>
            <a:chOff x="6212550" y="1304875"/>
            <a:chExt cx="2632500" cy="3416400"/>
          </a:xfrm>
        </p:grpSpPr>
        <p:sp>
          <p:nvSpPr>
            <p:cNvPr id="76" name="Google Shape;76;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Plan </a:t>
            </a:r>
            <a:endParaRPr>
              <a:solidFill>
                <a:schemeClr val="lt1"/>
              </a:solidFill>
            </a:endParaRPr>
          </a:p>
        </p:txBody>
      </p:sp>
      <p:sp>
        <p:nvSpPr>
          <p:cNvPr id="79" name="Google Shape;79;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To use total checkouts and total renewals - as independent variables, turning this into a classification problem: </a:t>
            </a:r>
            <a:r>
              <a:rPr b="1" lang="en" sz="1600"/>
              <a:t>how to identify frequent users of the library based on demographic data?</a:t>
            </a:r>
            <a:r>
              <a:rPr lang="en" sz="1600"/>
              <a:t>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(cont’d) </a:t>
            </a:r>
            <a:endParaRPr/>
          </a:p>
        </p:txBody>
      </p:sp>
      <p:sp>
        <p:nvSpPr>
          <p:cNvPr id="227" name="Google Shape;227;p32"/>
          <p:cNvSpPr txBox="1"/>
          <p:nvPr/>
        </p:nvSpPr>
        <p:spPr>
          <a:xfrm>
            <a:off x="119700" y="1367700"/>
            <a:ext cx="9024300" cy="37758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1200"/>
              </a:spcBef>
              <a:spcAft>
                <a:spcPts val="0"/>
              </a:spcAft>
              <a:buClr>
                <a:srgbClr val="24292E"/>
              </a:buClr>
              <a:buSzPts val="1400"/>
              <a:buChar char="-"/>
            </a:pPr>
            <a:r>
              <a:rPr lang="en">
                <a:solidFill>
                  <a:srgbClr val="24292E"/>
                </a:solidFill>
              </a:rPr>
              <a:t>Based on average annual checkouts, identify the users with more than 50 checkouts as ‘frequent’ (1). The rest is ‘infrequent’ (0).  </a:t>
            </a:r>
            <a:endParaRPr>
              <a:solidFill>
                <a:srgbClr val="24292E"/>
              </a:solidFill>
            </a:endParaRPr>
          </a:p>
          <a:p>
            <a:pPr indent="-317500" lvl="0" marL="457200" rtl="0" algn="l">
              <a:lnSpc>
                <a:spcPct val="200000"/>
              </a:lnSpc>
              <a:spcBef>
                <a:spcPts val="0"/>
              </a:spcBef>
              <a:spcAft>
                <a:spcPts val="0"/>
              </a:spcAft>
              <a:buClr>
                <a:srgbClr val="24292E"/>
              </a:buClr>
              <a:buSzPts val="1400"/>
              <a:buChar char="-"/>
            </a:pPr>
            <a:r>
              <a:rPr lang="en">
                <a:solidFill>
                  <a:srgbClr val="24292E"/>
                </a:solidFill>
              </a:rPr>
              <a:t>Create dummy data using data_dum. Discard the first column.</a:t>
            </a:r>
            <a:endParaRPr>
              <a:solidFill>
                <a:srgbClr val="24292E"/>
              </a:solidFill>
            </a:endParaRPr>
          </a:p>
          <a:p>
            <a:pPr indent="-317500" lvl="0" marL="457200" rtl="0" algn="l">
              <a:lnSpc>
                <a:spcPct val="200000"/>
              </a:lnSpc>
              <a:spcBef>
                <a:spcPts val="0"/>
              </a:spcBef>
              <a:spcAft>
                <a:spcPts val="0"/>
              </a:spcAft>
              <a:buClr>
                <a:srgbClr val="24292E"/>
              </a:buClr>
              <a:buSzPts val="1400"/>
              <a:buChar char="-"/>
            </a:pPr>
            <a:r>
              <a:rPr lang="en">
                <a:solidFill>
                  <a:srgbClr val="24292E"/>
                </a:solidFill>
              </a:rPr>
              <a:t>Apply SMOTE by using Imlearn in Python to oversample the minority class.</a:t>
            </a:r>
            <a:endParaRPr>
              <a:solidFill>
                <a:srgbClr val="24292E"/>
              </a:solidFill>
            </a:endParaRPr>
          </a:p>
          <a:p>
            <a:pPr indent="-317500" lvl="0" marL="457200" rtl="0" algn="l">
              <a:lnSpc>
                <a:spcPct val="200000"/>
              </a:lnSpc>
              <a:spcBef>
                <a:spcPts val="0"/>
              </a:spcBef>
              <a:spcAft>
                <a:spcPts val="0"/>
              </a:spcAft>
              <a:buClr>
                <a:srgbClr val="24292E"/>
              </a:buClr>
              <a:buSzPts val="1400"/>
              <a:buChar char="-"/>
            </a:pPr>
            <a:r>
              <a:rPr lang="en">
                <a:solidFill>
                  <a:schemeClr val="dk2"/>
                </a:solidFill>
              </a:rPr>
              <a:t> </a:t>
            </a:r>
            <a:r>
              <a:rPr lang="en">
                <a:solidFill>
                  <a:srgbClr val="24292E"/>
                </a:solidFill>
              </a:rPr>
              <a:t>Apply the three algorithms, random forest, logistic regression, and KNN.</a:t>
            </a:r>
            <a:endParaRPr>
              <a:solidFill>
                <a:srgbClr val="24292E"/>
              </a:solidFill>
            </a:endParaRPr>
          </a:p>
          <a:p>
            <a:pPr indent="-317500" lvl="0" marL="457200" rtl="0" algn="l">
              <a:lnSpc>
                <a:spcPct val="200000"/>
              </a:lnSpc>
              <a:spcBef>
                <a:spcPts val="0"/>
              </a:spcBef>
              <a:spcAft>
                <a:spcPts val="0"/>
              </a:spcAft>
              <a:buClr>
                <a:srgbClr val="24292E"/>
              </a:buClr>
              <a:buSzPts val="1400"/>
              <a:buChar char="-"/>
            </a:pPr>
            <a:r>
              <a:rPr lang="en">
                <a:solidFill>
                  <a:srgbClr val="24292E"/>
                </a:solidFill>
              </a:rPr>
              <a:t>Evaluate the result with ten-fold cross validation using  mean ROC AUC (mean of the area under the ROC curve. </a:t>
            </a:r>
            <a:endParaRPr>
              <a:solidFill>
                <a:srgbClr val="24292E"/>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a:t>
            </a:r>
            <a:endParaRPr/>
          </a:p>
        </p:txBody>
      </p:sp>
      <p:pic>
        <p:nvPicPr>
          <p:cNvPr id="238" name="Google Shape;238;p34"/>
          <p:cNvPicPr preferRelativeResize="0"/>
          <p:nvPr/>
        </p:nvPicPr>
        <p:blipFill rotWithShape="1">
          <a:blip r:embed="rId3">
            <a:alphaModFix/>
          </a:blip>
          <a:srcRect b="0" l="0" r="23547" t="0"/>
          <a:stretch/>
        </p:blipFill>
        <p:spPr>
          <a:xfrm>
            <a:off x="600575" y="1162700"/>
            <a:ext cx="7592076" cy="3524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a:t>
            </a:r>
            <a:endParaRPr/>
          </a:p>
        </p:txBody>
      </p:sp>
      <p:pic>
        <p:nvPicPr>
          <p:cNvPr id="244" name="Google Shape;244;p35"/>
          <p:cNvPicPr preferRelativeResize="0"/>
          <p:nvPr/>
        </p:nvPicPr>
        <p:blipFill>
          <a:blip r:embed="rId3">
            <a:alphaModFix/>
          </a:blip>
          <a:stretch>
            <a:fillRect/>
          </a:stretch>
        </p:blipFill>
        <p:spPr>
          <a:xfrm>
            <a:off x="152400" y="1220825"/>
            <a:ext cx="8880675" cy="2736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a:t>
            </a:r>
            <a:endParaRPr/>
          </a:p>
        </p:txBody>
      </p:sp>
      <p:pic>
        <p:nvPicPr>
          <p:cNvPr id="250" name="Google Shape;250;p36"/>
          <p:cNvPicPr preferRelativeResize="0"/>
          <p:nvPr/>
        </p:nvPicPr>
        <p:blipFill>
          <a:blip r:embed="rId3">
            <a:alphaModFix/>
          </a:blip>
          <a:stretch>
            <a:fillRect/>
          </a:stretch>
        </p:blipFill>
        <p:spPr>
          <a:xfrm>
            <a:off x="445025" y="1335000"/>
            <a:ext cx="8026000" cy="247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Boxplot </a:t>
            </a:r>
            <a:endParaRPr/>
          </a:p>
        </p:txBody>
      </p:sp>
      <p:pic>
        <p:nvPicPr>
          <p:cNvPr id="256" name="Google Shape;256;p37"/>
          <p:cNvPicPr preferRelativeResize="0"/>
          <p:nvPr/>
        </p:nvPicPr>
        <p:blipFill>
          <a:blip r:embed="rId3">
            <a:alphaModFix/>
          </a:blip>
          <a:stretch>
            <a:fillRect/>
          </a:stretch>
        </p:blipFill>
        <p:spPr>
          <a:xfrm>
            <a:off x="2031175" y="235325"/>
            <a:ext cx="6577251" cy="4672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 ?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721250" y="1402800"/>
            <a:ext cx="7148100" cy="23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1800" u="sng">
                <a:hlinkClick r:id="rId3"/>
              </a:rPr>
              <a:t>jochoi@ryerson.ca</a:t>
            </a:r>
            <a:r>
              <a:rPr lang="en" sz="1800"/>
              <a:t> </a:t>
            </a:r>
            <a:endParaRPr sz="1800"/>
          </a:p>
          <a:p>
            <a:pPr indent="0" lvl="0" marL="0" rtl="0" algn="ctr">
              <a:spcBef>
                <a:spcPts val="0"/>
              </a:spcBef>
              <a:spcAft>
                <a:spcPts val="0"/>
              </a:spcAft>
              <a:buNone/>
            </a:pPr>
            <a:r>
              <a:rPr b="0" lang="en" sz="1400" u="sng">
                <a:latin typeface="Arial"/>
                <a:ea typeface="Arial"/>
                <a:cs typeface="Arial"/>
                <a:sym typeface="Arial"/>
                <a:hlinkClick r:id="rId4"/>
              </a:rPr>
              <a:t>https://github.com/josiechoi/Ryerson_capstone_library_usage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5" name="Google Shape;85;p15"/>
          <p:cNvPicPr preferRelativeResize="0"/>
          <p:nvPr/>
        </p:nvPicPr>
        <p:blipFill>
          <a:blip r:embed="rId3">
            <a:alphaModFix/>
          </a:blip>
          <a:stretch>
            <a:fillRect/>
          </a:stretch>
        </p:blipFill>
        <p:spPr>
          <a:xfrm>
            <a:off x="423376" y="1547800"/>
            <a:ext cx="8520600" cy="226443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450275" y="5682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df.info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1" name="Google Shape;91;p16"/>
          <p:cNvPicPr preferRelativeResize="0"/>
          <p:nvPr/>
        </p:nvPicPr>
        <p:blipFill>
          <a:blip r:embed="rId3">
            <a:alphaModFix/>
          </a:blip>
          <a:stretch>
            <a:fillRect/>
          </a:stretch>
        </p:blipFill>
        <p:spPr>
          <a:xfrm>
            <a:off x="2231350" y="1698200"/>
            <a:ext cx="3640850" cy="289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descr="Background pointer shape in timeline graphic" id="96" name="Google Shape;96;p17"/>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7" name="Google Shape;97;p17"/>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Clean up </a:t>
            </a:r>
            <a:endParaRPr sz="1600">
              <a:solidFill>
                <a:schemeClr val="lt1"/>
              </a:solidFill>
            </a:endParaRPr>
          </a:p>
        </p:txBody>
      </p:sp>
      <p:grpSp>
        <p:nvGrpSpPr>
          <p:cNvPr id="98" name="Google Shape;98;p17"/>
          <p:cNvGrpSpPr/>
          <p:nvPr/>
        </p:nvGrpSpPr>
        <p:grpSpPr>
          <a:xfrm>
            <a:off x="969270" y="1610215"/>
            <a:ext cx="198900" cy="593656"/>
            <a:chOff x="777447" y="1610215"/>
            <a:chExt cx="198900" cy="593656"/>
          </a:xfrm>
        </p:grpSpPr>
        <p:cxnSp>
          <p:nvCxnSpPr>
            <p:cNvPr id="99" name="Google Shape;99;p17"/>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0" name="Google Shape;100;p17"/>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7"/>
          <p:cNvSpPr txBox="1"/>
          <p:nvPr>
            <p:ph idx="4294967295" type="body"/>
          </p:nvPr>
        </p:nvSpPr>
        <p:spPr>
          <a:xfrm>
            <a:off x="573550" y="70391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Initial Clean up and inspection </a:t>
            </a:r>
            <a:endParaRPr sz="1600"/>
          </a:p>
        </p:txBody>
      </p:sp>
      <p:sp>
        <p:nvSpPr>
          <p:cNvPr descr="Background pointer shape in timeline graphic" id="102" name="Google Shape;102;p17"/>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3" name="Google Shape;103;p17"/>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EDA</a:t>
            </a:r>
            <a:endParaRPr sz="1600">
              <a:solidFill>
                <a:schemeClr val="lt1"/>
              </a:solidFill>
            </a:endParaRPr>
          </a:p>
        </p:txBody>
      </p:sp>
      <p:grpSp>
        <p:nvGrpSpPr>
          <p:cNvPr id="104" name="Google Shape;104;p17"/>
          <p:cNvGrpSpPr/>
          <p:nvPr/>
        </p:nvGrpSpPr>
        <p:grpSpPr>
          <a:xfrm>
            <a:off x="2684632" y="2938958"/>
            <a:ext cx="198900" cy="593656"/>
            <a:chOff x="2223534" y="2938958"/>
            <a:chExt cx="198900" cy="593656"/>
          </a:xfrm>
        </p:grpSpPr>
        <p:cxnSp>
          <p:nvCxnSpPr>
            <p:cNvPr id="105" name="Google Shape;105;p17"/>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06" name="Google Shape;106;p17"/>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7"/>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Exploratory Data Analysis and Literature Review </a:t>
            </a:r>
            <a:endParaRPr sz="1600"/>
          </a:p>
        </p:txBody>
      </p:sp>
      <p:sp>
        <p:nvSpPr>
          <p:cNvPr descr="Background pointer shape in timeline graphic" id="108" name="Google Shape;108;p17"/>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9" name="Google Shape;109;p17"/>
          <p:cNvSpPr txBox="1"/>
          <p:nvPr>
            <p:ph idx="4294967295" type="body"/>
          </p:nvPr>
        </p:nvSpPr>
        <p:spPr>
          <a:xfrm>
            <a:off x="3767749"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Manipulation</a:t>
            </a:r>
            <a:r>
              <a:rPr lang="en" sz="1600">
                <a:solidFill>
                  <a:schemeClr val="lt1"/>
                </a:solidFill>
              </a:rPr>
              <a:t> </a:t>
            </a:r>
            <a:endParaRPr sz="1600">
              <a:solidFill>
                <a:schemeClr val="lt1"/>
              </a:solidFill>
            </a:endParaRPr>
          </a:p>
        </p:txBody>
      </p:sp>
      <p:grpSp>
        <p:nvGrpSpPr>
          <p:cNvPr id="110" name="Google Shape;110;p17"/>
          <p:cNvGrpSpPr/>
          <p:nvPr/>
        </p:nvGrpSpPr>
        <p:grpSpPr>
          <a:xfrm>
            <a:off x="4319545" y="1610215"/>
            <a:ext cx="198900" cy="593656"/>
            <a:chOff x="3918084" y="1610215"/>
            <a:chExt cx="198900" cy="593656"/>
          </a:xfrm>
        </p:grpSpPr>
        <p:cxnSp>
          <p:nvCxnSpPr>
            <p:cNvPr id="111" name="Google Shape;111;p1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2" name="Google Shape;112;p1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idx="4294967295" type="body"/>
          </p:nvPr>
        </p:nvSpPr>
        <p:spPr>
          <a:xfrm>
            <a:off x="3376125" y="385678"/>
            <a:ext cx="2242800" cy="121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Add the classifier (decide the threshold for frequent and infrequent) </a:t>
            </a:r>
            <a:endParaRPr sz="1600"/>
          </a:p>
        </p:txBody>
      </p:sp>
      <p:sp>
        <p:nvSpPr>
          <p:cNvPr descr="Background pointer shape in timeline graphic" id="114" name="Google Shape;114;p17"/>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5" name="Google Shape;115;p17"/>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Modeling</a:t>
            </a:r>
            <a:endParaRPr sz="1600">
              <a:solidFill>
                <a:schemeClr val="lt1"/>
              </a:solidFill>
            </a:endParaRPr>
          </a:p>
        </p:txBody>
      </p:sp>
      <p:grpSp>
        <p:nvGrpSpPr>
          <p:cNvPr id="116" name="Google Shape;116;p17"/>
          <p:cNvGrpSpPr/>
          <p:nvPr/>
        </p:nvGrpSpPr>
        <p:grpSpPr>
          <a:xfrm>
            <a:off x="5973070" y="2938958"/>
            <a:ext cx="198900" cy="593656"/>
            <a:chOff x="5958946" y="2938958"/>
            <a:chExt cx="198900" cy="593656"/>
          </a:xfrm>
        </p:grpSpPr>
        <p:cxnSp>
          <p:nvCxnSpPr>
            <p:cNvPr id="117" name="Google Shape;117;p17"/>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18" name="Google Shape;118;p17"/>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7"/>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Modeling and Prediction </a:t>
            </a:r>
            <a:endParaRPr sz="1600"/>
          </a:p>
        </p:txBody>
      </p:sp>
      <p:sp>
        <p:nvSpPr>
          <p:cNvPr descr="Background pointer shape in timeline graphic" id="120" name="Google Shape;120;p17"/>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1" name="Google Shape;121;p17"/>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Evaluation</a:t>
            </a:r>
            <a:endParaRPr sz="1600">
              <a:solidFill>
                <a:schemeClr val="lt1"/>
              </a:solidFill>
            </a:endParaRPr>
          </a:p>
        </p:txBody>
      </p:sp>
      <p:grpSp>
        <p:nvGrpSpPr>
          <p:cNvPr id="122" name="Google Shape;122;p17"/>
          <p:cNvGrpSpPr/>
          <p:nvPr/>
        </p:nvGrpSpPr>
        <p:grpSpPr>
          <a:xfrm>
            <a:off x="7669807" y="1610215"/>
            <a:ext cx="198900" cy="593656"/>
            <a:chOff x="3918084" y="1610215"/>
            <a:chExt cx="198900" cy="593656"/>
          </a:xfrm>
        </p:grpSpPr>
        <p:cxnSp>
          <p:nvCxnSpPr>
            <p:cNvPr id="123" name="Google Shape;123;p1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4" name="Google Shape;124;p1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7"/>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Evaluation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Exploratory Data Analysis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Categorical Variables </a:t>
            </a:r>
            <a:endParaRPr/>
          </a:p>
        </p:txBody>
      </p:sp>
      <p:pic>
        <p:nvPicPr>
          <p:cNvPr id="136" name="Google Shape;136;p19"/>
          <p:cNvPicPr preferRelativeResize="0"/>
          <p:nvPr/>
        </p:nvPicPr>
        <p:blipFill>
          <a:blip r:embed="rId3">
            <a:alphaModFix/>
          </a:blip>
          <a:stretch>
            <a:fillRect/>
          </a:stretch>
        </p:blipFill>
        <p:spPr>
          <a:xfrm>
            <a:off x="311700" y="1068425"/>
            <a:ext cx="3362325" cy="2047875"/>
          </a:xfrm>
          <a:prstGeom prst="rect">
            <a:avLst/>
          </a:prstGeom>
          <a:noFill/>
          <a:ln>
            <a:noFill/>
          </a:ln>
        </p:spPr>
      </p:pic>
      <p:pic>
        <p:nvPicPr>
          <p:cNvPr id="137" name="Google Shape;137;p19"/>
          <p:cNvPicPr preferRelativeResize="0"/>
          <p:nvPr/>
        </p:nvPicPr>
        <p:blipFill>
          <a:blip r:embed="rId4">
            <a:alphaModFix/>
          </a:blip>
          <a:stretch>
            <a:fillRect/>
          </a:stretch>
        </p:blipFill>
        <p:spPr>
          <a:xfrm>
            <a:off x="3674025" y="1176225"/>
            <a:ext cx="2578250" cy="1677800"/>
          </a:xfrm>
          <a:prstGeom prst="rect">
            <a:avLst/>
          </a:prstGeom>
          <a:noFill/>
          <a:ln>
            <a:noFill/>
          </a:ln>
        </p:spPr>
      </p:pic>
      <p:pic>
        <p:nvPicPr>
          <p:cNvPr id="138" name="Google Shape;138;p19"/>
          <p:cNvPicPr preferRelativeResize="0"/>
          <p:nvPr/>
        </p:nvPicPr>
        <p:blipFill>
          <a:blip r:embed="rId5">
            <a:alphaModFix/>
          </a:blip>
          <a:stretch>
            <a:fillRect/>
          </a:stretch>
        </p:blipFill>
        <p:spPr>
          <a:xfrm>
            <a:off x="867475" y="3116307"/>
            <a:ext cx="2578250" cy="1703593"/>
          </a:xfrm>
          <a:prstGeom prst="rect">
            <a:avLst/>
          </a:prstGeom>
          <a:noFill/>
          <a:ln>
            <a:noFill/>
          </a:ln>
        </p:spPr>
      </p:pic>
      <p:pic>
        <p:nvPicPr>
          <p:cNvPr id="139" name="Google Shape;139;p19"/>
          <p:cNvPicPr preferRelativeResize="0"/>
          <p:nvPr/>
        </p:nvPicPr>
        <p:blipFill>
          <a:blip r:embed="rId6">
            <a:alphaModFix/>
          </a:blip>
          <a:stretch>
            <a:fillRect/>
          </a:stretch>
        </p:blipFill>
        <p:spPr>
          <a:xfrm>
            <a:off x="6321175" y="1176231"/>
            <a:ext cx="2441250" cy="1562419"/>
          </a:xfrm>
          <a:prstGeom prst="rect">
            <a:avLst/>
          </a:prstGeom>
          <a:noFill/>
          <a:ln>
            <a:noFill/>
          </a:ln>
        </p:spPr>
      </p:pic>
      <p:pic>
        <p:nvPicPr>
          <p:cNvPr id="140" name="Google Shape;140;p19"/>
          <p:cNvPicPr preferRelativeResize="0"/>
          <p:nvPr/>
        </p:nvPicPr>
        <p:blipFill>
          <a:blip r:embed="rId7">
            <a:alphaModFix/>
          </a:blip>
          <a:stretch>
            <a:fillRect/>
          </a:stretch>
        </p:blipFill>
        <p:spPr>
          <a:xfrm>
            <a:off x="4658025" y="2846450"/>
            <a:ext cx="3297221" cy="227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t>
            </a:r>
            <a:endParaRPr/>
          </a:p>
        </p:txBody>
      </p:sp>
      <p:sp>
        <p:nvSpPr>
          <p:cNvPr id="146" name="Google Shape;146;p20"/>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7" name="Google Shape;147;p20"/>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48" name="Google Shape;148;p20"/>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sz="1600"/>
              <a:t>Duplicated variables: </a:t>
            </a:r>
            <a:r>
              <a:rPr lang="en" sz="1600"/>
              <a:t>Patron Type Definition, Notice Preference Definition, and Home Library Definition interpret the Patron Type Code, Notice Preference Definition, and Home Library Code</a:t>
            </a:r>
            <a:endParaRPr b="1" sz="1400"/>
          </a:p>
        </p:txBody>
      </p:sp>
      <p:sp>
        <p:nvSpPr>
          <p:cNvPr id="149" name="Google Shape;149;p20"/>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0" name="Google Shape;150;p20"/>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51" name="Google Shape;151;p20"/>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Missing data:</a:t>
            </a:r>
            <a:endParaRPr b="1" sz="1600"/>
          </a:p>
          <a:p>
            <a:pPr indent="0" lvl="0" marL="0" rtl="0" algn="l">
              <a:spcBef>
                <a:spcPts val="800"/>
              </a:spcBef>
              <a:spcAft>
                <a:spcPts val="800"/>
              </a:spcAft>
              <a:buNone/>
            </a:pPr>
            <a:r>
              <a:rPr lang="en" sz="1600"/>
              <a:t>Supervisor District, Age Range, and Home Library Code - have missing values. Supervisor District is missing in approx. 25% of the dataset.</a:t>
            </a:r>
            <a:endParaRPr sz="1600"/>
          </a:p>
        </p:txBody>
      </p:sp>
      <p:sp>
        <p:nvSpPr>
          <p:cNvPr id="152" name="Google Shape;152;p20"/>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3" name="Google Shape;153;p20"/>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54" name="Google Shape;154;p20"/>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Imbalanced Data:</a:t>
            </a:r>
            <a:endParaRPr b="1" sz="1600"/>
          </a:p>
          <a:p>
            <a:pPr indent="0" lvl="0" marL="0" rtl="0" algn="l">
              <a:spcBef>
                <a:spcPts val="800"/>
              </a:spcBef>
              <a:spcAft>
                <a:spcPts val="0"/>
              </a:spcAft>
              <a:buNone/>
            </a:pPr>
            <a:r>
              <a:rPr lang="en" sz="1600"/>
              <a:t>Only 15.5 % users are classfied as “frequent users”</a:t>
            </a:r>
            <a:endParaRPr b="1" sz="1600"/>
          </a:p>
          <a:p>
            <a:pPr indent="0" lvl="0" marL="0" rtl="0" algn="l">
              <a:spcBef>
                <a:spcPts val="800"/>
              </a:spcBef>
              <a:spcAft>
                <a:spcPts val="0"/>
              </a:spcAft>
              <a:buNone/>
            </a:pPr>
            <a:r>
              <a:rPr b="1" lang="en" sz="1600"/>
              <a:t> </a:t>
            </a:r>
            <a:endParaRPr b="1" sz="1600"/>
          </a:p>
          <a:p>
            <a:pPr indent="0" lvl="0" marL="0" rtl="0" algn="l">
              <a:spcBef>
                <a:spcPts val="800"/>
              </a:spcBef>
              <a:spcAft>
                <a:spcPts val="800"/>
              </a:spcAft>
              <a:buNone/>
            </a:pPr>
            <a:r>
              <a:t/>
            </a:r>
            <a:endParaRPr b="1"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Calculate Total Checkouts (CKO)  and Average CKO </a:t>
            </a:r>
            <a:endParaRPr/>
          </a:p>
        </p:txBody>
      </p:sp>
      <p:pic>
        <p:nvPicPr>
          <p:cNvPr id="160" name="Google Shape;160;p21"/>
          <p:cNvPicPr preferRelativeResize="0"/>
          <p:nvPr/>
        </p:nvPicPr>
        <p:blipFill>
          <a:blip r:embed="rId3">
            <a:alphaModFix/>
          </a:blip>
          <a:stretch>
            <a:fillRect/>
          </a:stretch>
        </p:blipFill>
        <p:spPr>
          <a:xfrm>
            <a:off x="76200" y="2013650"/>
            <a:ext cx="8991600" cy="1116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