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Raleway" panose="020B0604020202020204"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32c2793d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32c2793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32c2793d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32c2793d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32c2793d5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32c2793d5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32c2793d5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32c2793d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32c2793d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32c2793d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32c2793d5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32c2793d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32c2793d5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32c2793d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32c2793d5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32c2793d5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32c2793d5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32c2793d5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32c2793d5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32c2793d5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32c2793d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32c2793d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32c2793d5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32c2793d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32c2793d5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32c2793d5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32c2793d5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32c2793d5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32c2793d5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32c2793d5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32c2793d5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32c2793d5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32c2793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32c2793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32c2793d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32c2793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32d6b572c_0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32d6b572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32c2793d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32c2793d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32c2793d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32c2793d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data.sfgov.org/Culture-and-Recreation/Library-Usage/qzz6-2jup"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kaggle.com/datasf/sf-library-usage-dat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jochoi@ryerson.ca"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s://github.com/josiechoi/Ryerson_capstone_library_usag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60950" y="377849"/>
            <a:ext cx="8222100" cy="219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Finding frequent users based on demographic details </a:t>
            </a:r>
            <a:endParaRPr/>
          </a:p>
        </p:txBody>
      </p:sp>
      <p:sp>
        <p:nvSpPr>
          <p:cNvPr id="59" name="Google Shape;59;p13"/>
          <p:cNvSpPr txBox="1">
            <a:spLocks noGrp="1"/>
          </p:cNvSpPr>
          <p:nvPr>
            <p:ph type="subTitle" idx="1"/>
          </p:nvPr>
        </p:nvSpPr>
        <p:spPr>
          <a:xfrm>
            <a:off x="460950" y="2899825"/>
            <a:ext cx="8222100" cy="14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CKME 136 Capstone Project </a:t>
            </a:r>
            <a:endParaRPr dirty="0">
              <a:solidFill>
                <a:srgbClr val="FFFFFF"/>
              </a:solidFill>
            </a:endParaRPr>
          </a:p>
          <a:p>
            <a:pPr marL="0" lvl="0" indent="0" algn="l" rtl="0">
              <a:spcBef>
                <a:spcPts val="0"/>
              </a:spcBef>
              <a:spcAft>
                <a:spcPts val="0"/>
              </a:spcAft>
              <a:buNone/>
            </a:pPr>
            <a:endParaRPr dirty="0">
              <a:solidFill>
                <a:srgbClr val="FFFFFF"/>
              </a:solidFill>
            </a:endParaRPr>
          </a:p>
          <a:p>
            <a:pPr marL="0" lvl="0" indent="0" algn="l" rtl="0">
              <a:spcBef>
                <a:spcPts val="0"/>
              </a:spcBef>
              <a:spcAft>
                <a:spcPts val="0"/>
              </a:spcAft>
              <a:buNone/>
            </a:pPr>
            <a:r>
              <a:rPr lang="en" dirty="0">
                <a:solidFill>
                  <a:srgbClr val="FFFFFF"/>
                </a:solidFill>
              </a:rPr>
              <a:t>Josephine </a:t>
            </a:r>
            <a:r>
              <a:rPr lang="en">
                <a:solidFill>
                  <a:srgbClr val="FFFFFF"/>
                </a:solidFill>
              </a:rPr>
              <a:t>Choi </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Checkouts </a:t>
            </a:r>
            <a:endParaRPr/>
          </a:p>
        </p:txBody>
      </p:sp>
      <p:pic>
        <p:nvPicPr>
          <p:cNvPr id="166" name="Google Shape;166;p22"/>
          <p:cNvPicPr preferRelativeResize="0"/>
          <p:nvPr/>
        </p:nvPicPr>
        <p:blipFill>
          <a:blip r:embed="rId3">
            <a:alphaModFix/>
          </a:blip>
          <a:stretch>
            <a:fillRect/>
          </a:stretch>
        </p:blipFill>
        <p:spPr>
          <a:xfrm>
            <a:off x="152400" y="1220825"/>
            <a:ext cx="4590700" cy="2517875"/>
          </a:xfrm>
          <a:prstGeom prst="rect">
            <a:avLst/>
          </a:prstGeom>
          <a:noFill/>
          <a:ln>
            <a:noFill/>
          </a:ln>
        </p:spPr>
      </p:pic>
      <p:pic>
        <p:nvPicPr>
          <p:cNvPr id="167" name="Google Shape;167;p22"/>
          <p:cNvPicPr preferRelativeResize="0"/>
          <p:nvPr/>
        </p:nvPicPr>
        <p:blipFill>
          <a:blip r:embed="rId4">
            <a:alphaModFix/>
          </a:blip>
          <a:stretch>
            <a:fillRect/>
          </a:stretch>
        </p:blipFill>
        <p:spPr>
          <a:xfrm>
            <a:off x="2882800" y="2186750"/>
            <a:ext cx="5949500" cy="267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Checkouts </a:t>
            </a:r>
            <a:endParaRPr/>
          </a:p>
          <a:p>
            <a:pPr marL="0" lvl="0" indent="0" algn="l" rtl="0">
              <a:spcBef>
                <a:spcPts val="0"/>
              </a:spcBef>
              <a:spcAft>
                <a:spcPts val="0"/>
              </a:spcAft>
              <a:buNone/>
            </a:pPr>
            <a:endParaRPr/>
          </a:p>
        </p:txBody>
      </p:sp>
      <p:pic>
        <p:nvPicPr>
          <p:cNvPr id="173" name="Google Shape;173;p23"/>
          <p:cNvPicPr preferRelativeResize="0"/>
          <p:nvPr/>
        </p:nvPicPr>
        <p:blipFill>
          <a:blip r:embed="rId3">
            <a:alphaModFix/>
          </a:blip>
          <a:stretch>
            <a:fillRect/>
          </a:stretch>
        </p:blipFill>
        <p:spPr>
          <a:xfrm>
            <a:off x="1020626" y="1068425"/>
            <a:ext cx="7495400" cy="413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Threshold </a:t>
            </a:r>
            <a:endParaRPr/>
          </a:p>
        </p:txBody>
      </p:sp>
      <p:sp>
        <p:nvSpPr>
          <p:cNvPr id="179" name="Google Shape;179;p2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Average CKO &gt; 50 = frequent users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126900" y="229450"/>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based on frequent/infrequent category </a:t>
            </a:r>
            <a:endParaRPr/>
          </a:p>
        </p:txBody>
      </p:sp>
      <p:pic>
        <p:nvPicPr>
          <p:cNvPr id="185" name="Google Shape;185;p25"/>
          <p:cNvPicPr preferRelativeResize="0"/>
          <p:nvPr/>
        </p:nvPicPr>
        <p:blipFill>
          <a:blip r:embed="rId3">
            <a:alphaModFix/>
          </a:blip>
          <a:stretch>
            <a:fillRect/>
          </a:stretch>
        </p:blipFill>
        <p:spPr>
          <a:xfrm>
            <a:off x="1261200" y="1159250"/>
            <a:ext cx="6862500" cy="369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311700" y="1986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Explore average ckos using Geopanda </a:t>
            </a:r>
            <a:endParaRPr/>
          </a:p>
        </p:txBody>
      </p:sp>
      <p:pic>
        <p:nvPicPr>
          <p:cNvPr id="191" name="Google Shape;191;p26"/>
          <p:cNvPicPr preferRelativeResize="0"/>
          <p:nvPr/>
        </p:nvPicPr>
        <p:blipFill>
          <a:blip r:embed="rId3">
            <a:alphaModFix/>
          </a:blip>
          <a:stretch>
            <a:fillRect/>
          </a:stretch>
        </p:blipFill>
        <p:spPr>
          <a:xfrm>
            <a:off x="1030175" y="883625"/>
            <a:ext cx="7378050" cy="419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Imbalanced Data </a:t>
            </a:r>
            <a:endParaRPr/>
          </a:p>
        </p:txBody>
      </p:sp>
      <p:sp>
        <p:nvSpPr>
          <p:cNvPr id="197" name="Google Shape;197;p27"/>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Oversampling minority class with SMOTE </a:t>
            </a:r>
            <a:endParaRPr/>
          </a:p>
        </p:txBody>
      </p:sp>
      <p:sp>
        <p:nvSpPr>
          <p:cNvPr id="198" name="Google Shape;198;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800" b="0">
                <a:highlight>
                  <a:srgbClr val="FFFFFF"/>
                </a:highlight>
                <a:latin typeface="Arial"/>
                <a:ea typeface="Arial"/>
                <a:cs typeface="Arial"/>
                <a:sym typeface="Arial"/>
              </a:rPr>
              <a:t>Counter({0: 357926, 1: 65522})</a:t>
            </a:r>
            <a:endParaRPr sz="1800" b="0">
              <a:highlight>
                <a:srgbClr val="FFFFFF"/>
              </a:highlight>
              <a:latin typeface="Arial"/>
              <a:ea typeface="Arial"/>
              <a:cs typeface="Arial"/>
              <a:sym typeface="Arial"/>
            </a:endParaRPr>
          </a:p>
          <a:p>
            <a:pPr marL="0" lvl="0" indent="0" algn="l" rtl="0">
              <a:spcBef>
                <a:spcPts val="1200"/>
              </a:spcBef>
              <a:spcAft>
                <a:spcPts val="0"/>
              </a:spcAft>
              <a:buNone/>
            </a:pPr>
            <a:endParaRPr/>
          </a:p>
        </p:txBody>
      </p:sp>
      <p:pic>
        <p:nvPicPr>
          <p:cNvPr id="204" name="Google Shape;204;p28"/>
          <p:cNvPicPr preferRelativeResize="0"/>
          <p:nvPr/>
        </p:nvPicPr>
        <p:blipFill>
          <a:blip r:embed="rId3">
            <a:alphaModFix/>
          </a:blip>
          <a:stretch>
            <a:fillRect/>
          </a:stretch>
        </p:blipFill>
        <p:spPr>
          <a:xfrm>
            <a:off x="1091775" y="1407225"/>
            <a:ext cx="6192275" cy="307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SMOTE to oversample minority class </a:t>
            </a:r>
            <a:endParaRPr/>
          </a:p>
        </p:txBody>
      </p:sp>
      <p:pic>
        <p:nvPicPr>
          <p:cNvPr id="210" name="Google Shape;210;p29"/>
          <p:cNvPicPr preferRelativeResize="0"/>
          <p:nvPr/>
        </p:nvPicPr>
        <p:blipFill>
          <a:blip r:embed="rId3">
            <a:alphaModFix/>
          </a:blip>
          <a:stretch>
            <a:fillRect/>
          </a:stretch>
        </p:blipFill>
        <p:spPr>
          <a:xfrm>
            <a:off x="0" y="1267351"/>
            <a:ext cx="8832301" cy="284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Modeling and Prediction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0" y="368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a:t>
            </a:r>
            <a:endParaRPr/>
          </a:p>
        </p:txBody>
      </p:sp>
      <p:sp>
        <p:nvSpPr>
          <p:cNvPr id="221" name="Google Shape;221;p31"/>
          <p:cNvSpPr txBox="1"/>
          <p:nvPr/>
        </p:nvSpPr>
        <p:spPr>
          <a:xfrm>
            <a:off x="0" y="917250"/>
            <a:ext cx="8962500" cy="3865200"/>
          </a:xfrm>
          <a:prstGeom prst="rect">
            <a:avLst/>
          </a:prstGeom>
          <a:noFill/>
          <a:ln>
            <a:noFill/>
          </a:ln>
        </p:spPr>
        <p:txBody>
          <a:bodyPr spcFirstLastPara="1" wrap="square" lIns="91425" tIns="91425" rIns="91425" bIns="91425" anchor="t" anchorCtr="0">
            <a:noAutofit/>
          </a:bodyPr>
          <a:lstStyle/>
          <a:p>
            <a:pPr marL="685800" lvl="0" indent="-228600" algn="l" rtl="0">
              <a:lnSpc>
                <a:spcPct val="200000"/>
              </a:lnSpc>
              <a:spcBef>
                <a:spcPts val="1200"/>
              </a:spcBef>
              <a:spcAft>
                <a:spcPts val="0"/>
              </a:spcAft>
              <a:buNone/>
            </a:pPr>
            <a:r>
              <a:rPr lang="en">
                <a:solidFill>
                  <a:schemeClr val="dk2"/>
                </a:solidFill>
              </a:rPr>
              <a:t>-          </a:t>
            </a:r>
            <a:r>
              <a:rPr lang="en">
                <a:solidFill>
                  <a:srgbClr val="24292E"/>
                </a:solidFill>
              </a:rPr>
              <a:t>Create new variables, for instance, calculate the number of years the patrons have a library card ( 2016 minus “Year Patron Registered” = “years_registered”), average annual checkouts (‘avg_cko’)</a:t>
            </a:r>
            <a:endParaRPr>
              <a:solidFill>
                <a:srgbClr val="24292E"/>
              </a:solidFill>
            </a:endParaRPr>
          </a:p>
          <a:p>
            <a:pPr marL="685800" lvl="0" indent="-228600" algn="l" rtl="0">
              <a:lnSpc>
                <a:spcPct val="200000"/>
              </a:lnSpc>
              <a:spcBef>
                <a:spcPts val="1200"/>
              </a:spcBef>
              <a:spcAft>
                <a:spcPts val="0"/>
              </a:spcAft>
              <a:buNone/>
            </a:pPr>
            <a:r>
              <a:rPr lang="en">
                <a:solidFill>
                  <a:schemeClr val="dk2"/>
                </a:solidFill>
              </a:rPr>
              <a:t>-          </a:t>
            </a:r>
            <a:r>
              <a:rPr lang="en">
                <a:solidFill>
                  <a:srgbClr val="24292E"/>
                </a:solidFill>
              </a:rPr>
              <a:t>Turn categorical variables, such as Age Range, into numerical variable using median. Turn some categorical variables into Boolean (e.g. Provide email address, outside county)</a:t>
            </a:r>
            <a:endParaRPr>
              <a:solidFill>
                <a:srgbClr val="24292E"/>
              </a:solidFill>
            </a:endParaRPr>
          </a:p>
          <a:p>
            <a:pPr marL="685800" lvl="0" indent="-228600" algn="l" rtl="0">
              <a:lnSpc>
                <a:spcPct val="200000"/>
              </a:lnSpc>
              <a:spcBef>
                <a:spcPts val="1200"/>
              </a:spcBef>
              <a:spcAft>
                <a:spcPts val="0"/>
              </a:spcAft>
              <a:buNone/>
            </a:pPr>
            <a:r>
              <a:rPr lang="en">
                <a:solidFill>
                  <a:schemeClr val="dk2"/>
                </a:solidFill>
              </a:rPr>
              <a:t>-          </a:t>
            </a:r>
            <a:r>
              <a:rPr lang="en">
                <a:solidFill>
                  <a:srgbClr val="24292E"/>
                </a:solidFill>
              </a:rPr>
              <a:t>Fill missing values in the variable “supervisory district” with numerical value ‘12’. The records with null values could be because these users have no fixed address, and hence it can be valuable information</a:t>
            </a:r>
            <a:endParaRPr>
              <a:solidFill>
                <a:srgbClr val="24292E"/>
              </a:solidFill>
            </a:endParaRPr>
          </a:p>
          <a:p>
            <a:pPr marL="685800" lvl="0" indent="-228600" algn="l" rtl="0">
              <a:lnSpc>
                <a:spcPct val="200000"/>
              </a:lnSpc>
              <a:spcBef>
                <a:spcPts val="1200"/>
              </a:spcBef>
              <a:spcAft>
                <a:spcPts val="1200"/>
              </a:spcAft>
              <a:buNone/>
            </a:pPr>
            <a:r>
              <a:rPr lang="en">
                <a:solidFill>
                  <a:schemeClr val="dk2"/>
                </a:solidFill>
              </a:rPr>
              <a:t>-          </a:t>
            </a:r>
            <a:r>
              <a:rPr lang="en">
                <a:solidFill>
                  <a:srgbClr val="24292E"/>
                </a:solidFill>
              </a:rPr>
              <a:t> </a:t>
            </a:r>
            <a:r>
              <a:rPr lang="en" sz="1100">
                <a:solidFill>
                  <a:schemeClr val="dk2"/>
                </a:solidFill>
              </a:rPr>
              <a:t>-</a:t>
            </a:r>
            <a:r>
              <a:rPr lang="en" sz="700">
                <a:solidFill>
                  <a:schemeClr val="dk2"/>
                </a:solidFill>
              </a:rPr>
              <a:t>          </a:t>
            </a:r>
            <a:endParaRPr sz="1200">
              <a:solidFill>
                <a:srgbClr val="24292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dataset </a:t>
            </a:r>
            <a:endParaRPr/>
          </a:p>
        </p:txBody>
      </p:sp>
      <p:grpSp>
        <p:nvGrpSpPr>
          <p:cNvPr id="65" name="Google Shape;65;p14"/>
          <p:cNvGrpSpPr/>
          <p:nvPr/>
        </p:nvGrpSpPr>
        <p:grpSpPr>
          <a:xfrm>
            <a:off x="431925" y="1304875"/>
            <a:ext cx="2628925" cy="3416400"/>
            <a:chOff x="431925" y="1304875"/>
            <a:chExt cx="2628925" cy="3416400"/>
          </a:xfrm>
        </p:grpSpPr>
        <p:sp>
          <p:nvSpPr>
            <p:cNvPr id="66" name="Google Shape;66;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dataset </a:t>
            </a:r>
            <a:endParaRPr>
              <a:solidFill>
                <a:schemeClr val="lt1"/>
              </a:solidFill>
            </a:endParaRPr>
          </a:p>
        </p:txBody>
      </p:sp>
      <p:sp>
        <p:nvSpPr>
          <p:cNvPr id="69" name="Google Shape;69;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Available through </a:t>
            </a:r>
            <a:r>
              <a:rPr lang="en" sz="1600" u="sng">
                <a:solidFill>
                  <a:schemeClr val="hlink"/>
                </a:solidFill>
                <a:hlinkClick r:id="rId3"/>
              </a:rPr>
              <a:t>San Franciso Open Data</a:t>
            </a:r>
            <a:r>
              <a:rPr lang="en" sz="1600"/>
              <a:t> </a:t>
            </a:r>
            <a:endParaRPr sz="1600"/>
          </a:p>
          <a:p>
            <a:pPr marL="0" lvl="0" indent="0" algn="l" rtl="0">
              <a:spcBef>
                <a:spcPts val="1600"/>
              </a:spcBef>
              <a:spcAft>
                <a:spcPts val="1600"/>
              </a:spcAft>
              <a:buNone/>
            </a:pPr>
            <a:r>
              <a:rPr lang="en" sz="1600"/>
              <a:t>Also available through </a:t>
            </a:r>
            <a:r>
              <a:rPr lang="en" sz="1600" u="sng">
                <a:solidFill>
                  <a:schemeClr val="hlink"/>
                </a:solidFill>
                <a:hlinkClick r:id="rId4"/>
              </a:rPr>
              <a:t>Kaggle</a:t>
            </a:r>
            <a:r>
              <a:rPr lang="en" sz="1600"/>
              <a:t> </a:t>
            </a:r>
            <a:endParaRPr sz="1600"/>
          </a:p>
        </p:txBody>
      </p:sp>
      <p:grpSp>
        <p:nvGrpSpPr>
          <p:cNvPr id="70" name="Google Shape;70;p14"/>
          <p:cNvGrpSpPr/>
          <p:nvPr/>
        </p:nvGrpSpPr>
        <p:grpSpPr>
          <a:xfrm>
            <a:off x="3320450" y="1304875"/>
            <a:ext cx="2632500" cy="3416400"/>
            <a:chOff x="3320450" y="1304875"/>
            <a:chExt cx="2632500" cy="3416400"/>
          </a:xfrm>
        </p:grpSpPr>
        <p:sp>
          <p:nvSpPr>
            <p:cNvPr id="71" name="Google Shape;71;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About </a:t>
            </a:r>
            <a:endParaRPr>
              <a:solidFill>
                <a:schemeClr val="lt1"/>
              </a:solidFill>
            </a:endParaRPr>
          </a:p>
        </p:txBody>
      </p:sp>
      <p:sp>
        <p:nvSpPr>
          <p:cNvPr id="74" name="Google Shape;74;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Contains 42000+ patron records of San Francisco Public Library (SFPL), , with fifteen variables, including age range, home library code, year patron registered, total renewals and total checkouts in the period from 2003 to 2016.</a:t>
            </a:r>
            <a:r>
              <a:rPr lang="en" sz="1600">
                <a:solidFill>
                  <a:srgbClr val="000000"/>
                </a:solidFill>
                <a:latin typeface="Calibri"/>
                <a:ea typeface="Calibri"/>
                <a:cs typeface="Calibri"/>
                <a:sym typeface="Calibri"/>
              </a:rPr>
              <a:t> </a:t>
            </a:r>
            <a:endParaRPr sz="1600"/>
          </a:p>
        </p:txBody>
      </p:sp>
      <p:grpSp>
        <p:nvGrpSpPr>
          <p:cNvPr id="75" name="Google Shape;75;p14"/>
          <p:cNvGrpSpPr/>
          <p:nvPr/>
        </p:nvGrpSpPr>
        <p:grpSpPr>
          <a:xfrm>
            <a:off x="6212550" y="1304875"/>
            <a:ext cx="2632500" cy="3416400"/>
            <a:chOff x="6212550" y="1304875"/>
            <a:chExt cx="2632500" cy="3416400"/>
          </a:xfrm>
        </p:grpSpPr>
        <p:sp>
          <p:nvSpPr>
            <p:cNvPr id="76" name="Google Shape;76;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Plan </a:t>
            </a:r>
            <a:endParaRPr>
              <a:solidFill>
                <a:schemeClr val="lt1"/>
              </a:solidFill>
            </a:endParaRPr>
          </a:p>
        </p:txBody>
      </p:sp>
      <p:sp>
        <p:nvSpPr>
          <p:cNvPr id="79" name="Google Shape;79;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To use total checkouts and total renewals - as independent variables, turning this into a classification problem: </a:t>
            </a:r>
            <a:r>
              <a:rPr lang="en" sz="1600" b="1"/>
              <a:t>how to identify frequent users of the library based on demographic data?</a:t>
            </a:r>
            <a:r>
              <a:rPr lang="en" sz="1600"/>
              <a:t>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(cont’d) </a:t>
            </a:r>
            <a:endParaRPr/>
          </a:p>
        </p:txBody>
      </p:sp>
      <p:sp>
        <p:nvSpPr>
          <p:cNvPr id="227" name="Google Shape;227;p32"/>
          <p:cNvSpPr txBox="1"/>
          <p:nvPr/>
        </p:nvSpPr>
        <p:spPr>
          <a:xfrm>
            <a:off x="119700" y="1367700"/>
            <a:ext cx="9024300" cy="3775800"/>
          </a:xfrm>
          <a:prstGeom prst="rect">
            <a:avLst/>
          </a:prstGeom>
          <a:noFill/>
          <a:ln>
            <a:noFill/>
          </a:ln>
        </p:spPr>
        <p:txBody>
          <a:bodyPr spcFirstLastPara="1" wrap="square" lIns="91425" tIns="91425" rIns="91425" bIns="91425" anchor="t" anchorCtr="0">
            <a:noAutofit/>
          </a:bodyPr>
          <a:lstStyle/>
          <a:p>
            <a:pPr marL="457200" lvl="0" indent="-317500" algn="l" rtl="0">
              <a:lnSpc>
                <a:spcPct val="200000"/>
              </a:lnSpc>
              <a:spcBef>
                <a:spcPts val="1200"/>
              </a:spcBef>
              <a:spcAft>
                <a:spcPts val="0"/>
              </a:spcAft>
              <a:buClr>
                <a:srgbClr val="24292E"/>
              </a:buClr>
              <a:buSzPts val="1400"/>
              <a:buChar char="-"/>
            </a:pPr>
            <a:r>
              <a:rPr lang="en">
                <a:solidFill>
                  <a:srgbClr val="24292E"/>
                </a:solidFill>
              </a:rPr>
              <a:t>Based on average annual checkouts, identify the users with more than 50 checkouts as ‘frequent’ (1). The rest is ‘infrequent’ (0).  </a:t>
            </a:r>
            <a:endParaRPr>
              <a:solidFill>
                <a:srgbClr val="24292E"/>
              </a:solidFill>
            </a:endParaRPr>
          </a:p>
          <a:p>
            <a:pPr marL="457200" lvl="0" indent="-317500" algn="l" rtl="0">
              <a:lnSpc>
                <a:spcPct val="200000"/>
              </a:lnSpc>
              <a:spcBef>
                <a:spcPts val="0"/>
              </a:spcBef>
              <a:spcAft>
                <a:spcPts val="0"/>
              </a:spcAft>
              <a:buClr>
                <a:srgbClr val="24292E"/>
              </a:buClr>
              <a:buSzPts val="1400"/>
              <a:buChar char="-"/>
            </a:pPr>
            <a:r>
              <a:rPr lang="en">
                <a:solidFill>
                  <a:srgbClr val="24292E"/>
                </a:solidFill>
              </a:rPr>
              <a:t>Create dummy data using data_dum. Discard the first column.</a:t>
            </a:r>
            <a:endParaRPr>
              <a:solidFill>
                <a:srgbClr val="24292E"/>
              </a:solidFill>
            </a:endParaRPr>
          </a:p>
          <a:p>
            <a:pPr marL="457200" lvl="0" indent="-317500" algn="l" rtl="0">
              <a:lnSpc>
                <a:spcPct val="200000"/>
              </a:lnSpc>
              <a:spcBef>
                <a:spcPts val="0"/>
              </a:spcBef>
              <a:spcAft>
                <a:spcPts val="0"/>
              </a:spcAft>
              <a:buClr>
                <a:srgbClr val="24292E"/>
              </a:buClr>
              <a:buSzPts val="1400"/>
              <a:buChar char="-"/>
            </a:pPr>
            <a:r>
              <a:rPr lang="en">
                <a:solidFill>
                  <a:srgbClr val="24292E"/>
                </a:solidFill>
              </a:rPr>
              <a:t>Apply SMOTE by using Imlearn in Python to oversample the minority class.</a:t>
            </a:r>
            <a:endParaRPr>
              <a:solidFill>
                <a:srgbClr val="24292E"/>
              </a:solidFill>
            </a:endParaRPr>
          </a:p>
          <a:p>
            <a:pPr marL="457200" lvl="0" indent="-317500" algn="l" rtl="0">
              <a:lnSpc>
                <a:spcPct val="200000"/>
              </a:lnSpc>
              <a:spcBef>
                <a:spcPts val="0"/>
              </a:spcBef>
              <a:spcAft>
                <a:spcPts val="0"/>
              </a:spcAft>
              <a:buClr>
                <a:srgbClr val="24292E"/>
              </a:buClr>
              <a:buSzPts val="1400"/>
              <a:buChar char="-"/>
            </a:pPr>
            <a:r>
              <a:rPr lang="en">
                <a:solidFill>
                  <a:schemeClr val="dk2"/>
                </a:solidFill>
              </a:rPr>
              <a:t> </a:t>
            </a:r>
            <a:r>
              <a:rPr lang="en">
                <a:solidFill>
                  <a:srgbClr val="24292E"/>
                </a:solidFill>
              </a:rPr>
              <a:t>Apply the three algorithms, random forest, logistic regression, and KNN.</a:t>
            </a:r>
            <a:endParaRPr>
              <a:solidFill>
                <a:srgbClr val="24292E"/>
              </a:solidFill>
            </a:endParaRPr>
          </a:p>
          <a:p>
            <a:pPr marL="457200" lvl="0" indent="-317500" algn="l" rtl="0">
              <a:lnSpc>
                <a:spcPct val="200000"/>
              </a:lnSpc>
              <a:spcBef>
                <a:spcPts val="0"/>
              </a:spcBef>
              <a:spcAft>
                <a:spcPts val="0"/>
              </a:spcAft>
              <a:buClr>
                <a:srgbClr val="24292E"/>
              </a:buClr>
              <a:buSzPts val="1400"/>
              <a:buChar char="-"/>
            </a:pPr>
            <a:r>
              <a:rPr lang="en">
                <a:solidFill>
                  <a:srgbClr val="24292E"/>
                </a:solidFill>
              </a:rPr>
              <a:t>Evaluate the result with ten-fold cross validation using  mean ROC AUC (mean of the area under the ROC curve. </a:t>
            </a:r>
            <a:endParaRPr>
              <a:solidFill>
                <a:srgbClr val="24292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 </a:t>
            </a:r>
            <a:endParaRPr/>
          </a:p>
        </p:txBody>
      </p:sp>
      <p:pic>
        <p:nvPicPr>
          <p:cNvPr id="238" name="Google Shape;238;p34"/>
          <p:cNvPicPr preferRelativeResize="0"/>
          <p:nvPr/>
        </p:nvPicPr>
        <p:blipFill rotWithShape="1">
          <a:blip r:embed="rId3">
            <a:alphaModFix/>
          </a:blip>
          <a:srcRect r="23547"/>
          <a:stretch/>
        </p:blipFill>
        <p:spPr>
          <a:xfrm>
            <a:off x="600575" y="1162700"/>
            <a:ext cx="7592076" cy="3524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 </a:t>
            </a:r>
            <a:endParaRPr/>
          </a:p>
        </p:txBody>
      </p:sp>
      <p:pic>
        <p:nvPicPr>
          <p:cNvPr id="244" name="Google Shape;244;p35"/>
          <p:cNvPicPr preferRelativeResize="0"/>
          <p:nvPr/>
        </p:nvPicPr>
        <p:blipFill>
          <a:blip r:embed="rId3">
            <a:alphaModFix/>
          </a:blip>
          <a:stretch>
            <a:fillRect/>
          </a:stretch>
        </p:blipFill>
        <p:spPr>
          <a:xfrm>
            <a:off x="152400" y="1220825"/>
            <a:ext cx="8880675" cy="273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a:t>
            </a:r>
            <a:endParaRPr/>
          </a:p>
        </p:txBody>
      </p:sp>
      <p:pic>
        <p:nvPicPr>
          <p:cNvPr id="250" name="Google Shape;250;p36"/>
          <p:cNvPicPr preferRelativeResize="0"/>
          <p:nvPr/>
        </p:nvPicPr>
        <p:blipFill>
          <a:blip r:embed="rId3">
            <a:alphaModFix/>
          </a:blip>
          <a:stretch>
            <a:fillRect/>
          </a:stretch>
        </p:blipFill>
        <p:spPr>
          <a:xfrm>
            <a:off x="445025" y="1335000"/>
            <a:ext cx="8026000" cy="247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Boxplot </a:t>
            </a:r>
            <a:endParaRPr/>
          </a:p>
        </p:txBody>
      </p:sp>
      <p:pic>
        <p:nvPicPr>
          <p:cNvPr id="256" name="Google Shape;256;p37"/>
          <p:cNvPicPr preferRelativeResize="0"/>
          <p:nvPr/>
        </p:nvPicPr>
        <p:blipFill>
          <a:blip r:embed="rId3">
            <a:alphaModFix/>
          </a:blip>
          <a:stretch>
            <a:fillRect/>
          </a:stretch>
        </p:blipFill>
        <p:spPr>
          <a:xfrm>
            <a:off x="2031175" y="235325"/>
            <a:ext cx="6577251" cy="467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Questions ?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721250" y="1402800"/>
            <a:ext cx="7148100" cy="23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800" u="sng">
                <a:hlinkClick r:id="rId3"/>
              </a:rPr>
              <a:t>jochoi@ryerson.ca</a:t>
            </a:r>
            <a:r>
              <a:rPr lang="en" sz="1800"/>
              <a:t> </a:t>
            </a:r>
            <a:endParaRPr sz="1800"/>
          </a:p>
          <a:p>
            <a:pPr marL="0" lvl="0" indent="0" algn="ctr" rtl="0">
              <a:spcBef>
                <a:spcPts val="0"/>
              </a:spcBef>
              <a:spcAft>
                <a:spcPts val="0"/>
              </a:spcAft>
              <a:buNone/>
            </a:pPr>
            <a:r>
              <a:rPr lang="en" sz="1400" b="0" u="sng">
                <a:latin typeface="Arial"/>
                <a:ea typeface="Arial"/>
                <a:cs typeface="Arial"/>
                <a:sym typeface="Arial"/>
                <a:hlinkClick r:id="rId4"/>
              </a:rPr>
              <a:t>https://github.com/josiechoi/Ryerson_capstone_library_usage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85" name="Google Shape;85;p15"/>
          <p:cNvPicPr preferRelativeResize="0"/>
          <p:nvPr/>
        </p:nvPicPr>
        <p:blipFill>
          <a:blip r:embed="rId3">
            <a:alphaModFix/>
          </a:blip>
          <a:stretch>
            <a:fillRect/>
          </a:stretch>
        </p:blipFill>
        <p:spPr>
          <a:xfrm>
            <a:off x="423376" y="1547800"/>
            <a:ext cx="8520600" cy="22644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450275" y="5682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df.info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91" name="Google Shape;91;p16"/>
          <p:cNvPicPr preferRelativeResize="0"/>
          <p:nvPr/>
        </p:nvPicPr>
        <p:blipFill>
          <a:blip r:embed="rId3">
            <a:alphaModFix/>
          </a:blip>
          <a:stretch>
            <a:fillRect/>
          </a:stretch>
        </p:blipFill>
        <p:spPr>
          <a:xfrm>
            <a:off x="2231350" y="1698200"/>
            <a:ext cx="3640850" cy="289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Clean up </a:t>
            </a:r>
            <a:endParaRPr sz="1600">
              <a:solidFill>
                <a:schemeClr val="lt1"/>
              </a:solidFill>
            </a:endParaRPr>
          </a:p>
        </p:txBody>
      </p:sp>
      <p:grpSp>
        <p:nvGrpSpPr>
          <p:cNvPr id="98" name="Google Shape;98;p17"/>
          <p:cNvGrpSpPr/>
          <p:nvPr/>
        </p:nvGrpSpPr>
        <p:grpSpPr>
          <a:xfrm>
            <a:off x="969270" y="1610215"/>
            <a:ext cx="198900" cy="593656"/>
            <a:chOff x="777447" y="1610215"/>
            <a:chExt cx="198900" cy="593656"/>
          </a:xfrm>
        </p:grpSpPr>
        <p:cxnSp>
          <p:nvCxnSpPr>
            <p:cNvPr id="99" name="Google Shape;99;p17"/>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00" name="Google Shape;100;p17"/>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7"/>
          <p:cNvSpPr txBox="1">
            <a:spLocks noGrp="1"/>
          </p:cNvSpPr>
          <p:nvPr>
            <p:ph type="body" idx="4294967295"/>
          </p:nvPr>
        </p:nvSpPr>
        <p:spPr>
          <a:xfrm>
            <a:off x="573550" y="70391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Initial Clean up and inspection </a:t>
            </a:r>
            <a:endParaRPr sz="1600"/>
          </a:p>
        </p:txBody>
      </p:sp>
      <p:sp>
        <p:nvSpPr>
          <p:cNvPr id="102" name="Google Shape;102;p17" descr="Background pointer shape in timeline graphic"/>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3" name="Google Shape;103;p17"/>
          <p:cNvSpPr txBox="1">
            <a:spLocks noGrp="1"/>
          </p:cNvSpPr>
          <p:nvPr>
            <p:ph type="body" idx="4294967295"/>
          </p:nvPr>
        </p:nvSpPr>
        <p:spPr>
          <a:xfrm>
            <a:off x="21263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EDA</a:t>
            </a:r>
            <a:endParaRPr sz="1600">
              <a:solidFill>
                <a:schemeClr val="lt1"/>
              </a:solidFill>
            </a:endParaRPr>
          </a:p>
        </p:txBody>
      </p:sp>
      <p:grpSp>
        <p:nvGrpSpPr>
          <p:cNvPr id="104" name="Google Shape;104;p17"/>
          <p:cNvGrpSpPr/>
          <p:nvPr/>
        </p:nvGrpSpPr>
        <p:grpSpPr>
          <a:xfrm>
            <a:off x="2684632" y="2938958"/>
            <a:ext cx="198900" cy="593656"/>
            <a:chOff x="2223534" y="2938958"/>
            <a:chExt cx="198900" cy="593656"/>
          </a:xfrm>
        </p:grpSpPr>
        <p:cxnSp>
          <p:nvCxnSpPr>
            <p:cNvPr id="105" name="Google Shape;105;p17"/>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6" name="Google Shape;106;p17"/>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7"/>
          <p:cNvSpPr txBox="1">
            <a:spLocks noGrp="1"/>
          </p:cNvSpPr>
          <p:nvPr>
            <p:ph type="body" idx="4294967295"/>
          </p:nvPr>
        </p:nvSpPr>
        <p:spPr>
          <a:xfrm>
            <a:off x="1244337" y="37577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Exploratory Data Analysis and Literature Review </a:t>
            </a:r>
            <a:endParaRPr sz="1600"/>
          </a:p>
        </p:txBody>
      </p:sp>
      <p:sp>
        <p:nvSpPr>
          <p:cNvPr id="108" name="Google Shape;108;p17"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9" name="Google Shape;109;p17"/>
          <p:cNvSpPr txBox="1">
            <a:spLocks noGrp="1"/>
          </p:cNvSpPr>
          <p:nvPr>
            <p:ph type="body" idx="4294967295"/>
          </p:nvPr>
        </p:nvSpPr>
        <p:spPr>
          <a:xfrm>
            <a:off x="3767749"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Manipulation </a:t>
            </a:r>
            <a:endParaRPr sz="1600">
              <a:solidFill>
                <a:schemeClr val="lt1"/>
              </a:solidFill>
            </a:endParaRPr>
          </a:p>
        </p:txBody>
      </p:sp>
      <p:grpSp>
        <p:nvGrpSpPr>
          <p:cNvPr id="110" name="Google Shape;110;p17"/>
          <p:cNvGrpSpPr/>
          <p:nvPr/>
        </p:nvGrpSpPr>
        <p:grpSpPr>
          <a:xfrm>
            <a:off x="4319545" y="1610215"/>
            <a:ext cx="198900" cy="593656"/>
            <a:chOff x="3918084" y="1610215"/>
            <a:chExt cx="198900" cy="593656"/>
          </a:xfrm>
        </p:grpSpPr>
        <p:cxnSp>
          <p:nvCxnSpPr>
            <p:cNvPr id="111" name="Google Shape;111;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12" name="Google Shape;112;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body" idx="4294967295"/>
          </p:nvPr>
        </p:nvSpPr>
        <p:spPr>
          <a:xfrm>
            <a:off x="3376125" y="385678"/>
            <a:ext cx="2242800" cy="121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Add the classifier (decide the threshold for frequent and infrequent) </a:t>
            </a:r>
            <a:endParaRPr sz="1600"/>
          </a:p>
        </p:txBody>
      </p:sp>
      <p:sp>
        <p:nvSpPr>
          <p:cNvPr id="114" name="Google Shape;114;p17"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body" idx="4294967295"/>
          </p:nvPr>
        </p:nvSpPr>
        <p:spPr>
          <a:xfrm>
            <a:off x="54166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Modeling</a:t>
            </a:r>
            <a:endParaRPr sz="1600">
              <a:solidFill>
                <a:schemeClr val="lt1"/>
              </a:solidFill>
            </a:endParaRPr>
          </a:p>
        </p:txBody>
      </p:sp>
      <p:grpSp>
        <p:nvGrpSpPr>
          <p:cNvPr id="116" name="Google Shape;116;p17"/>
          <p:cNvGrpSpPr/>
          <p:nvPr/>
        </p:nvGrpSpPr>
        <p:grpSpPr>
          <a:xfrm>
            <a:off x="5973070" y="2938958"/>
            <a:ext cx="198900" cy="593656"/>
            <a:chOff x="5958946" y="2938958"/>
            <a:chExt cx="198900" cy="593656"/>
          </a:xfrm>
        </p:grpSpPr>
        <p:cxnSp>
          <p:nvCxnSpPr>
            <p:cNvPr id="117" name="Google Shape;117;p17"/>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18" name="Google Shape;118;p17"/>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7"/>
          <p:cNvSpPr txBox="1">
            <a:spLocks noGrp="1"/>
          </p:cNvSpPr>
          <p:nvPr>
            <p:ph type="body" idx="4294967295"/>
          </p:nvPr>
        </p:nvSpPr>
        <p:spPr>
          <a:xfrm>
            <a:off x="5126902" y="3757725"/>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Modeling and Prediction </a:t>
            </a:r>
            <a:endParaRPr sz="1600"/>
          </a:p>
        </p:txBody>
      </p:sp>
      <p:sp>
        <p:nvSpPr>
          <p:cNvPr id="120" name="Google Shape;120;p17"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1" name="Google Shape;121;p17"/>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a:solidFill>
                  <a:schemeClr val="lt1"/>
                </a:solidFill>
              </a:rPr>
              <a:t>Evaluation</a:t>
            </a:r>
            <a:endParaRPr sz="1600">
              <a:solidFill>
                <a:schemeClr val="lt1"/>
              </a:solidFill>
            </a:endParaRPr>
          </a:p>
        </p:txBody>
      </p:sp>
      <p:grpSp>
        <p:nvGrpSpPr>
          <p:cNvPr id="122" name="Google Shape;122;p17"/>
          <p:cNvGrpSpPr/>
          <p:nvPr/>
        </p:nvGrpSpPr>
        <p:grpSpPr>
          <a:xfrm>
            <a:off x="7669807" y="1610215"/>
            <a:ext cx="198900" cy="593656"/>
            <a:chOff x="3918084" y="1610215"/>
            <a:chExt cx="198900" cy="593656"/>
          </a:xfrm>
        </p:grpSpPr>
        <p:cxnSp>
          <p:nvCxnSpPr>
            <p:cNvPr id="123" name="Google Shape;123;p1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24" name="Google Shape;124;p1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7"/>
          <p:cNvSpPr txBox="1">
            <a:spLocks noGrp="1"/>
          </p:cNvSpPr>
          <p:nvPr>
            <p:ph type="body" idx="4294967295"/>
          </p:nvPr>
        </p:nvSpPr>
        <p:spPr>
          <a:xfrm>
            <a:off x="6685979" y="385667"/>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Evaluation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Exploratory Data Analysis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Categorical Variables </a:t>
            </a:r>
            <a:endParaRPr/>
          </a:p>
        </p:txBody>
      </p:sp>
      <p:pic>
        <p:nvPicPr>
          <p:cNvPr id="136" name="Google Shape;136;p19"/>
          <p:cNvPicPr preferRelativeResize="0"/>
          <p:nvPr/>
        </p:nvPicPr>
        <p:blipFill>
          <a:blip r:embed="rId3">
            <a:alphaModFix/>
          </a:blip>
          <a:stretch>
            <a:fillRect/>
          </a:stretch>
        </p:blipFill>
        <p:spPr>
          <a:xfrm>
            <a:off x="311700" y="1068425"/>
            <a:ext cx="3362325" cy="2047875"/>
          </a:xfrm>
          <a:prstGeom prst="rect">
            <a:avLst/>
          </a:prstGeom>
          <a:noFill/>
          <a:ln>
            <a:noFill/>
          </a:ln>
        </p:spPr>
      </p:pic>
      <p:pic>
        <p:nvPicPr>
          <p:cNvPr id="137" name="Google Shape;137;p19"/>
          <p:cNvPicPr preferRelativeResize="0"/>
          <p:nvPr/>
        </p:nvPicPr>
        <p:blipFill>
          <a:blip r:embed="rId4">
            <a:alphaModFix/>
          </a:blip>
          <a:stretch>
            <a:fillRect/>
          </a:stretch>
        </p:blipFill>
        <p:spPr>
          <a:xfrm>
            <a:off x="3674025" y="1176225"/>
            <a:ext cx="2578250" cy="1677800"/>
          </a:xfrm>
          <a:prstGeom prst="rect">
            <a:avLst/>
          </a:prstGeom>
          <a:noFill/>
          <a:ln>
            <a:noFill/>
          </a:ln>
        </p:spPr>
      </p:pic>
      <p:pic>
        <p:nvPicPr>
          <p:cNvPr id="138" name="Google Shape;138;p19"/>
          <p:cNvPicPr preferRelativeResize="0"/>
          <p:nvPr/>
        </p:nvPicPr>
        <p:blipFill>
          <a:blip r:embed="rId5">
            <a:alphaModFix/>
          </a:blip>
          <a:stretch>
            <a:fillRect/>
          </a:stretch>
        </p:blipFill>
        <p:spPr>
          <a:xfrm>
            <a:off x="867475" y="3116307"/>
            <a:ext cx="2578250" cy="1703593"/>
          </a:xfrm>
          <a:prstGeom prst="rect">
            <a:avLst/>
          </a:prstGeom>
          <a:noFill/>
          <a:ln>
            <a:noFill/>
          </a:ln>
        </p:spPr>
      </p:pic>
      <p:pic>
        <p:nvPicPr>
          <p:cNvPr id="139" name="Google Shape;139;p19"/>
          <p:cNvPicPr preferRelativeResize="0"/>
          <p:nvPr/>
        </p:nvPicPr>
        <p:blipFill>
          <a:blip r:embed="rId6">
            <a:alphaModFix/>
          </a:blip>
          <a:stretch>
            <a:fillRect/>
          </a:stretch>
        </p:blipFill>
        <p:spPr>
          <a:xfrm>
            <a:off x="6321175" y="1176231"/>
            <a:ext cx="2441250" cy="1562419"/>
          </a:xfrm>
          <a:prstGeom prst="rect">
            <a:avLst/>
          </a:prstGeom>
          <a:noFill/>
          <a:ln>
            <a:noFill/>
          </a:ln>
        </p:spPr>
      </p:pic>
      <p:pic>
        <p:nvPicPr>
          <p:cNvPr id="140" name="Google Shape;140;p19"/>
          <p:cNvPicPr preferRelativeResize="0"/>
          <p:nvPr/>
        </p:nvPicPr>
        <p:blipFill>
          <a:blip r:embed="rId7">
            <a:alphaModFix/>
          </a:blip>
          <a:stretch>
            <a:fillRect/>
          </a:stretch>
        </p:blipFill>
        <p:spPr>
          <a:xfrm>
            <a:off x="4658025" y="2846450"/>
            <a:ext cx="3297221" cy="227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t>
            </a:r>
            <a:endParaRPr/>
          </a:p>
        </p:txBody>
      </p:sp>
      <p:sp>
        <p:nvSpPr>
          <p:cNvPr id="146" name="Google Shape;146;p20"/>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7" name="Google Shape;147;p20"/>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48" name="Google Shape;148;p20"/>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b="1"/>
              <a:t>Duplicated variables: </a:t>
            </a:r>
            <a:r>
              <a:rPr lang="en" sz="1600"/>
              <a:t>Patron Type Definition, Notice Preference Definition, and Home Library Definition interpret the Patron Type Code, Notice Preference Definition, and Home Library Code</a:t>
            </a:r>
            <a:endParaRPr sz="1400" b="1"/>
          </a:p>
        </p:txBody>
      </p:sp>
      <p:sp>
        <p:nvSpPr>
          <p:cNvPr id="149" name="Google Shape;149;p20"/>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0" name="Google Shape;150;p20"/>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51" name="Google Shape;151;p20"/>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Missing data:</a:t>
            </a:r>
            <a:endParaRPr sz="1600" b="1"/>
          </a:p>
          <a:p>
            <a:pPr marL="0" lvl="0" indent="0" algn="l" rtl="0">
              <a:spcBef>
                <a:spcPts val="800"/>
              </a:spcBef>
              <a:spcAft>
                <a:spcPts val="800"/>
              </a:spcAft>
              <a:buNone/>
            </a:pPr>
            <a:r>
              <a:rPr lang="en" sz="1600"/>
              <a:t>Supervisor District, Age Range, and Home Library Code - have missing values. Supervisor District is missing in approx. 25% of the dataset.</a:t>
            </a:r>
            <a:endParaRPr sz="1600"/>
          </a:p>
        </p:txBody>
      </p:sp>
      <p:sp>
        <p:nvSpPr>
          <p:cNvPr id="152" name="Google Shape;152;p20"/>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3" name="Google Shape;153;p20"/>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54" name="Google Shape;154;p20"/>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Imbalanced Data:</a:t>
            </a:r>
            <a:endParaRPr sz="1600" b="1"/>
          </a:p>
          <a:p>
            <a:pPr marL="0" lvl="0" indent="0" algn="l" rtl="0">
              <a:spcBef>
                <a:spcPts val="800"/>
              </a:spcBef>
              <a:spcAft>
                <a:spcPts val="0"/>
              </a:spcAft>
              <a:buNone/>
            </a:pPr>
            <a:r>
              <a:rPr lang="en" sz="1600"/>
              <a:t>Only 15.5 % users are classfied as “frequent users”</a:t>
            </a:r>
            <a:endParaRPr sz="1600" b="1"/>
          </a:p>
          <a:p>
            <a:pPr marL="0" lvl="0" indent="0" algn="l" rtl="0">
              <a:spcBef>
                <a:spcPts val="800"/>
              </a:spcBef>
              <a:spcAft>
                <a:spcPts val="0"/>
              </a:spcAft>
              <a:buNone/>
            </a:pPr>
            <a:r>
              <a:rPr lang="en" sz="1600" b="1"/>
              <a:t> </a:t>
            </a:r>
            <a:endParaRPr sz="1600" b="1"/>
          </a:p>
          <a:p>
            <a:pPr marL="0" lvl="0" indent="0" algn="l" rtl="0">
              <a:spcBef>
                <a:spcPts val="800"/>
              </a:spcBef>
              <a:spcAft>
                <a:spcPts val="800"/>
              </a:spcAft>
              <a:buNone/>
            </a:pPr>
            <a:endParaRPr sz="1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Calculate Total Checkouts (CKO)  and Average CKO </a:t>
            </a:r>
            <a:endParaRPr/>
          </a:p>
        </p:txBody>
      </p:sp>
      <p:pic>
        <p:nvPicPr>
          <p:cNvPr id="160" name="Google Shape;160;p21"/>
          <p:cNvPicPr preferRelativeResize="0"/>
          <p:nvPr/>
        </p:nvPicPr>
        <p:blipFill>
          <a:blip r:embed="rId3">
            <a:alphaModFix/>
          </a:blip>
          <a:stretch>
            <a:fillRect/>
          </a:stretch>
        </p:blipFill>
        <p:spPr>
          <a:xfrm>
            <a:off x="76200" y="2013650"/>
            <a:ext cx="8991600" cy="1116199"/>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536</Words>
  <Application>Microsoft Office PowerPoint</Application>
  <PresentationFormat>On-screen Show (16:9)</PresentationFormat>
  <Paragraphs>69</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Raleway</vt:lpstr>
      <vt:lpstr>Arial</vt:lpstr>
      <vt:lpstr>Calibri</vt:lpstr>
      <vt:lpstr>Source Sans Pro</vt:lpstr>
      <vt:lpstr>Plum</vt:lpstr>
      <vt:lpstr>Finding frequent users based on demographic details </vt:lpstr>
      <vt:lpstr>The dataset </vt:lpstr>
      <vt:lpstr>Head    </vt:lpstr>
      <vt:lpstr>df.info   </vt:lpstr>
      <vt:lpstr>PowerPoint Presentation</vt:lpstr>
      <vt:lpstr>Exploratory Data Analysis </vt:lpstr>
      <vt:lpstr>Categorical Variables </vt:lpstr>
      <vt:lpstr>Challenges </vt:lpstr>
      <vt:lpstr>Calculate Total Checkouts (CKO)  and Average CKO </vt:lpstr>
      <vt:lpstr>Total Checkouts </vt:lpstr>
      <vt:lpstr>Average Checkouts  </vt:lpstr>
      <vt:lpstr>Threshold </vt:lpstr>
      <vt:lpstr>EDA based on frequent/infrequent category </vt:lpstr>
      <vt:lpstr>Explore average ckos using Geopanda </vt:lpstr>
      <vt:lpstr>Imbalanced Data </vt:lpstr>
      <vt:lpstr>Counter({0: 357926, 1: 65522}) </vt:lpstr>
      <vt:lpstr>Using SMOTE to oversample minority class </vt:lpstr>
      <vt:lpstr>Modeling and Prediction </vt:lpstr>
      <vt:lpstr>Steps </vt:lpstr>
      <vt:lpstr>Steps (cont’d) </vt:lpstr>
      <vt:lpstr>Results </vt:lpstr>
      <vt:lpstr>Random Forest </vt:lpstr>
      <vt:lpstr>Logistic Regression </vt:lpstr>
      <vt:lpstr>KNN </vt:lpstr>
      <vt:lpstr>Boxplot </vt:lpstr>
      <vt:lpstr>Questions ?  </vt:lpstr>
      <vt:lpstr>       jochoi@ryerson.ca  https://github.com/josiechoi/Ryerson_capstone_library_usage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frequent users based on demographic details </dc:title>
  <cp:lastModifiedBy>Josephine Choi</cp:lastModifiedBy>
  <cp:revision>1</cp:revision>
  <dcterms:modified xsi:type="dcterms:W3CDTF">2020-04-10T02:23:36Z</dcterms:modified>
</cp:coreProperties>
</file>