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Domine"/>
      <p:regular r:id="rId7"/>
      <p:bold r:id="rId8"/>
    </p:embeddedFont>
    <p:embeddedFont>
      <p:font typeface="Montserrat ExtraBold"/>
      <p:bold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747775"/>
          </p15:clr>
        </p15:guide>
        <p15:guide id="2" pos="1382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MontserratExtraBold-boldItalic.fntdata"/><Relationship Id="rId9" Type="http://schemas.openxmlformats.org/officeDocument/2006/relationships/font" Target="fonts/Montserrat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Domine-regular.fntdata"/><Relationship Id="rId8" Type="http://schemas.openxmlformats.org/officeDocument/2006/relationships/font" Target="fonts/Domin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normAutofit/>
          </a:bodyPr>
          <a:lstStyle>
            <a:lvl1pPr indent="-838200" lvl="0" marL="457200" algn="ctr">
              <a:spcBef>
                <a:spcPts val="0"/>
              </a:spcBef>
              <a:spcAft>
                <a:spcPts val="0"/>
              </a:spcAft>
              <a:buSzPts val="9600"/>
              <a:buChar char="●"/>
              <a:defRPr/>
            </a:lvl1pPr>
            <a:lvl2pPr indent="-704850" lvl="1" marL="914400" algn="ctr">
              <a:spcBef>
                <a:spcPts val="0"/>
              </a:spcBef>
              <a:spcAft>
                <a:spcPts val="0"/>
              </a:spcAft>
              <a:buSzPts val="7500"/>
              <a:buChar char="○"/>
              <a:defRPr/>
            </a:lvl2pPr>
            <a:lvl3pPr indent="-704850" lvl="2" marL="1371600" algn="ctr">
              <a:spcBef>
                <a:spcPts val="0"/>
              </a:spcBef>
              <a:spcAft>
                <a:spcPts val="0"/>
              </a:spcAft>
              <a:buSzPts val="7500"/>
              <a:buChar char="■"/>
              <a:defRPr/>
            </a:lvl3pPr>
            <a:lvl4pPr indent="-704850" lvl="3" marL="1828800" algn="ctr">
              <a:spcBef>
                <a:spcPts val="0"/>
              </a:spcBef>
              <a:spcAft>
                <a:spcPts val="0"/>
              </a:spcAft>
              <a:buSzPts val="7500"/>
              <a:buChar char="●"/>
              <a:defRPr/>
            </a:lvl4pPr>
            <a:lvl5pPr indent="-704850" lvl="4" marL="2286000" algn="ctr">
              <a:spcBef>
                <a:spcPts val="0"/>
              </a:spcBef>
              <a:spcAft>
                <a:spcPts val="0"/>
              </a:spcAft>
              <a:buSzPts val="7500"/>
              <a:buChar char="○"/>
              <a:defRPr/>
            </a:lvl5pPr>
            <a:lvl6pPr indent="-704850" lvl="5" marL="2743200" algn="ctr">
              <a:spcBef>
                <a:spcPts val="0"/>
              </a:spcBef>
              <a:spcAft>
                <a:spcPts val="0"/>
              </a:spcAft>
              <a:buSzPts val="7500"/>
              <a:buChar char="■"/>
              <a:defRPr/>
            </a:lvl6pPr>
            <a:lvl7pPr indent="-704850" lvl="6" marL="3200400" algn="ctr">
              <a:spcBef>
                <a:spcPts val="0"/>
              </a:spcBef>
              <a:spcAft>
                <a:spcPts val="0"/>
              </a:spcAft>
              <a:buSzPts val="7500"/>
              <a:buChar char="●"/>
              <a:defRPr/>
            </a:lvl7pPr>
            <a:lvl8pPr indent="-704850" lvl="7" marL="3657600" algn="ctr">
              <a:spcBef>
                <a:spcPts val="0"/>
              </a:spcBef>
              <a:spcAft>
                <a:spcPts val="0"/>
              </a:spcAft>
              <a:buSzPts val="7500"/>
              <a:buChar char="○"/>
              <a:defRPr/>
            </a:lvl8pPr>
            <a:lvl9pPr indent="-704850" lvl="8" marL="4114800" algn="ctr">
              <a:spcBef>
                <a:spcPts val="0"/>
              </a:spcBef>
              <a:spcAft>
                <a:spcPts val="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normAutofit/>
          </a:bodyPr>
          <a:lstStyle>
            <a:lvl1pPr indent="-635000" lvl="0" marL="457200">
              <a:spcBef>
                <a:spcPts val="0"/>
              </a:spcBef>
              <a:spcAft>
                <a:spcPts val="0"/>
              </a:spcAft>
              <a:buSzPts val="6400"/>
              <a:buChar char="●"/>
              <a:defRPr sz="6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norm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norm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rm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rm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0"/>
              </a:spcBef>
              <a:spcAft>
                <a:spcPts val="0"/>
              </a:spcAft>
              <a:buClr>
                <a:schemeClr val="dk2"/>
              </a:buClr>
              <a:buSzPts val="7500"/>
              <a:buChar char="○"/>
              <a:defRPr sz="7500">
                <a:solidFill>
                  <a:schemeClr val="dk2"/>
                </a:solidFill>
              </a:defRPr>
            </a:lvl2pPr>
            <a:lvl3pPr indent="-704850" lvl="2" marL="1371600">
              <a:lnSpc>
                <a:spcPct val="115000"/>
              </a:lnSpc>
              <a:spcBef>
                <a:spcPts val="0"/>
              </a:spcBef>
              <a:spcAft>
                <a:spcPts val="0"/>
              </a:spcAft>
              <a:buClr>
                <a:schemeClr val="dk2"/>
              </a:buClr>
              <a:buSzPts val="7500"/>
              <a:buChar char="■"/>
              <a:defRPr sz="7500">
                <a:solidFill>
                  <a:schemeClr val="dk2"/>
                </a:solidFill>
              </a:defRPr>
            </a:lvl3pPr>
            <a:lvl4pPr indent="-704850" lvl="3" marL="1828800">
              <a:lnSpc>
                <a:spcPct val="115000"/>
              </a:lnSpc>
              <a:spcBef>
                <a:spcPts val="0"/>
              </a:spcBef>
              <a:spcAft>
                <a:spcPts val="0"/>
              </a:spcAft>
              <a:buClr>
                <a:schemeClr val="dk2"/>
              </a:buClr>
              <a:buSzPts val="7500"/>
              <a:buChar char="●"/>
              <a:defRPr sz="7500">
                <a:solidFill>
                  <a:schemeClr val="dk2"/>
                </a:solidFill>
              </a:defRPr>
            </a:lvl4pPr>
            <a:lvl5pPr indent="-704850" lvl="4" marL="2286000">
              <a:lnSpc>
                <a:spcPct val="115000"/>
              </a:lnSpc>
              <a:spcBef>
                <a:spcPts val="0"/>
              </a:spcBef>
              <a:spcAft>
                <a:spcPts val="0"/>
              </a:spcAft>
              <a:buClr>
                <a:schemeClr val="dk2"/>
              </a:buClr>
              <a:buSzPts val="7500"/>
              <a:buChar char="○"/>
              <a:defRPr sz="7500">
                <a:solidFill>
                  <a:schemeClr val="dk2"/>
                </a:solidFill>
              </a:defRPr>
            </a:lvl5pPr>
            <a:lvl6pPr indent="-704850" lvl="5" marL="2743200">
              <a:lnSpc>
                <a:spcPct val="115000"/>
              </a:lnSpc>
              <a:spcBef>
                <a:spcPts val="0"/>
              </a:spcBef>
              <a:spcAft>
                <a:spcPts val="0"/>
              </a:spcAft>
              <a:buClr>
                <a:schemeClr val="dk2"/>
              </a:buClr>
              <a:buSzPts val="7500"/>
              <a:buChar char="■"/>
              <a:defRPr sz="7500">
                <a:solidFill>
                  <a:schemeClr val="dk2"/>
                </a:solidFill>
              </a:defRPr>
            </a:lvl6pPr>
            <a:lvl7pPr indent="-704850" lvl="6" marL="3200400">
              <a:lnSpc>
                <a:spcPct val="115000"/>
              </a:lnSpc>
              <a:spcBef>
                <a:spcPts val="0"/>
              </a:spcBef>
              <a:spcAft>
                <a:spcPts val="0"/>
              </a:spcAft>
              <a:buClr>
                <a:schemeClr val="dk2"/>
              </a:buClr>
              <a:buSzPts val="7500"/>
              <a:buChar char="●"/>
              <a:defRPr sz="7500">
                <a:solidFill>
                  <a:schemeClr val="dk2"/>
                </a:solidFill>
              </a:defRPr>
            </a:lvl7pPr>
            <a:lvl8pPr indent="-704850" lvl="7" marL="3657600">
              <a:lnSpc>
                <a:spcPct val="115000"/>
              </a:lnSpc>
              <a:spcBef>
                <a:spcPts val="0"/>
              </a:spcBef>
              <a:spcAft>
                <a:spcPts val="0"/>
              </a:spcAft>
              <a:buClr>
                <a:schemeClr val="dk2"/>
              </a:buClr>
              <a:buSzPts val="7500"/>
              <a:buChar char="○"/>
              <a:defRPr sz="7500">
                <a:solidFill>
                  <a:schemeClr val="dk2"/>
                </a:solidFill>
              </a:defRPr>
            </a:lvl8pPr>
            <a:lvl9pPr indent="-704850" lvl="8" marL="4114800">
              <a:lnSpc>
                <a:spcPct val="115000"/>
              </a:lnSpc>
              <a:spcBef>
                <a:spcPts val="0"/>
              </a:spcBef>
              <a:spcAft>
                <a:spcPts val="0"/>
              </a:spcAft>
              <a:buClr>
                <a:schemeClr val="dk2"/>
              </a:buClr>
              <a:buSzPts val="7500"/>
              <a:buChar char="■"/>
              <a:defRPr sz="75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rm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214950"/>
            <a:ext cx="43891200" cy="4623900"/>
          </a:xfrm>
          <a:prstGeom prst="rect">
            <a:avLst/>
          </a:prstGeom>
          <a:solidFill>
            <a:srgbClr val="A0BEC8"/>
          </a:solidFill>
          <a:ln>
            <a:noFill/>
          </a:ln>
        </p:spPr>
        <p:txBody>
          <a:bodyPr anchorCtr="0" anchor="ctr" bIns="64000" lIns="128000" spcFirstLastPara="1" rIns="128000" wrap="square" tIns="64000">
            <a:noAutofit/>
          </a:bodyPr>
          <a:lstStyle/>
          <a:p>
            <a:pPr indent="0" lvl="0" marL="0" marR="0" rtl="0" algn="ctr">
              <a:spcBef>
                <a:spcPts val="0"/>
              </a:spcBef>
              <a:spcAft>
                <a:spcPts val="0"/>
              </a:spcAft>
              <a:buNone/>
            </a:pPr>
            <a:r>
              <a:t/>
            </a:r>
            <a:endParaRPr b="0" i="0" sz="8698" u="none" cap="none" strike="noStrike">
              <a:solidFill>
                <a:srgbClr val="000000"/>
              </a:solidFill>
              <a:latin typeface="Arial"/>
              <a:ea typeface="Arial"/>
              <a:cs typeface="Arial"/>
              <a:sym typeface="Arial"/>
            </a:endParaRPr>
          </a:p>
        </p:txBody>
      </p:sp>
      <p:sp>
        <p:nvSpPr>
          <p:cNvPr id="55" name="Google Shape;55;p13"/>
          <p:cNvSpPr txBox="1"/>
          <p:nvPr/>
        </p:nvSpPr>
        <p:spPr>
          <a:xfrm>
            <a:off x="1371600" y="644900"/>
            <a:ext cx="41148000" cy="2746800"/>
          </a:xfrm>
          <a:prstGeom prst="rect">
            <a:avLst/>
          </a:prstGeom>
          <a:noFill/>
          <a:ln>
            <a:noFill/>
          </a:ln>
        </p:spPr>
        <p:txBody>
          <a:bodyPr anchorCtr="0" anchor="t" bIns="64000" lIns="128000" spcFirstLastPara="1" rIns="128000" wrap="square" tIns="64000">
            <a:noAutofit/>
          </a:bodyPr>
          <a:lstStyle/>
          <a:p>
            <a:pPr indent="0" lvl="0" marL="0" marR="0" rtl="0" algn="ctr">
              <a:spcBef>
                <a:spcPts val="0"/>
              </a:spcBef>
              <a:spcAft>
                <a:spcPts val="0"/>
              </a:spcAft>
              <a:buClr>
                <a:srgbClr val="FFFFFF"/>
              </a:buClr>
              <a:buSzPts val="8500"/>
              <a:buFont typeface="Montserrat ExtraBold"/>
              <a:buNone/>
            </a:pPr>
            <a:r>
              <a:rPr b="1" lang="en" sz="8500">
                <a:solidFill>
                  <a:srgbClr val="FFFFFF"/>
                </a:solidFill>
                <a:latin typeface="Montserrat ExtraBold"/>
                <a:ea typeface="Montserrat ExtraBold"/>
                <a:cs typeface="Montserrat ExtraBold"/>
                <a:sym typeface="Montserrat ExtraBold"/>
              </a:rPr>
              <a:t>Analyzing Resume Bias Using Logistic Regression and Decision Trees</a:t>
            </a:r>
            <a:endParaRPr/>
          </a:p>
        </p:txBody>
      </p:sp>
      <p:sp>
        <p:nvSpPr>
          <p:cNvPr id="56" name="Google Shape;56;p13"/>
          <p:cNvSpPr txBox="1"/>
          <p:nvPr/>
        </p:nvSpPr>
        <p:spPr>
          <a:xfrm>
            <a:off x="1371600" y="2249163"/>
            <a:ext cx="41148000" cy="1996800"/>
          </a:xfrm>
          <a:prstGeom prst="rect">
            <a:avLst/>
          </a:prstGeom>
          <a:noFill/>
          <a:ln>
            <a:noFill/>
          </a:ln>
        </p:spPr>
        <p:txBody>
          <a:bodyPr anchorCtr="0" anchor="t" bIns="64000" lIns="128000" spcFirstLastPara="1" rIns="128000" wrap="square" tIns="64000">
            <a:spAutoFit/>
          </a:bodyPr>
          <a:lstStyle/>
          <a:p>
            <a:pPr indent="0" lvl="0" marL="0" marR="0" rtl="0" algn="ctr">
              <a:spcBef>
                <a:spcPts val="0"/>
              </a:spcBef>
              <a:spcAft>
                <a:spcPts val="0"/>
              </a:spcAft>
              <a:buClr>
                <a:srgbClr val="FFFFFF"/>
              </a:buClr>
              <a:buSzPts val="5600"/>
              <a:buFont typeface="Arial"/>
              <a:buNone/>
            </a:pPr>
            <a:r>
              <a:rPr lang="en" sz="5600">
                <a:solidFill>
                  <a:srgbClr val="FFFFFF"/>
                </a:solidFill>
                <a:latin typeface="Domine"/>
                <a:ea typeface="Domine"/>
                <a:cs typeface="Domine"/>
                <a:sym typeface="Domine"/>
              </a:rPr>
              <a:t>Josie Kelley and Abby Kohan</a:t>
            </a:r>
            <a:endParaRPr/>
          </a:p>
          <a:p>
            <a:pPr indent="0" lvl="0" marL="0" marR="0" rtl="0" algn="ctr">
              <a:spcBef>
                <a:spcPts val="1120"/>
              </a:spcBef>
              <a:spcAft>
                <a:spcPts val="0"/>
              </a:spcAft>
              <a:buClr>
                <a:srgbClr val="FFFFFF"/>
              </a:buClr>
              <a:buSzPts val="5600"/>
              <a:buFont typeface="Arial"/>
              <a:buNone/>
            </a:pPr>
            <a:r>
              <a:rPr lang="en" sz="5600">
                <a:solidFill>
                  <a:srgbClr val="FFFFFF"/>
                </a:solidFill>
                <a:latin typeface="Domine"/>
                <a:ea typeface="Domine"/>
                <a:cs typeface="Domine"/>
                <a:sym typeface="Domine"/>
              </a:rPr>
              <a:t>Data 300 Final Project</a:t>
            </a:r>
            <a:endParaRPr/>
          </a:p>
        </p:txBody>
      </p:sp>
      <p:sp>
        <p:nvSpPr>
          <p:cNvPr id="57" name="Google Shape;57;p13"/>
          <p:cNvSpPr/>
          <p:nvPr/>
        </p:nvSpPr>
        <p:spPr>
          <a:xfrm>
            <a:off x="33120675" y="28919326"/>
            <a:ext cx="10058400" cy="3198900"/>
          </a:xfrm>
          <a:prstGeom prst="roundRect">
            <a:avLst>
              <a:gd fmla="val 3948" name="adj"/>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rgbClr val="000000"/>
              </a:solidFill>
              <a:latin typeface="Arial"/>
              <a:ea typeface="Arial"/>
              <a:cs typeface="Arial"/>
              <a:sym typeface="Arial"/>
            </a:endParaRPr>
          </a:p>
        </p:txBody>
      </p:sp>
      <p:sp>
        <p:nvSpPr>
          <p:cNvPr id="58" name="Google Shape;58;p13"/>
          <p:cNvSpPr txBox="1"/>
          <p:nvPr/>
        </p:nvSpPr>
        <p:spPr>
          <a:xfrm>
            <a:off x="33577875" y="29930150"/>
            <a:ext cx="9446700" cy="1804800"/>
          </a:xfrm>
          <a:prstGeom prst="rect">
            <a:avLst/>
          </a:prstGeom>
          <a:noFill/>
          <a:ln>
            <a:noFill/>
          </a:ln>
        </p:spPr>
        <p:txBody>
          <a:bodyPr anchorCtr="0" anchor="t" bIns="45700" lIns="91425" spcFirstLastPara="1" rIns="91425" wrap="square" tIns="45700">
            <a:spAutoFit/>
          </a:bodyPr>
          <a:lstStyle/>
          <a:p>
            <a:pPr indent="457200" lvl="0" marL="0" rtl="0" algn="l">
              <a:lnSpc>
                <a:spcPct val="115000"/>
              </a:lnSpc>
              <a:spcBef>
                <a:spcPts val="0"/>
              </a:spcBef>
              <a:spcAft>
                <a:spcPts val="0"/>
              </a:spcAft>
              <a:buClr>
                <a:schemeClr val="dk1"/>
              </a:buClr>
              <a:buSzPts val="990"/>
              <a:buFont typeface="Arial"/>
              <a:buNone/>
            </a:pPr>
            <a:r>
              <a:rPr lang="en" sz="2500">
                <a:solidFill>
                  <a:schemeClr val="dk1"/>
                </a:solidFill>
                <a:latin typeface="Domine"/>
                <a:ea typeface="Domine"/>
                <a:cs typeface="Domine"/>
                <a:sym typeface="Domine"/>
              </a:rPr>
              <a:t>Bertrand M, Mullainathan S. 2004. "Are Emily and Greg More Employable than Lakisha and Jamal? A Field Experiment on Labor Market Discrimination". The American Economic Review 94:4 (991-1013)</a:t>
            </a:r>
            <a:endParaRPr b="1" sz="2500">
              <a:solidFill>
                <a:schemeClr val="dk1"/>
              </a:solidFill>
              <a:latin typeface="Domine"/>
              <a:ea typeface="Domine"/>
              <a:cs typeface="Domine"/>
              <a:sym typeface="Domine"/>
            </a:endParaRPr>
          </a:p>
        </p:txBody>
      </p:sp>
      <p:sp>
        <p:nvSpPr>
          <p:cNvPr id="59" name="Google Shape;59;p13"/>
          <p:cNvSpPr txBox="1"/>
          <p:nvPr/>
        </p:nvSpPr>
        <p:spPr>
          <a:xfrm>
            <a:off x="33568182" y="29147929"/>
            <a:ext cx="9144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600">
                <a:solidFill>
                  <a:srgbClr val="3F3F3F"/>
                </a:solidFill>
                <a:latin typeface="Montserrat ExtraBold"/>
                <a:ea typeface="Montserrat ExtraBold"/>
                <a:cs typeface="Montserrat ExtraBold"/>
                <a:sym typeface="Montserrat ExtraBold"/>
              </a:rPr>
              <a:t>Source</a:t>
            </a:r>
            <a:endParaRPr/>
          </a:p>
        </p:txBody>
      </p:sp>
      <p:sp>
        <p:nvSpPr>
          <p:cNvPr id="60" name="Google Shape;60;p13"/>
          <p:cNvSpPr/>
          <p:nvPr/>
        </p:nvSpPr>
        <p:spPr>
          <a:xfrm>
            <a:off x="33140050" y="5405450"/>
            <a:ext cx="10058400" cy="13918800"/>
          </a:xfrm>
          <a:prstGeom prst="roundRect">
            <a:avLst>
              <a:gd fmla="val 1477" name="adj"/>
            </a:avLst>
          </a:prstGeom>
          <a:solidFill>
            <a:srgbClr val="A0BEC8">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rgbClr val="000000"/>
              </a:solidFill>
              <a:latin typeface="Arial"/>
              <a:ea typeface="Arial"/>
              <a:cs typeface="Arial"/>
              <a:sym typeface="Arial"/>
            </a:endParaRPr>
          </a:p>
        </p:txBody>
      </p:sp>
      <p:sp>
        <p:nvSpPr>
          <p:cNvPr id="61" name="Google Shape;61;p13"/>
          <p:cNvSpPr txBox="1"/>
          <p:nvPr/>
        </p:nvSpPr>
        <p:spPr>
          <a:xfrm>
            <a:off x="33568150" y="6645651"/>
            <a:ext cx="9144000" cy="1256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000">
                <a:solidFill>
                  <a:srgbClr val="3F3F3F"/>
                </a:solidFill>
                <a:latin typeface="Domine"/>
                <a:ea typeface="Domine"/>
                <a:cs typeface="Domine"/>
                <a:sym typeface="Domine"/>
              </a:rPr>
              <a:t>Our models both had bias. The logistic regression model mostly had special skills and first name bias. The decision tree had bias in years </a:t>
            </a:r>
            <a:r>
              <a:rPr lang="en" sz="3000">
                <a:solidFill>
                  <a:srgbClr val="3F3F3F"/>
                </a:solidFill>
                <a:latin typeface="Domine"/>
                <a:ea typeface="Domine"/>
                <a:cs typeface="Domine"/>
                <a:sym typeface="Domine"/>
              </a:rPr>
              <a:t>experience</a:t>
            </a:r>
            <a:r>
              <a:rPr lang="en" sz="3000">
                <a:solidFill>
                  <a:srgbClr val="3F3F3F"/>
                </a:solidFill>
                <a:latin typeface="Domine"/>
                <a:ea typeface="Domine"/>
                <a:cs typeface="Domine"/>
                <a:sym typeface="Domine"/>
              </a:rPr>
              <a:t> and first name. Both models were biased to white sounding first names when choosing who should get a callback. However, it should be noted that most jobs used in our data did not require education or a lot of experience. In the future, we would like to repeat our project on different data. We would like to choose data that focuses on a specific industry and job type and has the same requirements for each jobs. Additionally, our data was </a:t>
            </a:r>
            <a:r>
              <a:rPr lang="en" sz="3000">
                <a:solidFill>
                  <a:srgbClr val="3F3F3F"/>
                </a:solidFill>
                <a:latin typeface="Domine"/>
                <a:ea typeface="Domine"/>
                <a:cs typeface="Domine"/>
                <a:sym typeface="Domine"/>
              </a:rPr>
              <a:t>from 2004, and we hope that there have been improvements with callback data and biases. </a:t>
            </a:r>
            <a:endParaRPr sz="3000">
              <a:solidFill>
                <a:srgbClr val="3F3F3F"/>
              </a:solidFill>
              <a:latin typeface="Domine"/>
              <a:ea typeface="Domine"/>
              <a:cs typeface="Domine"/>
              <a:sym typeface="Domine"/>
            </a:endParaRPr>
          </a:p>
          <a:p>
            <a:pPr indent="0" lvl="0" marL="0" marR="0" rtl="0" algn="l">
              <a:spcBef>
                <a:spcPts val="0"/>
              </a:spcBef>
              <a:spcAft>
                <a:spcPts val="0"/>
              </a:spcAft>
              <a:buNone/>
            </a:pPr>
            <a:r>
              <a:t/>
            </a:r>
            <a:endParaRPr sz="3000">
              <a:solidFill>
                <a:srgbClr val="3F3F3F"/>
              </a:solidFill>
              <a:latin typeface="Domine"/>
              <a:ea typeface="Domine"/>
              <a:cs typeface="Domine"/>
              <a:sym typeface="Domine"/>
            </a:endParaRPr>
          </a:p>
          <a:p>
            <a:pPr indent="0" lvl="0" marL="0" marR="0" rtl="0" algn="l">
              <a:spcBef>
                <a:spcPts val="0"/>
              </a:spcBef>
              <a:spcAft>
                <a:spcPts val="0"/>
              </a:spcAft>
              <a:buNone/>
            </a:pPr>
            <a:r>
              <a:rPr lang="en" sz="3000">
                <a:solidFill>
                  <a:srgbClr val="3F3F3F"/>
                </a:solidFill>
                <a:latin typeface="Domine"/>
                <a:ea typeface="Domine"/>
                <a:cs typeface="Domine"/>
                <a:sym typeface="Domine"/>
              </a:rPr>
              <a:t>Additionally, we only focused on one race in our study, but there are more races to consider besides just Black and White. We would like to repeat our project on different identities. </a:t>
            </a:r>
            <a:endParaRPr sz="3000">
              <a:solidFill>
                <a:srgbClr val="3F3F3F"/>
              </a:solidFill>
              <a:latin typeface="Domine"/>
              <a:ea typeface="Domine"/>
              <a:cs typeface="Domine"/>
              <a:sym typeface="Domine"/>
            </a:endParaRPr>
          </a:p>
          <a:p>
            <a:pPr indent="0" lvl="0" marL="0" marR="0" rtl="0" algn="l">
              <a:spcBef>
                <a:spcPts val="0"/>
              </a:spcBef>
              <a:spcAft>
                <a:spcPts val="0"/>
              </a:spcAft>
              <a:buNone/>
            </a:pPr>
            <a:r>
              <a:t/>
            </a:r>
            <a:endParaRPr sz="3000">
              <a:solidFill>
                <a:srgbClr val="3F3F3F"/>
              </a:solidFill>
              <a:latin typeface="Domine"/>
              <a:ea typeface="Domine"/>
              <a:cs typeface="Domine"/>
              <a:sym typeface="Domine"/>
            </a:endParaRPr>
          </a:p>
          <a:p>
            <a:pPr indent="0" lvl="0" marL="0" marR="0" rtl="0" algn="l">
              <a:spcBef>
                <a:spcPts val="0"/>
              </a:spcBef>
              <a:spcAft>
                <a:spcPts val="0"/>
              </a:spcAft>
              <a:buNone/>
            </a:pPr>
            <a:r>
              <a:rPr lang="en" sz="3000">
                <a:solidFill>
                  <a:srgbClr val="3F3F3F"/>
                </a:solidFill>
                <a:latin typeface="Domine"/>
                <a:ea typeface="Domine"/>
                <a:cs typeface="Domine"/>
                <a:sym typeface="Domine"/>
              </a:rPr>
              <a:t>We recommend companies that are using algorithms to decide on callback to run tests to make sure their models are not biased. If they are biased, then they should make steps to solve this by adding artificial samples or changing job requirement thresholds. </a:t>
            </a:r>
            <a:endParaRPr sz="3000">
              <a:solidFill>
                <a:srgbClr val="3F3F3F"/>
              </a:solidFill>
              <a:latin typeface="Domine"/>
              <a:ea typeface="Domine"/>
              <a:cs typeface="Domine"/>
              <a:sym typeface="Domine"/>
            </a:endParaRPr>
          </a:p>
        </p:txBody>
      </p:sp>
      <p:sp>
        <p:nvSpPr>
          <p:cNvPr id="62" name="Google Shape;62;p13"/>
          <p:cNvSpPr txBox="1"/>
          <p:nvPr/>
        </p:nvSpPr>
        <p:spPr>
          <a:xfrm>
            <a:off x="33568157" y="5904635"/>
            <a:ext cx="9144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3600" u="none" cap="none" strike="noStrike">
                <a:solidFill>
                  <a:srgbClr val="3F3F3F"/>
                </a:solidFill>
                <a:latin typeface="Montserrat ExtraBold"/>
                <a:ea typeface="Montserrat ExtraBold"/>
                <a:cs typeface="Montserrat ExtraBold"/>
                <a:sym typeface="Montserrat ExtraBold"/>
              </a:rPr>
              <a:t>Conclusion and Limit</a:t>
            </a:r>
            <a:r>
              <a:rPr b="1" lang="en" sz="3600">
                <a:solidFill>
                  <a:srgbClr val="3F3F3F"/>
                </a:solidFill>
                <a:latin typeface="Montserrat ExtraBold"/>
                <a:ea typeface="Montserrat ExtraBold"/>
                <a:cs typeface="Montserrat ExtraBold"/>
                <a:sym typeface="Montserrat ExtraBold"/>
              </a:rPr>
              <a:t>ations </a:t>
            </a:r>
            <a:endParaRPr/>
          </a:p>
        </p:txBody>
      </p:sp>
      <p:sp>
        <p:nvSpPr>
          <p:cNvPr id="63" name="Google Shape;63;p13"/>
          <p:cNvSpPr/>
          <p:nvPr/>
        </p:nvSpPr>
        <p:spPr>
          <a:xfrm>
            <a:off x="33120675" y="19684600"/>
            <a:ext cx="10058400" cy="8925600"/>
          </a:xfrm>
          <a:prstGeom prst="roundRect">
            <a:avLst>
              <a:gd fmla="val 1592" name="adj"/>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rgbClr val="000000"/>
              </a:solidFill>
              <a:latin typeface="Arial"/>
              <a:ea typeface="Arial"/>
              <a:cs typeface="Arial"/>
              <a:sym typeface="Arial"/>
            </a:endParaRPr>
          </a:p>
        </p:txBody>
      </p:sp>
      <p:sp>
        <p:nvSpPr>
          <p:cNvPr id="64" name="Google Shape;64;p13"/>
          <p:cNvSpPr txBox="1"/>
          <p:nvPr/>
        </p:nvSpPr>
        <p:spPr>
          <a:xfrm>
            <a:off x="33416825" y="20634288"/>
            <a:ext cx="9446700" cy="7942500"/>
          </a:xfrm>
          <a:prstGeom prst="rect">
            <a:avLst/>
          </a:prstGeom>
          <a:noFill/>
          <a:ln>
            <a:noFill/>
          </a:ln>
        </p:spPr>
        <p:txBody>
          <a:bodyPr anchorCtr="0" anchor="t" bIns="45700" lIns="91425" spcFirstLastPara="1" rIns="91425" wrap="square" tIns="45700">
            <a:spAutoFit/>
          </a:bodyPr>
          <a:lstStyle/>
          <a:p>
            <a:pPr indent="-444500" lvl="0" marL="457200" marR="0" rtl="0" algn="l">
              <a:spcBef>
                <a:spcPts val="0"/>
              </a:spcBef>
              <a:spcAft>
                <a:spcPts val="0"/>
              </a:spcAft>
              <a:buClr>
                <a:srgbClr val="3F3F3F"/>
              </a:buClr>
              <a:buSzPts val="3400"/>
              <a:buFont typeface="Domine"/>
              <a:buChar char="●"/>
            </a:pPr>
            <a:r>
              <a:rPr lang="en" sz="3400">
                <a:solidFill>
                  <a:srgbClr val="3F3F3F"/>
                </a:solidFill>
                <a:latin typeface="Domine"/>
                <a:ea typeface="Domine"/>
                <a:cs typeface="Domine"/>
                <a:sym typeface="Domine"/>
              </a:rPr>
              <a:t>Could we  see a shift where companies or screening algorithms assign an ID number or something similar? This could reduce any bias caused by the perceived race of someone's name.</a:t>
            </a:r>
            <a:endParaRPr sz="3400">
              <a:solidFill>
                <a:srgbClr val="3F3F3F"/>
              </a:solidFill>
              <a:latin typeface="Domine"/>
              <a:ea typeface="Domine"/>
              <a:cs typeface="Domine"/>
              <a:sym typeface="Domine"/>
            </a:endParaRPr>
          </a:p>
          <a:p>
            <a:pPr indent="-444500" lvl="0" marL="457200" marR="0" rtl="0" algn="l">
              <a:spcBef>
                <a:spcPts val="0"/>
              </a:spcBef>
              <a:spcAft>
                <a:spcPts val="0"/>
              </a:spcAft>
              <a:buClr>
                <a:srgbClr val="3F3F3F"/>
              </a:buClr>
              <a:buSzPts val="3400"/>
              <a:buFont typeface="Domine"/>
              <a:buChar char="●"/>
            </a:pPr>
            <a:r>
              <a:rPr lang="en" sz="3400">
                <a:solidFill>
                  <a:srgbClr val="3F3F3F"/>
                </a:solidFill>
                <a:latin typeface="Domine"/>
                <a:ea typeface="Domine"/>
                <a:cs typeface="Domine"/>
                <a:sym typeface="Domine"/>
              </a:rPr>
              <a:t>This data helps candidates decide what is truly important to put on resumes and what employers are actually looking for and what they value.</a:t>
            </a:r>
            <a:endParaRPr sz="3400">
              <a:solidFill>
                <a:srgbClr val="3F3F3F"/>
              </a:solidFill>
              <a:latin typeface="Domine"/>
              <a:ea typeface="Domine"/>
              <a:cs typeface="Domine"/>
              <a:sym typeface="Domine"/>
            </a:endParaRPr>
          </a:p>
          <a:p>
            <a:pPr indent="-444500" lvl="0" marL="457200" marR="0" rtl="0" algn="l">
              <a:spcBef>
                <a:spcPts val="0"/>
              </a:spcBef>
              <a:spcAft>
                <a:spcPts val="0"/>
              </a:spcAft>
              <a:buClr>
                <a:srgbClr val="3F3F3F"/>
              </a:buClr>
              <a:buSzPts val="3400"/>
              <a:buFont typeface="Domine"/>
              <a:buChar char="●"/>
            </a:pPr>
            <a:r>
              <a:rPr lang="en" sz="3400">
                <a:solidFill>
                  <a:srgbClr val="3F3F3F"/>
                </a:solidFill>
                <a:latin typeface="Domine"/>
                <a:ea typeface="Domine"/>
                <a:cs typeface="Domine"/>
                <a:sym typeface="Domine"/>
              </a:rPr>
              <a:t>It is </a:t>
            </a:r>
            <a:r>
              <a:rPr lang="en" sz="3400">
                <a:solidFill>
                  <a:srgbClr val="3F3F3F"/>
                </a:solidFill>
                <a:latin typeface="Domine"/>
                <a:ea typeface="Domine"/>
                <a:cs typeface="Domine"/>
                <a:sym typeface="Domine"/>
              </a:rPr>
              <a:t>understandable</a:t>
            </a:r>
            <a:r>
              <a:rPr lang="en" sz="3400">
                <a:solidFill>
                  <a:srgbClr val="3F3F3F"/>
                </a:solidFill>
                <a:latin typeface="Domine"/>
                <a:ea typeface="Domine"/>
                <a:cs typeface="Domine"/>
                <a:sym typeface="Domine"/>
              </a:rPr>
              <a:t> that special skills are a big contributor to callback as they inform potential experience for the job. However, contributors like race should not be playing a significant role in callback rates.</a:t>
            </a:r>
            <a:endParaRPr sz="3400">
              <a:solidFill>
                <a:srgbClr val="3F3F3F"/>
              </a:solidFill>
              <a:latin typeface="Domine"/>
              <a:ea typeface="Domine"/>
              <a:cs typeface="Domine"/>
              <a:sym typeface="Domine"/>
            </a:endParaRPr>
          </a:p>
        </p:txBody>
      </p:sp>
      <p:sp>
        <p:nvSpPr>
          <p:cNvPr id="65" name="Google Shape;65;p13"/>
          <p:cNvSpPr txBox="1"/>
          <p:nvPr/>
        </p:nvSpPr>
        <p:spPr>
          <a:xfrm>
            <a:off x="33415782" y="19954725"/>
            <a:ext cx="9144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600">
                <a:solidFill>
                  <a:srgbClr val="3F3F3F"/>
                </a:solidFill>
                <a:latin typeface="Montserrat ExtraBold"/>
                <a:ea typeface="Montserrat ExtraBold"/>
                <a:cs typeface="Montserrat ExtraBold"/>
                <a:sym typeface="Montserrat ExtraBold"/>
              </a:rPr>
              <a:t>Interpretation/Implementation</a:t>
            </a:r>
            <a:endParaRPr/>
          </a:p>
        </p:txBody>
      </p:sp>
      <p:sp>
        <p:nvSpPr>
          <p:cNvPr id="66" name="Google Shape;66;p13"/>
          <p:cNvSpPr/>
          <p:nvPr/>
        </p:nvSpPr>
        <p:spPr>
          <a:xfrm>
            <a:off x="712125" y="5217100"/>
            <a:ext cx="10058400" cy="7382100"/>
          </a:xfrm>
          <a:prstGeom prst="roundRect">
            <a:avLst>
              <a:gd fmla="val 1711" name="adj"/>
            </a:avLst>
          </a:prstGeom>
          <a:solidFill>
            <a:srgbClr val="A0BEC8">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rgbClr val="000000"/>
              </a:solidFill>
              <a:latin typeface="Arial"/>
              <a:ea typeface="Arial"/>
              <a:cs typeface="Arial"/>
              <a:sym typeface="Arial"/>
            </a:endParaRPr>
          </a:p>
        </p:txBody>
      </p:sp>
      <p:sp>
        <p:nvSpPr>
          <p:cNvPr id="67" name="Google Shape;67;p13"/>
          <p:cNvSpPr txBox="1"/>
          <p:nvPr/>
        </p:nvSpPr>
        <p:spPr>
          <a:xfrm>
            <a:off x="1046725" y="6055725"/>
            <a:ext cx="9446700" cy="6495600"/>
          </a:xfrm>
          <a:prstGeom prst="rect">
            <a:avLst/>
          </a:prstGeom>
          <a:noFill/>
          <a:ln>
            <a:noFill/>
          </a:ln>
        </p:spPr>
        <p:txBody>
          <a:bodyPr anchorCtr="0" anchor="t" bIns="45700" lIns="91425" spcFirstLastPara="1" rIns="91425" wrap="square" tIns="45700">
            <a:spAutoFit/>
          </a:bodyPr>
          <a:lstStyle/>
          <a:p>
            <a:pPr indent="457200" lvl="0" marL="0" rtl="0" algn="l">
              <a:lnSpc>
                <a:spcPct val="100000"/>
              </a:lnSpc>
              <a:spcBef>
                <a:spcPts val="0"/>
              </a:spcBef>
              <a:spcAft>
                <a:spcPts val="0"/>
              </a:spcAft>
              <a:buSzPts val="1100"/>
              <a:buNone/>
            </a:pPr>
            <a:r>
              <a:rPr lang="en" sz="3200">
                <a:solidFill>
                  <a:schemeClr val="dk1"/>
                </a:solidFill>
                <a:latin typeface="Domine"/>
                <a:ea typeface="Domine"/>
                <a:cs typeface="Domine"/>
                <a:sym typeface="Domine"/>
              </a:rPr>
              <a:t>This study analyzes bias in resume screening using machine learning models on Bertrand and Mullainathan's dataset of 5,000 resumes. Our logistic regression and decision tree models reveal that Black-sounding names decrease callback likelihood by 36.8%, while factors like special skills increase odds by 117.9%. The decision tree confirms name-based discrimination as the second most influential factor after experience. Results highlight the need for anonymous applications and rigorous testing of hiring algorithms to prevent perpetuating historical biases.</a:t>
            </a:r>
            <a:endParaRPr sz="3200">
              <a:solidFill>
                <a:srgbClr val="595959"/>
              </a:solidFill>
              <a:latin typeface="Domine"/>
              <a:ea typeface="Domine"/>
              <a:cs typeface="Domine"/>
              <a:sym typeface="Domine"/>
            </a:endParaRPr>
          </a:p>
        </p:txBody>
      </p:sp>
      <p:sp>
        <p:nvSpPr>
          <p:cNvPr id="68" name="Google Shape;68;p13"/>
          <p:cNvSpPr txBox="1"/>
          <p:nvPr/>
        </p:nvSpPr>
        <p:spPr>
          <a:xfrm>
            <a:off x="1120819" y="5422535"/>
            <a:ext cx="9144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3600" u="none" cap="none" strike="noStrike">
                <a:solidFill>
                  <a:srgbClr val="3F3F3F"/>
                </a:solidFill>
                <a:latin typeface="Montserrat ExtraBold"/>
                <a:ea typeface="Montserrat ExtraBold"/>
                <a:cs typeface="Montserrat ExtraBold"/>
                <a:sym typeface="Montserrat ExtraBold"/>
              </a:rPr>
              <a:t>Abstract</a:t>
            </a:r>
            <a:endParaRPr/>
          </a:p>
        </p:txBody>
      </p:sp>
      <p:sp>
        <p:nvSpPr>
          <p:cNvPr id="69" name="Google Shape;69;p13"/>
          <p:cNvSpPr/>
          <p:nvPr/>
        </p:nvSpPr>
        <p:spPr>
          <a:xfrm>
            <a:off x="653950" y="12841512"/>
            <a:ext cx="10058400" cy="8333100"/>
          </a:xfrm>
          <a:prstGeom prst="roundRect">
            <a:avLst>
              <a:gd fmla="val 2004" name="adj"/>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rgbClr val="000000"/>
              </a:solidFill>
              <a:latin typeface="Arial"/>
              <a:ea typeface="Arial"/>
              <a:cs typeface="Arial"/>
              <a:sym typeface="Arial"/>
            </a:endParaRPr>
          </a:p>
        </p:txBody>
      </p:sp>
      <p:sp>
        <p:nvSpPr>
          <p:cNvPr id="70" name="Google Shape;70;p13"/>
          <p:cNvSpPr txBox="1"/>
          <p:nvPr/>
        </p:nvSpPr>
        <p:spPr>
          <a:xfrm>
            <a:off x="1120819" y="14087416"/>
            <a:ext cx="9144000" cy="7382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 sz="3200">
                <a:solidFill>
                  <a:srgbClr val="595959"/>
                </a:solidFill>
                <a:latin typeface="Domine"/>
                <a:ea typeface="Domine"/>
                <a:cs typeface="Domine"/>
                <a:sym typeface="Domine"/>
              </a:rPr>
              <a:t>Resume screening occurs all the time when applications are sent to a job posting. Hiring teams quickly scan resumes, and sometimes bias can slip through. One example of this bias is assuming some applicants are more qualified for jobs based on the way their name sounds. Hiring teams are beginning to use machine learning to screen resumes. However, this can also cause unintentional bias on the bases of perceived race, gender, skills, and so on if the model are trained on data that shows a bias?</a:t>
            </a:r>
            <a:endParaRPr sz="3200">
              <a:solidFill>
                <a:srgbClr val="595959"/>
              </a:solidFill>
              <a:latin typeface="Domine"/>
              <a:ea typeface="Domine"/>
              <a:cs typeface="Domine"/>
              <a:sym typeface="Domine"/>
            </a:endParaRPr>
          </a:p>
          <a:p>
            <a:pPr indent="0" lvl="0" marL="0" marR="0" rtl="0" algn="l">
              <a:lnSpc>
                <a:spcPct val="115000"/>
              </a:lnSpc>
              <a:spcBef>
                <a:spcPts val="0"/>
              </a:spcBef>
              <a:spcAft>
                <a:spcPts val="0"/>
              </a:spcAft>
              <a:buNone/>
            </a:pPr>
            <a:r>
              <a:rPr lang="en" sz="3200">
                <a:solidFill>
                  <a:srgbClr val="595959"/>
                </a:solidFill>
                <a:latin typeface="Domine"/>
                <a:ea typeface="Domine"/>
                <a:cs typeface="Domine"/>
                <a:sym typeface="Domine"/>
              </a:rPr>
              <a:t>	</a:t>
            </a:r>
            <a:endParaRPr sz="3200">
              <a:solidFill>
                <a:srgbClr val="595959"/>
              </a:solidFill>
              <a:latin typeface="Domine"/>
              <a:ea typeface="Domine"/>
              <a:cs typeface="Domine"/>
              <a:sym typeface="Domine"/>
            </a:endParaRPr>
          </a:p>
        </p:txBody>
      </p:sp>
      <p:sp>
        <p:nvSpPr>
          <p:cNvPr id="71" name="Google Shape;71;p13"/>
          <p:cNvSpPr txBox="1"/>
          <p:nvPr/>
        </p:nvSpPr>
        <p:spPr>
          <a:xfrm>
            <a:off x="1111144" y="13239417"/>
            <a:ext cx="9144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 sz="3600" u="none" cap="none" strike="noStrike">
                <a:solidFill>
                  <a:srgbClr val="3F3F3F"/>
                </a:solidFill>
                <a:latin typeface="Montserrat ExtraBold"/>
                <a:ea typeface="Montserrat ExtraBold"/>
                <a:cs typeface="Montserrat ExtraBold"/>
                <a:sym typeface="Montserrat ExtraBold"/>
              </a:rPr>
              <a:t>Introduction</a:t>
            </a:r>
            <a:endParaRPr/>
          </a:p>
        </p:txBody>
      </p:sp>
      <p:sp>
        <p:nvSpPr>
          <p:cNvPr id="72" name="Google Shape;72;p13"/>
          <p:cNvSpPr/>
          <p:nvPr/>
        </p:nvSpPr>
        <p:spPr>
          <a:xfrm>
            <a:off x="11482650" y="5272000"/>
            <a:ext cx="10058400" cy="27445500"/>
          </a:xfrm>
          <a:prstGeom prst="roundRect">
            <a:avLst>
              <a:gd fmla="val 2700" name="adj"/>
            </a:avLst>
          </a:prstGeom>
          <a:solidFill>
            <a:srgbClr val="E3E3E3"/>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t/>
            </a:r>
            <a:endParaRPr b="0" i="0" sz="9600" u="none" cap="none" strike="noStrike">
              <a:solidFill>
                <a:srgbClr val="000000"/>
              </a:solidFill>
              <a:latin typeface="Arial"/>
              <a:ea typeface="Arial"/>
              <a:cs typeface="Arial"/>
              <a:sym typeface="Arial"/>
            </a:endParaRPr>
          </a:p>
        </p:txBody>
      </p:sp>
      <p:sp>
        <p:nvSpPr>
          <p:cNvPr id="73" name="Google Shape;73;p13"/>
          <p:cNvSpPr txBox="1"/>
          <p:nvPr/>
        </p:nvSpPr>
        <p:spPr>
          <a:xfrm>
            <a:off x="11666251" y="6145225"/>
            <a:ext cx="9446700" cy="101127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lang="en" sz="3100">
                <a:solidFill>
                  <a:srgbClr val="3F3F3F"/>
                </a:solidFill>
                <a:latin typeface="Domine"/>
                <a:ea typeface="Domine"/>
                <a:cs typeface="Domine"/>
                <a:sym typeface="Domine"/>
              </a:rPr>
              <a:t>We used a </a:t>
            </a:r>
            <a:r>
              <a:rPr lang="en" sz="3100">
                <a:solidFill>
                  <a:srgbClr val="3F3F3F"/>
                </a:solidFill>
                <a:latin typeface="Domine"/>
                <a:ea typeface="Domine"/>
                <a:cs typeface="Domine"/>
                <a:sym typeface="Domine"/>
              </a:rPr>
              <a:t>dataframe</a:t>
            </a:r>
            <a:r>
              <a:rPr lang="en" sz="3100">
                <a:solidFill>
                  <a:srgbClr val="3F3F3F"/>
                </a:solidFill>
                <a:latin typeface="Domine"/>
                <a:ea typeface="Domine"/>
                <a:cs typeface="Domine"/>
                <a:sym typeface="Domine"/>
              </a:rPr>
              <a:t> resume </a:t>
            </a:r>
            <a:r>
              <a:rPr lang="en" sz="3100">
                <a:solidFill>
                  <a:srgbClr val="3F3F3F"/>
                </a:solidFill>
                <a:latin typeface="Domine"/>
                <a:ea typeface="Domine"/>
                <a:cs typeface="Domine"/>
                <a:sym typeface="Domine"/>
              </a:rPr>
              <a:t>characteristics</a:t>
            </a:r>
            <a:r>
              <a:rPr lang="en" sz="3100">
                <a:solidFill>
                  <a:srgbClr val="3F3F3F"/>
                </a:solidFill>
                <a:latin typeface="Domine"/>
                <a:ea typeface="Domine"/>
                <a:cs typeface="Domine"/>
                <a:sym typeface="Domine"/>
              </a:rPr>
              <a:t> that were sent to job openings in Boston and Chicago and a label: callback or no callback, this was the data used in a study we found </a:t>
            </a:r>
            <a:r>
              <a:rPr lang="en" sz="3100">
                <a:solidFill>
                  <a:srgbClr val="3F3F3F"/>
                </a:solidFill>
                <a:latin typeface="Domine"/>
                <a:ea typeface="Domine"/>
                <a:cs typeface="Domine"/>
                <a:sym typeface="Domine"/>
              </a:rPr>
              <a:t>which</a:t>
            </a:r>
            <a:r>
              <a:rPr lang="en" sz="3100">
                <a:solidFill>
                  <a:srgbClr val="3F3F3F"/>
                </a:solidFill>
                <a:latin typeface="Domine"/>
                <a:ea typeface="Domine"/>
                <a:cs typeface="Domine"/>
                <a:sym typeface="Domine"/>
              </a:rPr>
              <a:t> analyzed a similar resume bias issue.</a:t>
            </a:r>
            <a:endParaRPr sz="3100">
              <a:solidFill>
                <a:srgbClr val="3F3F3F"/>
              </a:solidFill>
              <a:latin typeface="Domine"/>
              <a:ea typeface="Domine"/>
              <a:cs typeface="Domine"/>
              <a:sym typeface="Domine"/>
            </a:endParaRPr>
          </a:p>
          <a:p>
            <a:pPr indent="0" lvl="0" marL="0" rtl="0" algn="l">
              <a:spcBef>
                <a:spcPts val="0"/>
              </a:spcBef>
              <a:spcAft>
                <a:spcPts val="0"/>
              </a:spcAft>
              <a:buClr>
                <a:schemeClr val="dk1"/>
              </a:buClr>
              <a:buFont typeface="Arial"/>
              <a:buNone/>
            </a:pPr>
            <a:r>
              <a:t/>
            </a:r>
            <a:endParaRPr sz="3100">
              <a:solidFill>
                <a:srgbClr val="3F3F3F"/>
              </a:solidFill>
              <a:latin typeface="Domine"/>
              <a:ea typeface="Domine"/>
              <a:cs typeface="Domine"/>
              <a:sym typeface="Domine"/>
            </a:endParaRPr>
          </a:p>
          <a:p>
            <a:pPr indent="457200" lvl="0" marL="0" rtl="0" algn="l">
              <a:spcBef>
                <a:spcPts val="0"/>
              </a:spcBef>
              <a:spcAft>
                <a:spcPts val="0"/>
              </a:spcAft>
              <a:buClr>
                <a:schemeClr val="dk1"/>
              </a:buClr>
              <a:buFont typeface="Arial"/>
              <a:buNone/>
            </a:pPr>
            <a:r>
              <a:rPr lang="en" sz="3100">
                <a:solidFill>
                  <a:srgbClr val="3F3F3F"/>
                </a:solidFill>
                <a:latin typeface="Domine"/>
                <a:ea typeface="Domine"/>
                <a:cs typeface="Domine"/>
                <a:sym typeface="Domine"/>
              </a:rPr>
              <a:t>We cleaned the data and dropped unnecessary variables before running it through our models. We also grouped names based on race and gender.</a:t>
            </a:r>
            <a:endParaRPr sz="3100">
              <a:solidFill>
                <a:srgbClr val="3F3F3F"/>
              </a:solidFill>
              <a:latin typeface="Domine"/>
              <a:ea typeface="Domine"/>
              <a:cs typeface="Domine"/>
              <a:sym typeface="Domine"/>
            </a:endParaRPr>
          </a:p>
          <a:p>
            <a:pPr indent="0" lvl="0" marL="0" marR="0" rtl="0" algn="l">
              <a:spcBef>
                <a:spcPts val="0"/>
              </a:spcBef>
              <a:spcAft>
                <a:spcPts val="0"/>
              </a:spcAft>
              <a:buNone/>
            </a:pPr>
            <a:r>
              <a:t/>
            </a:r>
            <a:endParaRPr sz="3100">
              <a:solidFill>
                <a:srgbClr val="3F3F3F"/>
              </a:solidFill>
              <a:latin typeface="Domine"/>
              <a:ea typeface="Domine"/>
              <a:cs typeface="Domine"/>
              <a:sym typeface="Domine"/>
            </a:endParaRPr>
          </a:p>
          <a:p>
            <a:pPr indent="0" lvl="0" marL="0" marR="0" rtl="0" algn="l">
              <a:spcBef>
                <a:spcPts val="0"/>
              </a:spcBef>
              <a:spcAft>
                <a:spcPts val="0"/>
              </a:spcAft>
              <a:buNone/>
            </a:pPr>
            <a:r>
              <a:rPr b="1" lang="en" sz="3100">
                <a:solidFill>
                  <a:srgbClr val="3F3F3F"/>
                </a:solidFill>
                <a:latin typeface="Domine"/>
                <a:ea typeface="Domine"/>
                <a:cs typeface="Domine"/>
                <a:sym typeface="Domine"/>
              </a:rPr>
              <a:t>Our Data: </a:t>
            </a:r>
            <a:endParaRPr b="1" sz="3100">
              <a:solidFill>
                <a:srgbClr val="3F3F3F"/>
              </a:solidFill>
              <a:latin typeface="Domine"/>
              <a:ea typeface="Domine"/>
              <a:cs typeface="Domine"/>
              <a:sym typeface="Domine"/>
            </a:endParaRPr>
          </a:p>
          <a:p>
            <a:pPr indent="-425450" lvl="0" marL="457200" marR="0" rtl="0" algn="l">
              <a:spcBef>
                <a:spcPts val="0"/>
              </a:spcBef>
              <a:spcAft>
                <a:spcPts val="0"/>
              </a:spcAft>
              <a:buClr>
                <a:srgbClr val="3F3F3F"/>
              </a:buClr>
              <a:buSzPts val="3100"/>
              <a:buFont typeface="Domine"/>
              <a:buChar char="-"/>
            </a:pPr>
            <a:r>
              <a:rPr lang="en" sz="3100">
                <a:solidFill>
                  <a:srgbClr val="3F3F3F"/>
                </a:solidFill>
                <a:latin typeface="Domine"/>
                <a:ea typeface="Domine"/>
                <a:cs typeface="Domine"/>
                <a:sym typeface="Domine"/>
              </a:rPr>
              <a:t>4870 samples</a:t>
            </a:r>
            <a:endParaRPr sz="3100">
              <a:solidFill>
                <a:srgbClr val="3F3F3F"/>
              </a:solidFill>
              <a:latin typeface="Domine"/>
              <a:ea typeface="Domine"/>
              <a:cs typeface="Domine"/>
              <a:sym typeface="Domine"/>
            </a:endParaRPr>
          </a:p>
          <a:p>
            <a:pPr indent="-425450" lvl="0" marL="457200" marR="0" rtl="0" algn="l">
              <a:spcBef>
                <a:spcPts val="0"/>
              </a:spcBef>
              <a:spcAft>
                <a:spcPts val="0"/>
              </a:spcAft>
              <a:buClr>
                <a:srgbClr val="3F3F3F"/>
              </a:buClr>
              <a:buSzPts val="3100"/>
              <a:buFont typeface="Domine"/>
              <a:buChar char="-"/>
            </a:pPr>
            <a:r>
              <a:rPr lang="en" sz="3100">
                <a:solidFill>
                  <a:srgbClr val="3F3F3F"/>
                </a:solidFill>
                <a:latin typeface="Domine"/>
                <a:ea typeface="Domine"/>
                <a:cs typeface="Domine"/>
                <a:sym typeface="Domine"/>
              </a:rPr>
              <a:t>Dependent variable: resume received callback or not</a:t>
            </a:r>
            <a:endParaRPr sz="3100">
              <a:solidFill>
                <a:srgbClr val="3F3F3F"/>
              </a:solidFill>
              <a:latin typeface="Domine"/>
              <a:ea typeface="Domine"/>
              <a:cs typeface="Domine"/>
              <a:sym typeface="Domine"/>
            </a:endParaRPr>
          </a:p>
          <a:p>
            <a:pPr indent="-425450" lvl="0" marL="457200" marR="0" rtl="0" algn="l">
              <a:spcBef>
                <a:spcPts val="0"/>
              </a:spcBef>
              <a:spcAft>
                <a:spcPts val="0"/>
              </a:spcAft>
              <a:buClr>
                <a:srgbClr val="3F3F3F"/>
              </a:buClr>
              <a:buSzPts val="3100"/>
              <a:buFont typeface="Domine"/>
              <a:buChar char="-"/>
            </a:pPr>
            <a:r>
              <a:rPr lang="en" sz="3100">
                <a:solidFill>
                  <a:srgbClr val="3F3F3F"/>
                </a:solidFill>
                <a:latin typeface="Domine"/>
                <a:ea typeface="Domine"/>
                <a:cs typeface="Domine"/>
                <a:sym typeface="Domine"/>
              </a:rPr>
              <a:t>Independent variables: first name, years college, worked during school, years experience, computer, skills special skills, employment holes, and resume quality</a:t>
            </a:r>
            <a:endParaRPr sz="3100">
              <a:solidFill>
                <a:srgbClr val="3F3F3F"/>
              </a:solidFill>
              <a:latin typeface="Domine"/>
              <a:ea typeface="Domine"/>
              <a:cs typeface="Domine"/>
              <a:sym typeface="Domine"/>
            </a:endParaRPr>
          </a:p>
          <a:p>
            <a:pPr indent="0" lvl="0" marL="0" marR="0" rtl="0" algn="l">
              <a:spcBef>
                <a:spcPts val="0"/>
              </a:spcBef>
              <a:spcAft>
                <a:spcPts val="0"/>
              </a:spcAft>
              <a:buNone/>
            </a:pPr>
            <a:r>
              <a:t/>
            </a:r>
            <a:endParaRPr sz="3100">
              <a:solidFill>
                <a:srgbClr val="3F3F3F"/>
              </a:solidFill>
              <a:latin typeface="Domine"/>
              <a:ea typeface="Domine"/>
              <a:cs typeface="Domine"/>
              <a:sym typeface="Domine"/>
            </a:endParaRPr>
          </a:p>
          <a:p>
            <a:pPr indent="0" lvl="0" marL="0" marR="0" rtl="0" algn="l">
              <a:spcBef>
                <a:spcPts val="0"/>
              </a:spcBef>
              <a:spcAft>
                <a:spcPts val="0"/>
              </a:spcAft>
              <a:buNone/>
            </a:pPr>
            <a:r>
              <a:t/>
            </a:r>
            <a:endParaRPr sz="3100">
              <a:solidFill>
                <a:srgbClr val="3F3F3F"/>
              </a:solidFill>
              <a:latin typeface="Domine"/>
              <a:ea typeface="Domine"/>
              <a:cs typeface="Domine"/>
              <a:sym typeface="Domine"/>
            </a:endParaRPr>
          </a:p>
        </p:txBody>
      </p:sp>
      <p:sp>
        <p:nvSpPr>
          <p:cNvPr id="74" name="Google Shape;74;p13"/>
          <p:cNvSpPr txBox="1"/>
          <p:nvPr/>
        </p:nvSpPr>
        <p:spPr>
          <a:xfrm>
            <a:off x="11939839" y="5498735"/>
            <a:ext cx="9144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600">
                <a:solidFill>
                  <a:srgbClr val="3F3F3F"/>
                </a:solidFill>
                <a:latin typeface="Montserrat ExtraBold"/>
                <a:ea typeface="Montserrat ExtraBold"/>
                <a:cs typeface="Montserrat ExtraBold"/>
                <a:sym typeface="Montserrat ExtraBold"/>
              </a:rPr>
              <a:t>Data and Preprocessing</a:t>
            </a:r>
            <a:endParaRPr/>
          </a:p>
        </p:txBody>
      </p:sp>
      <p:sp>
        <p:nvSpPr>
          <p:cNvPr id="75" name="Google Shape;75;p13"/>
          <p:cNvSpPr/>
          <p:nvPr/>
        </p:nvSpPr>
        <p:spPr>
          <a:xfrm>
            <a:off x="653950" y="21535525"/>
            <a:ext cx="10058400" cy="11181900"/>
          </a:xfrm>
          <a:prstGeom prst="roundRect">
            <a:avLst>
              <a:gd fmla="val 1822" name="adj"/>
            </a:avLst>
          </a:prstGeom>
          <a:solidFill>
            <a:srgbClr val="A0BEC8">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rgbClr val="000000"/>
              </a:solidFill>
              <a:latin typeface="Arial"/>
              <a:ea typeface="Arial"/>
              <a:cs typeface="Arial"/>
              <a:sym typeface="Arial"/>
            </a:endParaRPr>
          </a:p>
        </p:txBody>
      </p:sp>
      <p:sp>
        <p:nvSpPr>
          <p:cNvPr id="76" name="Google Shape;76;p13"/>
          <p:cNvSpPr txBox="1"/>
          <p:nvPr/>
        </p:nvSpPr>
        <p:spPr>
          <a:xfrm>
            <a:off x="915325" y="22341275"/>
            <a:ext cx="9446700" cy="1246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750" u="sng">
                <a:solidFill>
                  <a:srgbClr val="3F3F3F"/>
                </a:solidFill>
                <a:latin typeface="Domine"/>
                <a:ea typeface="Domine"/>
                <a:cs typeface="Domine"/>
                <a:sym typeface="Domine"/>
              </a:rPr>
              <a:t>Chi Squared Test:</a:t>
            </a:r>
            <a:endParaRPr sz="2750" u="sng">
              <a:solidFill>
                <a:srgbClr val="3F3F3F"/>
              </a:solidFill>
              <a:latin typeface="Domine"/>
              <a:ea typeface="Domine"/>
              <a:cs typeface="Domine"/>
              <a:sym typeface="Domine"/>
            </a:endParaRPr>
          </a:p>
          <a:p>
            <a:pPr indent="0" lvl="0" marL="0" rtl="0" algn="l">
              <a:lnSpc>
                <a:spcPct val="95000"/>
              </a:lnSpc>
              <a:spcBef>
                <a:spcPts val="0"/>
              </a:spcBef>
              <a:spcAft>
                <a:spcPts val="0"/>
              </a:spcAft>
              <a:buSzPts val="605"/>
              <a:buNone/>
            </a:pPr>
            <a:r>
              <a:rPr lang="en" sz="2750">
                <a:solidFill>
                  <a:srgbClr val="3F3F3F"/>
                </a:solidFill>
                <a:latin typeface="Domine"/>
                <a:ea typeface="Domine"/>
                <a:cs typeface="Domine"/>
                <a:sym typeface="Domine"/>
              </a:rPr>
              <a:t>We first ran a chi-squared table test on our variables in order to determine which ones informed the results the most. We found three independent variables to be the most statistically significant for determining callback: race, first name, and special skills. </a:t>
            </a:r>
            <a:endParaRPr sz="2750">
              <a:solidFill>
                <a:srgbClr val="3F3F3F"/>
              </a:solidFill>
              <a:latin typeface="Domine"/>
              <a:ea typeface="Domine"/>
              <a:cs typeface="Domine"/>
              <a:sym typeface="Domine"/>
            </a:endParaRPr>
          </a:p>
          <a:p>
            <a:pPr indent="0" lvl="0" marL="0" rtl="0" algn="l">
              <a:lnSpc>
                <a:spcPct val="95000"/>
              </a:lnSpc>
              <a:spcBef>
                <a:spcPts val="1200"/>
              </a:spcBef>
              <a:spcAft>
                <a:spcPts val="0"/>
              </a:spcAft>
              <a:buSzPts val="605"/>
              <a:buNone/>
            </a:pPr>
            <a:r>
              <a:rPr lang="en" sz="2750" u="sng">
                <a:solidFill>
                  <a:srgbClr val="3F3F3F"/>
                </a:solidFill>
                <a:latin typeface="Domine"/>
                <a:ea typeface="Domine"/>
                <a:cs typeface="Domine"/>
                <a:sym typeface="Domine"/>
              </a:rPr>
              <a:t>Logistic Regression</a:t>
            </a:r>
            <a:r>
              <a:rPr lang="en" sz="2750">
                <a:solidFill>
                  <a:srgbClr val="3F3F3F"/>
                </a:solidFill>
                <a:latin typeface="Domine"/>
                <a:ea typeface="Domine"/>
                <a:cs typeface="Domine"/>
                <a:sym typeface="Domine"/>
              </a:rPr>
              <a:t>:</a:t>
            </a:r>
            <a:endParaRPr sz="2750">
              <a:solidFill>
                <a:srgbClr val="3F3F3F"/>
              </a:solidFill>
              <a:latin typeface="Domine"/>
              <a:ea typeface="Domine"/>
              <a:cs typeface="Domine"/>
              <a:sym typeface="Domine"/>
            </a:endParaRPr>
          </a:p>
          <a:p>
            <a:pPr indent="0" lvl="0" marL="0" marR="0" rtl="0" algn="l">
              <a:spcBef>
                <a:spcPts val="1200"/>
              </a:spcBef>
              <a:spcAft>
                <a:spcPts val="0"/>
              </a:spcAft>
              <a:buNone/>
            </a:pPr>
            <a:r>
              <a:rPr lang="en" sz="2750">
                <a:solidFill>
                  <a:srgbClr val="3F3F3F"/>
                </a:solidFill>
                <a:latin typeface="Domine"/>
                <a:ea typeface="Domine"/>
                <a:cs typeface="Domine"/>
                <a:sym typeface="Domine"/>
              </a:rPr>
              <a:t>We used logistic regression to predict if an applicant should get a callback or not. The p-value for first name, special skills, employment holes, and years experience are much more significant. This means that these variables play a bigger role in determining callback in comparison to college degree and worked during college. </a:t>
            </a:r>
            <a:endParaRPr sz="2750">
              <a:solidFill>
                <a:srgbClr val="3F3F3F"/>
              </a:solidFill>
              <a:latin typeface="Domine"/>
              <a:ea typeface="Domine"/>
              <a:cs typeface="Domine"/>
              <a:sym typeface="Domine"/>
            </a:endParaRPr>
          </a:p>
          <a:p>
            <a:pPr indent="0" lvl="0" marL="0" marR="0" rtl="0" algn="l">
              <a:spcBef>
                <a:spcPts val="0"/>
              </a:spcBef>
              <a:spcAft>
                <a:spcPts val="0"/>
              </a:spcAft>
              <a:buNone/>
            </a:pPr>
            <a:r>
              <a:rPr lang="en" sz="2750">
                <a:solidFill>
                  <a:srgbClr val="3F3F3F"/>
                </a:solidFill>
                <a:latin typeface="Domine"/>
                <a:ea typeface="Domine"/>
                <a:cs typeface="Domine"/>
                <a:sym typeface="Domine"/>
              </a:rPr>
              <a:t> </a:t>
            </a:r>
            <a:endParaRPr sz="2750">
              <a:solidFill>
                <a:srgbClr val="3F3F3F"/>
              </a:solidFill>
              <a:latin typeface="Domine"/>
              <a:ea typeface="Domine"/>
              <a:cs typeface="Domine"/>
              <a:sym typeface="Domine"/>
            </a:endParaRPr>
          </a:p>
          <a:p>
            <a:pPr indent="0" lvl="0" marL="0" marR="0" rtl="0" algn="l">
              <a:spcBef>
                <a:spcPts val="0"/>
              </a:spcBef>
              <a:spcAft>
                <a:spcPts val="0"/>
              </a:spcAft>
              <a:buNone/>
            </a:pPr>
            <a:r>
              <a:rPr lang="en" sz="2750" u="sng">
                <a:solidFill>
                  <a:srgbClr val="3F3F3F"/>
                </a:solidFill>
                <a:latin typeface="Domine"/>
                <a:ea typeface="Domine"/>
                <a:cs typeface="Domine"/>
                <a:sym typeface="Domine"/>
              </a:rPr>
              <a:t>Odds ratio</a:t>
            </a:r>
            <a:r>
              <a:rPr lang="en" sz="2750">
                <a:solidFill>
                  <a:srgbClr val="3F3F3F"/>
                </a:solidFill>
                <a:latin typeface="Domine"/>
                <a:ea typeface="Domine"/>
                <a:cs typeface="Domine"/>
                <a:sym typeface="Domine"/>
              </a:rPr>
              <a:t>:</a:t>
            </a:r>
            <a:endParaRPr sz="2750">
              <a:solidFill>
                <a:srgbClr val="3F3F3F"/>
              </a:solidFill>
              <a:latin typeface="Domine"/>
              <a:ea typeface="Domine"/>
              <a:cs typeface="Domine"/>
              <a:sym typeface="Domine"/>
            </a:endParaRPr>
          </a:p>
          <a:p>
            <a:pPr indent="0" lvl="0" marL="0" rtl="0" algn="l">
              <a:lnSpc>
                <a:spcPct val="115000"/>
              </a:lnSpc>
              <a:spcBef>
                <a:spcPts val="0"/>
              </a:spcBef>
              <a:spcAft>
                <a:spcPts val="0"/>
              </a:spcAft>
              <a:buNone/>
            </a:pPr>
            <a:r>
              <a:rPr lang="en" sz="2750">
                <a:solidFill>
                  <a:srgbClr val="3F3F3F"/>
                </a:solidFill>
                <a:latin typeface="Domine"/>
                <a:ea typeface="Domine"/>
                <a:cs typeface="Domine"/>
                <a:sym typeface="Domine"/>
              </a:rPr>
              <a:t>Odds ratios tell us the difference in odds of getting a callback based on one variable while holding the others constant. </a:t>
            </a:r>
            <a:endParaRPr sz="2750">
              <a:solidFill>
                <a:srgbClr val="3F3F3F"/>
              </a:solidFill>
              <a:latin typeface="Domine"/>
              <a:ea typeface="Domine"/>
              <a:cs typeface="Domine"/>
              <a:sym typeface="Domine"/>
            </a:endParaRPr>
          </a:p>
          <a:p>
            <a:pPr indent="0" lvl="0" marL="0" marR="0" rtl="0" algn="l">
              <a:spcBef>
                <a:spcPts val="1200"/>
              </a:spcBef>
              <a:spcAft>
                <a:spcPts val="0"/>
              </a:spcAft>
              <a:buNone/>
            </a:pPr>
            <a:r>
              <a:t/>
            </a:r>
            <a:endParaRPr sz="2750">
              <a:solidFill>
                <a:srgbClr val="3F3F3F"/>
              </a:solidFill>
              <a:latin typeface="Domine"/>
              <a:ea typeface="Domine"/>
              <a:cs typeface="Domine"/>
              <a:sym typeface="Domine"/>
            </a:endParaRPr>
          </a:p>
          <a:p>
            <a:pPr indent="0" lvl="0" marL="0" marR="0" rtl="0" algn="l">
              <a:spcBef>
                <a:spcPts val="0"/>
              </a:spcBef>
              <a:spcAft>
                <a:spcPts val="0"/>
              </a:spcAft>
              <a:buNone/>
            </a:pPr>
            <a:r>
              <a:rPr lang="en" sz="2750" u="sng">
                <a:solidFill>
                  <a:srgbClr val="3F3F3F"/>
                </a:solidFill>
                <a:latin typeface="Domine"/>
                <a:ea typeface="Domine"/>
                <a:cs typeface="Domine"/>
                <a:sym typeface="Domine"/>
              </a:rPr>
              <a:t>Decision Trees</a:t>
            </a:r>
            <a:endParaRPr sz="2750" u="sng">
              <a:solidFill>
                <a:srgbClr val="3F3F3F"/>
              </a:solidFill>
              <a:latin typeface="Domine"/>
              <a:ea typeface="Domine"/>
              <a:cs typeface="Domine"/>
              <a:sym typeface="Domine"/>
            </a:endParaRPr>
          </a:p>
          <a:p>
            <a:pPr indent="0" lvl="0" marL="0" marR="0" rtl="0" algn="l">
              <a:spcBef>
                <a:spcPts val="0"/>
              </a:spcBef>
              <a:spcAft>
                <a:spcPts val="0"/>
              </a:spcAft>
              <a:buNone/>
            </a:pPr>
            <a:r>
              <a:rPr lang="en" sz="2750">
                <a:solidFill>
                  <a:srgbClr val="3F3F3F"/>
                </a:solidFill>
                <a:latin typeface="Domine"/>
                <a:ea typeface="Domine"/>
                <a:cs typeface="Domine"/>
                <a:sym typeface="Domine"/>
              </a:rPr>
              <a:t>We used a decision tree model to measure the importances of each feature.</a:t>
            </a:r>
            <a:endParaRPr sz="2750" u="sng">
              <a:solidFill>
                <a:srgbClr val="3F3F3F"/>
              </a:solidFill>
              <a:latin typeface="Domine"/>
              <a:ea typeface="Domine"/>
              <a:cs typeface="Domine"/>
              <a:sym typeface="Domine"/>
            </a:endParaRPr>
          </a:p>
          <a:p>
            <a:pPr indent="0" lvl="0" marL="0" marR="0" rtl="0" algn="l">
              <a:spcBef>
                <a:spcPts val="0"/>
              </a:spcBef>
              <a:spcAft>
                <a:spcPts val="0"/>
              </a:spcAft>
              <a:buNone/>
            </a:pPr>
            <a:r>
              <a:t/>
            </a:r>
            <a:endParaRPr sz="2750" u="sng">
              <a:solidFill>
                <a:srgbClr val="3F3F3F"/>
              </a:solidFill>
              <a:latin typeface="Domine"/>
              <a:ea typeface="Domine"/>
              <a:cs typeface="Domine"/>
              <a:sym typeface="Domine"/>
            </a:endParaRPr>
          </a:p>
          <a:p>
            <a:pPr indent="0" lvl="0" marL="0" marR="0" rtl="0" algn="l">
              <a:spcBef>
                <a:spcPts val="0"/>
              </a:spcBef>
              <a:spcAft>
                <a:spcPts val="0"/>
              </a:spcAft>
              <a:buNone/>
            </a:pPr>
            <a:r>
              <a:t/>
            </a:r>
            <a:endParaRPr sz="2750" u="sng">
              <a:solidFill>
                <a:srgbClr val="3F3F3F"/>
              </a:solidFill>
              <a:latin typeface="Domine"/>
              <a:ea typeface="Domine"/>
              <a:cs typeface="Domine"/>
              <a:sym typeface="Domine"/>
            </a:endParaRPr>
          </a:p>
          <a:p>
            <a:pPr indent="0" lvl="0" marL="0" marR="0" rtl="0" algn="l">
              <a:spcBef>
                <a:spcPts val="0"/>
              </a:spcBef>
              <a:spcAft>
                <a:spcPts val="0"/>
              </a:spcAft>
              <a:buNone/>
            </a:pPr>
            <a:r>
              <a:t/>
            </a:r>
            <a:endParaRPr sz="2750" u="sng">
              <a:solidFill>
                <a:srgbClr val="3F3F3F"/>
              </a:solidFill>
              <a:latin typeface="Domine"/>
              <a:ea typeface="Domine"/>
              <a:cs typeface="Domine"/>
              <a:sym typeface="Domine"/>
            </a:endParaRPr>
          </a:p>
          <a:p>
            <a:pPr indent="0" lvl="0" marL="0" marR="0" rtl="0" algn="l">
              <a:spcBef>
                <a:spcPts val="0"/>
              </a:spcBef>
              <a:spcAft>
                <a:spcPts val="0"/>
              </a:spcAft>
              <a:buNone/>
            </a:pPr>
            <a:r>
              <a:t/>
            </a:r>
            <a:endParaRPr sz="2750" u="sng">
              <a:solidFill>
                <a:srgbClr val="3F3F3F"/>
              </a:solidFill>
              <a:latin typeface="Domine"/>
              <a:ea typeface="Domine"/>
              <a:cs typeface="Domine"/>
              <a:sym typeface="Domine"/>
            </a:endParaRPr>
          </a:p>
          <a:p>
            <a:pPr indent="0" lvl="0" marL="0" marR="0" rtl="0" algn="l">
              <a:spcBef>
                <a:spcPts val="0"/>
              </a:spcBef>
              <a:spcAft>
                <a:spcPts val="0"/>
              </a:spcAft>
              <a:buNone/>
            </a:pPr>
            <a:r>
              <a:t/>
            </a:r>
            <a:endParaRPr sz="2750" u="sng">
              <a:solidFill>
                <a:srgbClr val="3F3F3F"/>
              </a:solidFill>
              <a:latin typeface="Domine"/>
              <a:ea typeface="Domine"/>
              <a:cs typeface="Domine"/>
              <a:sym typeface="Domine"/>
            </a:endParaRPr>
          </a:p>
        </p:txBody>
      </p:sp>
      <p:sp>
        <p:nvSpPr>
          <p:cNvPr id="77" name="Google Shape;77;p13"/>
          <p:cNvSpPr txBox="1"/>
          <p:nvPr/>
        </p:nvSpPr>
        <p:spPr>
          <a:xfrm>
            <a:off x="915325" y="21846400"/>
            <a:ext cx="75585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rgbClr val="3F3F3F"/>
                </a:solidFill>
                <a:latin typeface="Montserrat ExtraBold"/>
                <a:ea typeface="Montserrat ExtraBold"/>
                <a:cs typeface="Montserrat ExtraBold"/>
                <a:sym typeface="Montserrat ExtraBold"/>
              </a:rPr>
              <a:t>Models</a:t>
            </a:r>
            <a:endParaRPr sz="1000"/>
          </a:p>
        </p:txBody>
      </p:sp>
      <p:sp>
        <p:nvSpPr>
          <p:cNvPr id="78" name="Google Shape;78;p13"/>
          <p:cNvSpPr/>
          <p:nvPr/>
        </p:nvSpPr>
        <p:spPr>
          <a:xfrm>
            <a:off x="22311350" y="5348200"/>
            <a:ext cx="10058400" cy="27369300"/>
          </a:xfrm>
          <a:prstGeom prst="roundRect">
            <a:avLst>
              <a:gd fmla="val 1937" name="adj"/>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600" u="none" cap="none" strike="noStrike">
              <a:solidFill>
                <a:srgbClr val="000000"/>
              </a:solidFill>
              <a:latin typeface="Arial"/>
              <a:ea typeface="Arial"/>
              <a:cs typeface="Arial"/>
              <a:sym typeface="Arial"/>
            </a:endParaRPr>
          </a:p>
        </p:txBody>
      </p:sp>
      <p:sp>
        <p:nvSpPr>
          <p:cNvPr id="79" name="Google Shape;79;p13"/>
          <p:cNvSpPr txBox="1"/>
          <p:nvPr/>
        </p:nvSpPr>
        <p:spPr>
          <a:xfrm>
            <a:off x="22758875" y="6336275"/>
            <a:ext cx="9144000" cy="95124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595959"/>
              </a:buClr>
              <a:buSzPts val="3600"/>
              <a:buFont typeface="Domine"/>
              <a:buChar char="●"/>
            </a:pPr>
            <a:r>
              <a:rPr lang="en" sz="3600">
                <a:solidFill>
                  <a:srgbClr val="595959"/>
                </a:solidFill>
                <a:latin typeface="Domine"/>
                <a:ea typeface="Domine"/>
                <a:cs typeface="Domine"/>
                <a:sym typeface="Domine"/>
              </a:rPr>
              <a:t>Chi-Squared Test: Race (p=5.00×10⁻⁵), special skills (p=1.41×10⁻¹⁴), employment holes (p=6.91×10⁻⁷), and honors (p=9.42×10⁻⁷) showed strongest connection to callback decisions.</a:t>
            </a:r>
            <a:endParaRPr sz="3600">
              <a:solidFill>
                <a:srgbClr val="595959"/>
              </a:solidFill>
              <a:latin typeface="Domine"/>
              <a:ea typeface="Domine"/>
              <a:cs typeface="Domine"/>
              <a:sym typeface="Domine"/>
            </a:endParaRPr>
          </a:p>
          <a:p>
            <a:pPr indent="0" lvl="0" marL="457200" marR="0" rtl="0" algn="l">
              <a:spcBef>
                <a:spcPts val="0"/>
              </a:spcBef>
              <a:spcAft>
                <a:spcPts val="0"/>
              </a:spcAft>
              <a:buNone/>
            </a:pPr>
            <a:r>
              <a:t/>
            </a:r>
            <a:endParaRPr sz="3600">
              <a:solidFill>
                <a:srgbClr val="595959"/>
              </a:solidFill>
              <a:latin typeface="Domine"/>
              <a:ea typeface="Domine"/>
              <a:cs typeface="Domine"/>
              <a:sym typeface="Domine"/>
            </a:endParaRPr>
          </a:p>
          <a:p>
            <a:pPr indent="0" lvl="0" marL="0" marR="0" rtl="0" algn="l">
              <a:spcBef>
                <a:spcPts val="0"/>
              </a:spcBef>
              <a:spcAft>
                <a:spcPts val="0"/>
              </a:spcAft>
              <a:buNone/>
            </a:pPr>
            <a:r>
              <a:rPr b="1" lang="en" sz="3600">
                <a:solidFill>
                  <a:schemeClr val="accent2"/>
                </a:solidFill>
                <a:latin typeface="Domine"/>
                <a:ea typeface="Domine"/>
                <a:cs typeface="Domine"/>
                <a:sym typeface="Domine"/>
              </a:rPr>
              <a:t>Logistic Regression Findings</a:t>
            </a:r>
            <a:endParaRPr b="1" sz="3600">
              <a:solidFill>
                <a:schemeClr val="accent2"/>
              </a:solidFill>
              <a:latin typeface="Domine"/>
              <a:ea typeface="Domine"/>
              <a:cs typeface="Domine"/>
              <a:sym typeface="Domine"/>
            </a:endParaRPr>
          </a:p>
          <a:p>
            <a:pPr indent="-457200" lvl="0" marL="457200" marR="0" rtl="0" algn="l">
              <a:spcBef>
                <a:spcPts val="0"/>
              </a:spcBef>
              <a:spcAft>
                <a:spcPts val="0"/>
              </a:spcAft>
              <a:buClr>
                <a:srgbClr val="595959"/>
              </a:buClr>
              <a:buSzPts val="3600"/>
              <a:buFont typeface="Domine"/>
              <a:buChar char="●"/>
            </a:pPr>
            <a:r>
              <a:rPr lang="en" sz="3600">
                <a:solidFill>
                  <a:srgbClr val="595959"/>
                </a:solidFill>
                <a:latin typeface="Domine"/>
                <a:ea typeface="Domine"/>
                <a:cs typeface="Domine"/>
                <a:sym typeface="Domine"/>
              </a:rPr>
              <a:t>Applicants with Black-sounding names →36.8% less likely to receive callbacks</a:t>
            </a:r>
            <a:endParaRPr sz="3600">
              <a:solidFill>
                <a:srgbClr val="595959"/>
              </a:solidFill>
              <a:latin typeface="Domine"/>
              <a:ea typeface="Domine"/>
              <a:cs typeface="Domine"/>
              <a:sym typeface="Domine"/>
            </a:endParaRPr>
          </a:p>
          <a:p>
            <a:pPr indent="-457200" lvl="0" marL="457200" marR="0" rtl="0" algn="l">
              <a:spcBef>
                <a:spcPts val="0"/>
              </a:spcBef>
              <a:spcAft>
                <a:spcPts val="0"/>
              </a:spcAft>
              <a:buClr>
                <a:srgbClr val="595959"/>
              </a:buClr>
              <a:buSzPts val="3600"/>
              <a:buFont typeface="Domine"/>
              <a:buChar char="●"/>
            </a:pPr>
            <a:r>
              <a:rPr lang="en" sz="3600">
                <a:solidFill>
                  <a:srgbClr val="595959"/>
                </a:solidFill>
                <a:latin typeface="Domine"/>
                <a:ea typeface="Domine"/>
                <a:cs typeface="Domine"/>
                <a:sym typeface="Domine"/>
              </a:rPr>
              <a:t>Including special skills </a:t>
            </a:r>
            <a:r>
              <a:rPr lang="en" sz="3600">
                <a:solidFill>
                  <a:schemeClr val="dk2"/>
                </a:solidFill>
                <a:latin typeface="Domine"/>
                <a:ea typeface="Domine"/>
                <a:cs typeface="Domine"/>
                <a:sym typeface="Domine"/>
              </a:rPr>
              <a:t>→ </a:t>
            </a:r>
            <a:r>
              <a:rPr lang="en" sz="3600">
                <a:solidFill>
                  <a:srgbClr val="595959"/>
                </a:solidFill>
                <a:latin typeface="Domine"/>
                <a:ea typeface="Domine"/>
                <a:cs typeface="Domine"/>
                <a:sym typeface="Domine"/>
              </a:rPr>
              <a:t>+117.9%</a:t>
            </a:r>
            <a:endParaRPr sz="3600">
              <a:solidFill>
                <a:srgbClr val="595959"/>
              </a:solidFill>
              <a:latin typeface="Domine"/>
              <a:ea typeface="Domine"/>
              <a:cs typeface="Domine"/>
              <a:sym typeface="Domine"/>
            </a:endParaRPr>
          </a:p>
          <a:p>
            <a:pPr indent="-457200" lvl="0" marL="457200" marR="0" rtl="0" algn="l">
              <a:spcBef>
                <a:spcPts val="0"/>
              </a:spcBef>
              <a:spcAft>
                <a:spcPts val="0"/>
              </a:spcAft>
              <a:buClr>
                <a:srgbClr val="595959"/>
              </a:buClr>
              <a:buSzPts val="3600"/>
              <a:buFont typeface="Domine"/>
              <a:buChar char="●"/>
            </a:pPr>
            <a:r>
              <a:rPr lang="en" sz="3600">
                <a:solidFill>
                  <a:srgbClr val="595959"/>
                </a:solidFill>
                <a:latin typeface="Domine"/>
                <a:ea typeface="Domine"/>
                <a:cs typeface="Domine"/>
                <a:sym typeface="Domine"/>
              </a:rPr>
              <a:t>Computer Skills </a:t>
            </a:r>
            <a:r>
              <a:rPr lang="en" sz="3600">
                <a:solidFill>
                  <a:schemeClr val="dk2"/>
                </a:solidFill>
                <a:latin typeface="Domine"/>
                <a:ea typeface="Domine"/>
                <a:cs typeface="Domine"/>
                <a:sym typeface="Domine"/>
              </a:rPr>
              <a:t>→ </a:t>
            </a:r>
            <a:r>
              <a:rPr lang="en" sz="3600">
                <a:solidFill>
                  <a:srgbClr val="595959"/>
                </a:solidFill>
                <a:latin typeface="Domine"/>
                <a:ea typeface="Domine"/>
                <a:cs typeface="Domine"/>
                <a:sym typeface="Domine"/>
              </a:rPr>
              <a:t>increased odds by 29.6%</a:t>
            </a:r>
            <a:endParaRPr sz="3600">
              <a:solidFill>
                <a:srgbClr val="595959"/>
              </a:solidFill>
              <a:latin typeface="Domine"/>
              <a:ea typeface="Domine"/>
              <a:cs typeface="Domine"/>
              <a:sym typeface="Domine"/>
            </a:endParaRPr>
          </a:p>
          <a:p>
            <a:pPr indent="-457200" lvl="0" marL="457200" marR="0" rtl="0" algn="l">
              <a:spcBef>
                <a:spcPts val="0"/>
              </a:spcBef>
              <a:spcAft>
                <a:spcPts val="0"/>
              </a:spcAft>
              <a:buClr>
                <a:srgbClr val="595959"/>
              </a:buClr>
              <a:buSzPts val="3600"/>
              <a:buFont typeface="Domine"/>
              <a:buChar char="●"/>
            </a:pPr>
            <a:r>
              <a:rPr lang="en" sz="3600">
                <a:solidFill>
                  <a:srgbClr val="595959"/>
                </a:solidFill>
                <a:latin typeface="Domine"/>
                <a:ea typeface="Domine"/>
                <a:cs typeface="Domine"/>
                <a:sym typeface="Domine"/>
              </a:rPr>
              <a:t>Employment Gaps </a:t>
            </a:r>
            <a:r>
              <a:rPr lang="en" sz="3600">
                <a:solidFill>
                  <a:schemeClr val="dk2"/>
                </a:solidFill>
                <a:latin typeface="Domine"/>
                <a:ea typeface="Domine"/>
                <a:cs typeface="Domine"/>
                <a:sym typeface="Domine"/>
              </a:rPr>
              <a:t>→ </a:t>
            </a:r>
            <a:r>
              <a:rPr lang="en" sz="3600">
                <a:solidFill>
                  <a:srgbClr val="595959"/>
                </a:solidFill>
                <a:latin typeface="Domine"/>
                <a:ea typeface="Domine"/>
                <a:cs typeface="Domine"/>
                <a:sym typeface="Domine"/>
              </a:rPr>
              <a:t>increased callback by 66.7%</a:t>
            </a:r>
            <a:endParaRPr sz="3600">
              <a:solidFill>
                <a:srgbClr val="595959"/>
              </a:solidFill>
              <a:latin typeface="Domine"/>
              <a:ea typeface="Domine"/>
              <a:cs typeface="Domine"/>
              <a:sym typeface="Domine"/>
            </a:endParaRPr>
          </a:p>
          <a:p>
            <a:pPr indent="0" lvl="0" marL="0" marR="0" rtl="0" algn="l">
              <a:spcBef>
                <a:spcPts val="0"/>
              </a:spcBef>
              <a:spcAft>
                <a:spcPts val="0"/>
              </a:spcAft>
              <a:buNone/>
            </a:pPr>
            <a:r>
              <a:t/>
            </a:r>
            <a:endParaRPr sz="3600">
              <a:solidFill>
                <a:srgbClr val="595959"/>
              </a:solidFill>
              <a:latin typeface="Domine"/>
              <a:ea typeface="Domine"/>
              <a:cs typeface="Domine"/>
              <a:sym typeface="Domine"/>
            </a:endParaRPr>
          </a:p>
          <a:p>
            <a:pPr indent="0" lvl="0" marL="0" marR="0" rtl="0" algn="l">
              <a:spcBef>
                <a:spcPts val="0"/>
              </a:spcBef>
              <a:spcAft>
                <a:spcPts val="0"/>
              </a:spcAft>
              <a:buNone/>
            </a:pPr>
            <a:r>
              <a:t/>
            </a:r>
            <a:endParaRPr sz="3600">
              <a:solidFill>
                <a:srgbClr val="595959"/>
              </a:solidFill>
              <a:latin typeface="Domine"/>
              <a:ea typeface="Domine"/>
              <a:cs typeface="Domine"/>
              <a:sym typeface="Domine"/>
            </a:endParaRPr>
          </a:p>
        </p:txBody>
      </p:sp>
      <p:sp>
        <p:nvSpPr>
          <p:cNvPr id="80" name="Google Shape;80;p13"/>
          <p:cNvSpPr txBox="1"/>
          <p:nvPr/>
        </p:nvSpPr>
        <p:spPr>
          <a:xfrm>
            <a:off x="22758874" y="5574935"/>
            <a:ext cx="9144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3600" u="none" cap="none" strike="noStrike">
                <a:solidFill>
                  <a:srgbClr val="3F3F3F"/>
                </a:solidFill>
                <a:latin typeface="Montserrat ExtraBold"/>
                <a:ea typeface="Montserrat ExtraBold"/>
                <a:cs typeface="Montserrat ExtraBold"/>
                <a:sym typeface="Montserrat ExtraBold"/>
              </a:rPr>
              <a:t>Results </a:t>
            </a:r>
            <a:endParaRPr/>
          </a:p>
        </p:txBody>
      </p:sp>
      <p:pic>
        <p:nvPicPr>
          <p:cNvPr id="81" name="Google Shape;81;p13"/>
          <p:cNvPicPr preferRelativeResize="0"/>
          <p:nvPr/>
        </p:nvPicPr>
        <p:blipFill>
          <a:blip r:embed="rId3">
            <a:alphaModFix/>
          </a:blip>
          <a:stretch>
            <a:fillRect/>
          </a:stretch>
        </p:blipFill>
        <p:spPr>
          <a:xfrm>
            <a:off x="22960799" y="14781276"/>
            <a:ext cx="8740127" cy="6048560"/>
          </a:xfrm>
          <a:prstGeom prst="rect">
            <a:avLst/>
          </a:prstGeom>
          <a:noFill/>
          <a:ln>
            <a:noFill/>
          </a:ln>
        </p:spPr>
      </p:pic>
      <p:sp>
        <p:nvSpPr>
          <p:cNvPr id="82" name="Google Shape;82;p13"/>
          <p:cNvSpPr txBox="1"/>
          <p:nvPr/>
        </p:nvSpPr>
        <p:spPr>
          <a:xfrm>
            <a:off x="22842325" y="21326325"/>
            <a:ext cx="9144000" cy="100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3F3F3F"/>
                </a:solidFill>
                <a:latin typeface="Domine"/>
                <a:ea typeface="Domine"/>
                <a:cs typeface="Domine"/>
                <a:sym typeface="Domine"/>
              </a:rPr>
              <a:t>Decision Tree Analysis</a:t>
            </a:r>
            <a:endParaRPr b="1" sz="3600">
              <a:solidFill>
                <a:srgbClr val="3F3F3F"/>
              </a:solidFill>
              <a:latin typeface="Domine"/>
              <a:ea typeface="Domine"/>
              <a:cs typeface="Domine"/>
              <a:sym typeface="Domine"/>
            </a:endParaRPr>
          </a:p>
          <a:p>
            <a:pPr indent="-457200" lvl="0" marL="914400" rtl="0" algn="l">
              <a:spcBef>
                <a:spcPts val="0"/>
              </a:spcBef>
              <a:spcAft>
                <a:spcPts val="0"/>
              </a:spcAft>
              <a:buClr>
                <a:srgbClr val="3F3F3F"/>
              </a:buClr>
              <a:buSzPts val="3600"/>
              <a:buFont typeface="Domine"/>
              <a:buChar char="●"/>
            </a:pPr>
            <a:r>
              <a:rPr lang="en" sz="3600">
                <a:solidFill>
                  <a:srgbClr val="3F3F3F"/>
                </a:solidFill>
                <a:latin typeface="Domine"/>
                <a:ea typeface="Domine"/>
                <a:cs typeface="Domine"/>
                <a:sym typeface="Domine"/>
              </a:rPr>
              <a:t>Most Influential Factors (in order):</a:t>
            </a:r>
            <a:endParaRPr sz="3600">
              <a:solidFill>
                <a:srgbClr val="3F3F3F"/>
              </a:solidFill>
              <a:latin typeface="Domine"/>
              <a:ea typeface="Domine"/>
              <a:cs typeface="Domine"/>
              <a:sym typeface="Domine"/>
            </a:endParaRPr>
          </a:p>
          <a:p>
            <a:pPr indent="-457200" lvl="0" marL="1828800" rtl="0" algn="l">
              <a:spcBef>
                <a:spcPts val="0"/>
              </a:spcBef>
              <a:spcAft>
                <a:spcPts val="0"/>
              </a:spcAft>
              <a:buClr>
                <a:srgbClr val="3F3F3F"/>
              </a:buClr>
              <a:buSzPts val="3600"/>
              <a:buFont typeface="Domine"/>
              <a:buAutoNum type="arabicPeriod"/>
            </a:pPr>
            <a:r>
              <a:rPr lang="en" sz="3600">
                <a:solidFill>
                  <a:srgbClr val="3F3F3F"/>
                </a:solidFill>
                <a:latin typeface="Domine"/>
                <a:ea typeface="Domine"/>
                <a:cs typeface="Domine"/>
                <a:sym typeface="Domine"/>
              </a:rPr>
              <a:t>Years of experience</a:t>
            </a:r>
            <a:endParaRPr sz="3600">
              <a:solidFill>
                <a:srgbClr val="3F3F3F"/>
              </a:solidFill>
              <a:latin typeface="Domine"/>
              <a:ea typeface="Domine"/>
              <a:cs typeface="Domine"/>
              <a:sym typeface="Domine"/>
            </a:endParaRPr>
          </a:p>
          <a:p>
            <a:pPr indent="-457200" lvl="0" marL="1828800" rtl="0" algn="l">
              <a:spcBef>
                <a:spcPts val="0"/>
              </a:spcBef>
              <a:spcAft>
                <a:spcPts val="0"/>
              </a:spcAft>
              <a:buClr>
                <a:srgbClr val="3F3F3F"/>
              </a:buClr>
              <a:buSzPts val="3600"/>
              <a:buFont typeface="Domine"/>
              <a:buAutoNum type="arabicPeriod"/>
            </a:pPr>
            <a:r>
              <a:rPr lang="en" sz="3600">
                <a:solidFill>
                  <a:srgbClr val="3F3F3F"/>
                </a:solidFill>
                <a:latin typeface="Domine"/>
                <a:ea typeface="Domine"/>
                <a:cs typeface="Domine"/>
                <a:sym typeface="Domine"/>
              </a:rPr>
              <a:t>First name (indicating racial bias)</a:t>
            </a:r>
            <a:endParaRPr sz="3600">
              <a:solidFill>
                <a:srgbClr val="3F3F3F"/>
              </a:solidFill>
              <a:latin typeface="Domine"/>
              <a:ea typeface="Domine"/>
              <a:cs typeface="Domine"/>
              <a:sym typeface="Domine"/>
            </a:endParaRPr>
          </a:p>
          <a:p>
            <a:pPr indent="-457200" lvl="0" marL="1828800" rtl="0" algn="l">
              <a:spcBef>
                <a:spcPts val="0"/>
              </a:spcBef>
              <a:spcAft>
                <a:spcPts val="0"/>
              </a:spcAft>
              <a:buClr>
                <a:srgbClr val="3F3F3F"/>
              </a:buClr>
              <a:buSzPts val="3600"/>
              <a:buFont typeface="Domine"/>
              <a:buAutoNum type="arabicPeriod"/>
            </a:pPr>
            <a:r>
              <a:rPr lang="en" sz="3600">
                <a:solidFill>
                  <a:srgbClr val="3F3F3F"/>
                </a:solidFill>
                <a:latin typeface="Domine"/>
                <a:ea typeface="Domine"/>
                <a:cs typeface="Domine"/>
                <a:sym typeface="Domine"/>
              </a:rPr>
              <a:t>Employment holes</a:t>
            </a:r>
            <a:endParaRPr sz="3600">
              <a:solidFill>
                <a:srgbClr val="3F3F3F"/>
              </a:solidFill>
              <a:latin typeface="Domine"/>
              <a:ea typeface="Domine"/>
              <a:cs typeface="Domine"/>
              <a:sym typeface="Domine"/>
            </a:endParaRPr>
          </a:p>
          <a:p>
            <a:pPr indent="-457200" lvl="0" marL="1828800" rtl="0" algn="l">
              <a:spcBef>
                <a:spcPts val="0"/>
              </a:spcBef>
              <a:spcAft>
                <a:spcPts val="0"/>
              </a:spcAft>
              <a:buClr>
                <a:srgbClr val="3F3F3F"/>
              </a:buClr>
              <a:buSzPts val="3600"/>
              <a:buFont typeface="Domine"/>
              <a:buAutoNum type="arabicPeriod"/>
            </a:pPr>
            <a:r>
              <a:rPr lang="en" sz="3600">
                <a:solidFill>
                  <a:srgbClr val="3F3F3F"/>
                </a:solidFill>
                <a:latin typeface="Domine"/>
                <a:ea typeface="Domine"/>
                <a:cs typeface="Domine"/>
                <a:sym typeface="Domine"/>
              </a:rPr>
              <a:t>Worked during school</a:t>
            </a:r>
            <a:endParaRPr sz="3600">
              <a:solidFill>
                <a:srgbClr val="3F3F3F"/>
              </a:solidFill>
              <a:latin typeface="Domine"/>
              <a:ea typeface="Domine"/>
              <a:cs typeface="Domine"/>
              <a:sym typeface="Domine"/>
            </a:endParaRPr>
          </a:p>
          <a:p>
            <a:pPr indent="0" lvl="0" marL="0" rtl="0" algn="l">
              <a:spcBef>
                <a:spcPts val="0"/>
              </a:spcBef>
              <a:spcAft>
                <a:spcPts val="0"/>
              </a:spcAft>
              <a:buNone/>
            </a:pPr>
            <a:r>
              <a:t/>
            </a:r>
            <a:endParaRPr sz="3600">
              <a:solidFill>
                <a:srgbClr val="3F3F3F"/>
              </a:solidFill>
              <a:latin typeface="Domine"/>
              <a:ea typeface="Domine"/>
              <a:cs typeface="Domine"/>
              <a:sym typeface="Domine"/>
            </a:endParaRPr>
          </a:p>
          <a:p>
            <a:pPr indent="0" lvl="0" marL="0" rtl="0" algn="l">
              <a:spcBef>
                <a:spcPts val="0"/>
              </a:spcBef>
              <a:spcAft>
                <a:spcPts val="0"/>
              </a:spcAft>
              <a:buClr>
                <a:schemeClr val="dk1"/>
              </a:buClr>
              <a:buFont typeface="Arial"/>
              <a:buNone/>
            </a:pPr>
            <a:r>
              <a:t/>
            </a:r>
            <a:endParaRPr sz="3600">
              <a:solidFill>
                <a:srgbClr val="3F3F3F"/>
              </a:solidFill>
              <a:latin typeface="Domine"/>
              <a:ea typeface="Domine"/>
              <a:cs typeface="Domine"/>
              <a:sym typeface="Domine"/>
            </a:endParaRPr>
          </a:p>
          <a:p>
            <a:pPr indent="0" lvl="0" marL="0" rtl="0" algn="l">
              <a:spcBef>
                <a:spcPts val="0"/>
              </a:spcBef>
              <a:spcAft>
                <a:spcPts val="0"/>
              </a:spcAft>
              <a:buClr>
                <a:schemeClr val="dk1"/>
              </a:buClr>
              <a:buFont typeface="Arial"/>
              <a:buNone/>
            </a:pPr>
            <a:r>
              <a:t/>
            </a:r>
            <a:endParaRPr sz="3600">
              <a:solidFill>
                <a:srgbClr val="3F3F3F"/>
              </a:solidFill>
              <a:latin typeface="Domine"/>
              <a:ea typeface="Domine"/>
              <a:cs typeface="Domine"/>
              <a:sym typeface="Domine"/>
            </a:endParaRPr>
          </a:p>
          <a:p>
            <a:pPr indent="0" lvl="0" marL="0" rtl="0" algn="l">
              <a:spcBef>
                <a:spcPts val="0"/>
              </a:spcBef>
              <a:spcAft>
                <a:spcPts val="0"/>
              </a:spcAft>
              <a:buClr>
                <a:schemeClr val="dk1"/>
              </a:buClr>
              <a:buFont typeface="Arial"/>
              <a:buNone/>
            </a:pPr>
            <a:r>
              <a:rPr lang="en" sz="3600">
                <a:solidFill>
                  <a:srgbClr val="3F3F3F"/>
                </a:solidFill>
                <a:latin typeface="Domine"/>
                <a:ea typeface="Domine"/>
                <a:cs typeface="Domine"/>
                <a:sym typeface="Domine"/>
              </a:rPr>
              <a:t>Both models revealed significant bias based on perceived racial identity from first names, an inexplicable factor that should not influence hiring decisions. This finding highlights the critical need for anonymized application processes and algorithmic fairness testing to prevent the perpetuation of historical discrimination patterns in modern hiring systems.</a:t>
            </a:r>
            <a:endParaRPr sz="3600">
              <a:solidFill>
                <a:srgbClr val="3F3F3F"/>
              </a:solidFill>
            </a:endParaRPr>
          </a:p>
        </p:txBody>
      </p:sp>
      <p:pic>
        <p:nvPicPr>
          <p:cNvPr id="83" name="Google Shape;83;p13"/>
          <p:cNvPicPr preferRelativeResize="0"/>
          <p:nvPr/>
        </p:nvPicPr>
        <p:blipFill>
          <a:blip r:embed="rId4">
            <a:alphaModFix/>
          </a:blip>
          <a:stretch>
            <a:fillRect/>
          </a:stretch>
        </p:blipFill>
        <p:spPr>
          <a:xfrm>
            <a:off x="12566875" y="15289410"/>
            <a:ext cx="7662926" cy="5560064"/>
          </a:xfrm>
          <a:prstGeom prst="rect">
            <a:avLst/>
          </a:prstGeom>
          <a:noFill/>
          <a:ln>
            <a:noFill/>
          </a:ln>
        </p:spPr>
      </p:pic>
      <p:sp>
        <p:nvSpPr>
          <p:cNvPr id="84" name="Google Shape;84;p13"/>
          <p:cNvSpPr txBox="1"/>
          <p:nvPr/>
        </p:nvSpPr>
        <p:spPr>
          <a:xfrm>
            <a:off x="11925300" y="21132400"/>
            <a:ext cx="9173100" cy="4623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200">
                <a:solidFill>
                  <a:srgbClr val="3F3F3F"/>
                </a:solidFill>
                <a:latin typeface="Domine"/>
                <a:ea typeface="Domine"/>
                <a:cs typeface="Domine"/>
                <a:sym typeface="Domine"/>
              </a:rPr>
              <a:t>We graphed the distribution of job type and job industry. Besides the outlier of secretary, most jobs have about the same popularity. However based on job industry, it seems like all the jobs seem to not require a lot of education/outside training. This makes the hiring process even more </a:t>
            </a:r>
            <a:r>
              <a:rPr lang="en" sz="3200">
                <a:solidFill>
                  <a:srgbClr val="3F3F3F"/>
                </a:solidFill>
                <a:latin typeface="Domine"/>
                <a:ea typeface="Domine"/>
                <a:cs typeface="Domine"/>
                <a:sym typeface="Domine"/>
              </a:rPr>
              <a:t>susceptible</a:t>
            </a:r>
            <a:r>
              <a:rPr lang="en" sz="3200">
                <a:solidFill>
                  <a:srgbClr val="3F3F3F"/>
                </a:solidFill>
                <a:latin typeface="Domine"/>
                <a:ea typeface="Domine"/>
                <a:cs typeface="Domine"/>
                <a:sym typeface="Domine"/>
              </a:rPr>
              <a:t> to bias because many people could be qualified for the jobs listed in our data.</a:t>
            </a:r>
            <a:endParaRPr sz="3200">
              <a:solidFill>
                <a:srgbClr val="3F3F3F"/>
              </a:solidFill>
            </a:endParaRPr>
          </a:p>
        </p:txBody>
      </p:sp>
      <p:pic>
        <p:nvPicPr>
          <p:cNvPr id="85" name="Google Shape;85;p13"/>
          <p:cNvPicPr preferRelativeResize="0"/>
          <p:nvPr/>
        </p:nvPicPr>
        <p:blipFill>
          <a:blip r:embed="rId5">
            <a:alphaModFix/>
          </a:blip>
          <a:stretch>
            <a:fillRect/>
          </a:stretch>
        </p:blipFill>
        <p:spPr>
          <a:xfrm>
            <a:off x="12251775" y="26100813"/>
            <a:ext cx="8597476" cy="63031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