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2171"/>
    <a:srgbClr val="280334"/>
    <a:srgbClr val="441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C3064-D25E-47B2-A183-DC31C520908D}" v="16" dt="2025-03-30T18:43:30.190"/>
    <p1510:client id="{2F4FFCC0-483F-45B0-8F4E-45BDB3CC985E}" v="56" dt="2025-03-30T00:08:48.478"/>
    <p1510:client id="{4EF32269-4755-4184-A5B8-9B1CA92100A5}" v="212" dt="2025-03-30T09:37:57.793"/>
    <p1510:client id="{5413229E-E514-42FF-8C7A-D4C86C1C74AC}" v="5" dt="2025-03-30T19:01:55.325"/>
    <p1510:client id="{6C9F53A3-C8BD-45F1-804F-97866EF1B74B}" v="4" dt="2025-03-30T19:01:02.249"/>
    <p1510:client id="{75D97BE6-DA4C-447C-AA72-087F1E4114FA}" v="64" dt="2025-03-30T18:58:15.877"/>
    <p1510:client id="{8A6C652A-C548-459C-8120-CEECE43AB700}" v="41" dt="2025-03-30T07:04:48.567"/>
    <p1510:client id="{BA5FEA14-6736-470C-8304-1E283263927A}" v="32" dt="2025-03-30T19:10:10.861"/>
    <p1510:client id="{C9839AB5-F2BE-4D19-9616-4D4B0991BF73}" v="41" dt="2025-03-30T19:00:33.123"/>
    <p1510:client id="{CF6543C4-7B5D-46C2-8928-2954B2332854}" v="118" dt="2025-03-30T07:01:41.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28B11913-F300-43E2-BF3B-5FB217FBE680}"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290677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11913-F300-43E2-BF3B-5FB217FBE680}"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254989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11913-F300-43E2-BF3B-5FB217FBE680}"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15864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11913-F300-43E2-BF3B-5FB217FBE680}"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4459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11913-F300-43E2-BF3B-5FB217FBE680}"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396225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B11913-F300-43E2-BF3B-5FB217FBE680}"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245327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B11913-F300-43E2-BF3B-5FB217FBE680}"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371685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B11913-F300-43E2-BF3B-5FB217FBE680}"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87200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11913-F300-43E2-BF3B-5FB217FBE680}"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192170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28B11913-F300-43E2-BF3B-5FB217FBE680}"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348083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28B11913-F300-43E2-BF3B-5FB217FBE680}"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FF95B-D2DD-4417-868C-7EF45FA96897}" type="slidenum">
              <a:rPr lang="en-US" smtClean="0"/>
              <a:t>‹#›</a:t>
            </a:fld>
            <a:endParaRPr lang="en-US"/>
          </a:p>
        </p:txBody>
      </p:sp>
    </p:spTree>
    <p:extLst>
      <p:ext uri="{BB962C8B-B14F-4D97-AF65-F5344CB8AC3E}">
        <p14:creationId xmlns:p14="http://schemas.microsoft.com/office/powerpoint/2010/main" val="125130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28B11913-F300-43E2-BF3B-5FB217FBE680}" type="datetimeFigureOut">
              <a:rPr lang="en-US" smtClean="0"/>
              <a:t>3/30/2025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309FF95B-D2DD-4417-868C-7EF45FA96897}" type="slidenum">
              <a:rPr lang="en-US" smtClean="0"/>
              <a:t>‹#›</a:t>
            </a:fld>
            <a:endParaRPr lang="en-US"/>
          </a:p>
        </p:txBody>
      </p:sp>
    </p:spTree>
    <p:extLst>
      <p:ext uri="{BB962C8B-B14F-4D97-AF65-F5344CB8AC3E}">
        <p14:creationId xmlns:p14="http://schemas.microsoft.com/office/powerpoint/2010/main" val="3777290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p:cNvSpPr>
          <p:nvPr/>
        </p:nvSpPr>
        <p:spPr>
          <a:xfrm>
            <a:off x="1" y="-9"/>
            <a:ext cx="32918399" cy="6240024"/>
          </a:xfrm>
          <a:prstGeom prst="rect">
            <a:avLst/>
          </a:prstGeom>
          <a:solidFill>
            <a:srgbClr val="280334"/>
          </a:solidFill>
        </p:spPr>
        <p:txBody>
          <a:bodyPr wrap="square" lIns="91440" tIns="45720" rIns="91440" bIns="45720" rtlCol="0" anchor="ctr">
            <a:normAutofit/>
          </a:bodyPr>
          <a:lstStyle/>
          <a:p>
            <a:pPr algn="ctr"/>
            <a:r>
              <a:rPr lang="en-US" sz="12000" b="1">
                <a:solidFill>
                  <a:schemeClr val="bg1"/>
                </a:solidFill>
              </a:rPr>
              <a:t>QR Code Social Engineering Campaign</a:t>
            </a:r>
            <a:endParaRPr lang="en-US">
              <a:solidFill>
                <a:schemeClr val="bg1"/>
              </a:solidFill>
            </a:endParaRPr>
          </a:p>
          <a:p>
            <a:pPr algn="ctr"/>
            <a:r>
              <a:rPr lang="en-US" sz="8000">
                <a:solidFill>
                  <a:schemeClr val="bg1"/>
                </a:solidFill>
              </a:rPr>
              <a:t>Josie Parent, Richard Persaud, Luis Iriarte, Josh Bridges, Marvin Garcia, Christopher Arvizu, RJ Luea, and Jack Esposito</a:t>
            </a:r>
            <a:endParaRPr lang="en-US" sz="8000">
              <a:solidFill>
                <a:schemeClr val="bg1"/>
              </a:solidFill>
              <a:ea typeface="Calibri"/>
              <a:cs typeface="Calibri"/>
            </a:endParaRPr>
          </a:p>
        </p:txBody>
      </p:sp>
      <p:sp>
        <p:nvSpPr>
          <p:cNvPr id="13" name="TextBox 12"/>
          <p:cNvSpPr txBox="1"/>
          <p:nvPr/>
        </p:nvSpPr>
        <p:spPr>
          <a:xfrm>
            <a:off x="806824" y="8300553"/>
            <a:ext cx="11510682" cy="36071413"/>
          </a:xfrm>
          <a:prstGeom prst="rect">
            <a:avLst/>
          </a:prstGeom>
          <a:noFill/>
        </p:spPr>
        <p:txBody>
          <a:bodyPr wrap="square" lIns="91440" tIns="45720" rIns="91440" bIns="45720" rtlCol="0" anchor="t">
            <a:spAutoFit/>
          </a:bodyPr>
          <a:lstStyle/>
          <a:p>
            <a:r>
              <a:rPr lang="en-US" sz="6000" b="1" dirty="0"/>
              <a:t>Vision Statement</a:t>
            </a:r>
            <a:endParaRPr lang="en-US" sz="6000" dirty="0">
              <a:ea typeface="Calibri"/>
              <a:cs typeface="Calibri"/>
            </a:endParaRPr>
          </a:p>
          <a:p>
            <a:endParaRPr lang="en-US" sz="4400" b="1">
              <a:ea typeface="Calibri"/>
              <a:cs typeface="Calibri"/>
            </a:endParaRPr>
          </a:p>
          <a:p>
            <a:r>
              <a:rPr lang="en-US" sz="4800" b="0" i="0" u="none" strike="noStrike" dirty="0">
                <a:solidFill>
                  <a:srgbClr val="404040"/>
                </a:solidFill>
                <a:effectLst/>
              </a:rPr>
              <a:t>"Empowering individuals with the tools and knowledge to identify and combat cyber threats by delivering engaging and effective simulated phishing and baiting campaigns. The simulations emphasize the importance of safeguarding personal information and addressing human vulnerabilities in </a:t>
            </a:r>
            <a:r>
              <a:rPr lang="en-US" sz="4800" dirty="0">
                <a:solidFill>
                  <a:srgbClr val="404040"/>
                </a:solidFill>
              </a:rPr>
              <a:t>cybersecurity</a:t>
            </a:r>
            <a:r>
              <a:rPr lang="en-US" sz="4800" b="0" i="0" u="none" strike="noStrike" dirty="0">
                <a:solidFill>
                  <a:srgbClr val="404040"/>
                </a:solidFill>
                <a:effectLst/>
              </a:rPr>
              <a:t>."​</a:t>
            </a:r>
            <a:endParaRPr lang="en-US" sz="4800" dirty="0"/>
          </a:p>
          <a:p>
            <a:endParaRPr lang="en-US" sz="3600"/>
          </a:p>
          <a:p>
            <a:endParaRPr lang="en-US" sz="3600"/>
          </a:p>
          <a:p>
            <a:endParaRPr lang="en-US" sz="3600">
              <a:ea typeface="Calibri"/>
              <a:cs typeface="Calibri"/>
            </a:endParaRPr>
          </a:p>
          <a:p>
            <a:endParaRPr lang="en-US" sz="3600"/>
          </a:p>
          <a:p>
            <a:r>
              <a:rPr lang="en-US" sz="6000" b="1" dirty="0"/>
              <a:t>Description</a:t>
            </a:r>
            <a:endParaRPr lang="en-US" sz="6000" b="1" dirty="0">
              <a:ea typeface="Calibri"/>
              <a:cs typeface="Calibri"/>
            </a:endParaRPr>
          </a:p>
          <a:p>
            <a:endParaRPr lang="en-US" sz="4400">
              <a:ea typeface="Calibri"/>
              <a:cs typeface="Calibri"/>
            </a:endParaRPr>
          </a:p>
          <a:p>
            <a:r>
              <a:rPr lang="en-US" sz="4400" dirty="0">
                <a:ea typeface="Calibri"/>
                <a:cs typeface="Calibri"/>
              </a:rPr>
              <a:t>A simulated social engineering campaign to analyze the cybersecurity awareness of Grand Canyon University's faculty.</a:t>
            </a:r>
          </a:p>
          <a:p>
            <a:endParaRPr lang="en-US" sz="4400">
              <a:ea typeface="+mn-lt"/>
              <a:cs typeface="+mn-lt"/>
            </a:endParaRPr>
          </a:p>
          <a:p>
            <a:endParaRPr lang="en-US" sz="4400">
              <a:ea typeface="+mn-lt"/>
              <a:cs typeface="+mn-lt"/>
            </a:endParaRPr>
          </a:p>
          <a:p>
            <a:endParaRPr lang="en-US" sz="4400">
              <a:ea typeface="+mn-lt"/>
              <a:cs typeface="+mn-lt"/>
            </a:endParaRPr>
          </a:p>
          <a:p>
            <a:endParaRPr lang="en-US" sz="4400">
              <a:ea typeface="+mn-lt"/>
              <a:cs typeface="+mn-lt"/>
            </a:endParaRPr>
          </a:p>
          <a:p>
            <a:endParaRPr lang="en-US" sz="4400">
              <a:ea typeface="+mn-lt"/>
              <a:cs typeface="+mn-lt"/>
            </a:endParaRPr>
          </a:p>
          <a:p>
            <a:endParaRPr lang="en-US" sz="4400">
              <a:ea typeface="+mn-lt"/>
              <a:cs typeface="+mn-lt"/>
            </a:endParaRPr>
          </a:p>
          <a:p>
            <a:r>
              <a:rPr lang="en-US" sz="4400" dirty="0">
                <a:ea typeface="+mn-lt"/>
                <a:cs typeface="+mn-lt"/>
              </a:rPr>
              <a:t>Implementing a simulated phishing campaign strengthens the company's cybersecurity posture by identifying vulnerabilities and improving employee awareness on the dangers of links and spreading information. Cyber threats, particularly phishing attacks, are among the leading causes of data breaches. By running this campaign, we reinforce best practices for recognizing phishing attempts.</a:t>
            </a:r>
            <a:endParaRPr lang="en-US" dirty="0"/>
          </a:p>
          <a:p>
            <a:endParaRPr lang="en-US" sz="4400">
              <a:ea typeface="+mn-lt"/>
              <a:cs typeface="+mn-lt"/>
            </a:endParaRPr>
          </a:p>
          <a:p>
            <a:endParaRPr lang="en-US" sz="4400">
              <a:ea typeface="+mn-lt"/>
              <a:cs typeface="+mn-lt"/>
            </a:endParaRPr>
          </a:p>
          <a:p>
            <a:endParaRPr lang="en-US" sz="4400">
              <a:ea typeface="+mn-lt"/>
              <a:cs typeface="+mn-lt"/>
            </a:endParaRPr>
          </a:p>
          <a:p>
            <a:endParaRPr lang="en-US" sz="6000" b="1">
              <a:ea typeface="+mn-lt"/>
              <a:cs typeface="+mn-lt"/>
            </a:endParaRPr>
          </a:p>
          <a:p>
            <a:pPr marL="914400" indent="-914400">
              <a:buAutoNum type="arabicPeriod"/>
            </a:pPr>
            <a:r>
              <a:rPr lang="en-US" sz="5300" dirty="0">
                <a:ea typeface="+mn-lt"/>
                <a:cs typeface="+mn-lt"/>
              </a:rPr>
              <a:t>Planning  </a:t>
            </a:r>
          </a:p>
          <a:p>
            <a:pPr marL="914400" indent="-914400">
              <a:buAutoNum type="arabicPeriod"/>
            </a:pPr>
            <a:r>
              <a:rPr lang="en-US" sz="5300" dirty="0">
                <a:ea typeface="+mn-lt"/>
                <a:cs typeface="+mn-lt"/>
              </a:rPr>
              <a:t>OSINT   </a:t>
            </a:r>
            <a:endParaRPr lang="en-US" sz="7250" dirty="0">
              <a:ea typeface="+mn-lt"/>
              <a:cs typeface="+mn-lt"/>
            </a:endParaRPr>
          </a:p>
          <a:p>
            <a:pPr marL="914400" indent="-914400">
              <a:buAutoNum type="arabicPeriod"/>
            </a:pPr>
            <a:r>
              <a:rPr lang="en-US" sz="5300" dirty="0">
                <a:ea typeface="+mn-lt"/>
                <a:cs typeface="+mn-lt"/>
              </a:rPr>
              <a:t>Creation   </a:t>
            </a:r>
            <a:endParaRPr lang="en-US" sz="7250" dirty="0">
              <a:ea typeface="+mn-lt"/>
              <a:cs typeface="+mn-lt"/>
            </a:endParaRPr>
          </a:p>
          <a:p>
            <a:pPr marL="914400" indent="-914400">
              <a:buAutoNum type="arabicPeriod"/>
            </a:pPr>
            <a:r>
              <a:rPr lang="en-US" sz="5300" dirty="0">
                <a:ea typeface="+mn-lt"/>
                <a:cs typeface="+mn-lt"/>
              </a:rPr>
              <a:t>Distribution   </a:t>
            </a:r>
            <a:endParaRPr lang="en-US" sz="7250" dirty="0">
              <a:ea typeface="+mn-lt"/>
              <a:cs typeface="+mn-lt"/>
            </a:endParaRPr>
          </a:p>
          <a:p>
            <a:pPr marL="914400" indent="-914400">
              <a:buAutoNum type="arabicPeriod"/>
            </a:pPr>
            <a:r>
              <a:rPr lang="en-US" sz="5300" dirty="0">
                <a:ea typeface="+mn-lt"/>
                <a:cs typeface="+mn-lt"/>
              </a:rPr>
              <a:t>Collecting   </a:t>
            </a:r>
            <a:endParaRPr lang="en-US" sz="7250" dirty="0">
              <a:ea typeface="+mn-lt"/>
              <a:cs typeface="+mn-lt"/>
            </a:endParaRPr>
          </a:p>
          <a:p>
            <a:pPr marL="914400" indent="-914400">
              <a:buAutoNum type="arabicPeriod"/>
            </a:pPr>
            <a:r>
              <a:rPr lang="en-US" sz="5300" dirty="0">
                <a:ea typeface="+mn-lt"/>
                <a:cs typeface="+mn-lt"/>
              </a:rPr>
              <a:t>Analyzing   </a:t>
            </a:r>
            <a:endParaRPr lang="en-US" sz="7250" dirty="0">
              <a:ea typeface="+mn-lt"/>
              <a:cs typeface="+mn-lt"/>
            </a:endParaRPr>
          </a:p>
          <a:p>
            <a:pPr marL="914400" indent="-914400">
              <a:buAutoNum type="arabicPeriod"/>
            </a:pPr>
            <a:r>
              <a:rPr lang="en-US" sz="5300" dirty="0">
                <a:ea typeface="+mn-lt"/>
                <a:cs typeface="+mn-lt"/>
              </a:rPr>
              <a:t>Presenting</a:t>
            </a:r>
          </a:p>
          <a:p>
            <a:pPr marL="914400" indent="-914400">
              <a:buAutoNum type="arabicPeriod"/>
            </a:pPr>
            <a:endParaRPr lang="en-US" sz="5300">
              <a:ea typeface="Calibri"/>
              <a:cs typeface="Calibri"/>
            </a:endParaRPr>
          </a:p>
          <a:p>
            <a:pPr marL="914400" indent="-914400">
              <a:buAutoNum type="arabicPeriod"/>
            </a:pPr>
            <a:endParaRPr lang="en-US" sz="5300">
              <a:ea typeface="Calibri"/>
              <a:cs typeface="Calibri"/>
            </a:endParaRPr>
          </a:p>
          <a:p>
            <a:endParaRPr lang="en-US" sz="5300">
              <a:ea typeface="Calibri"/>
              <a:cs typeface="Calibri"/>
            </a:endParaRPr>
          </a:p>
        </p:txBody>
      </p:sp>
      <p:pic>
        <p:nvPicPr>
          <p:cNvPr id="3" name="Picture 2">
            <a:extLst>
              <a:ext uri="{FF2B5EF4-FFF2-40B4-BE49-F238E27FC236}">
                <a16:creationId xmlns:a16="http://schemas.microsoft.com/office/drawing/2014/main" id="{5C2C354B-5570-E4E3-B400-F36CB4050B60}"/>
              </a:ext>
            </a:extLst>
          </p:cNvPr>
          <p:cNvPicPr>
            <a:picLocks noChangeAspect="1"/>
          </p:cNvPicPr>
          <p:nvPr/>
        </p:nvPicPr>
        <p:blipFill>
          <a:blip r:embed="rId2"/>
          <a:stretch>
            <a:fillRect/>
          </a:stretch>
        </p:blipFill>
        <p:spPr>
          <a:xfrm>
            <a:off x="26344424" y="6818299"/>
            <a:ext cx="6364041" cy="6080261"/>
          </a:xfrm>
          <a:prstGeom prst="rect">
            <a:avLst/>
          </a:prstGeom>
        </p:spPr>
      </p:pic>
      <p:sp>
        <p:nvSpPr>
          <p:cNvPr id="2" name="TextBox 1">
            <a:extLst>
              <a:ext uri="{FF2B5EF4-FFF2-40B4-BE49-F238E27FC236}">
                <a16:creationId xmlns:a16="http://schemas.microsoft.com/office/drawing/2014/main" id="{B457F84C-8C31-6871-FDC4-460C9F25A3F8}"/>
              </a:ext>
            </a:extLst>
          </p:cNvPr>
          <p:cNvSpPr txBox="1"/>
          <p:nvPr/>
        </p:nvSpPr>
        <p:spPr>
          <a:xfrm>
            <a:off x="16471441" y="16421801"/>
            <a:ext cx="11510682" cy="6432530"/>
          </a:xfrm>
          <a:prstGeom prst="rect">
            <a:avLst/>
          </a:prstGeom>
          <a:noFill/>
        </p:spPr>
        <p:txBody>
          <a:bodyPr wrap="square" lIns="91440" tIns="45720" rIns="91440" bIns="45720" rtlCol="0" anchor="t">
            <a:spAutoFit/>
          </a:bodyPr>
          <a:lstStyle/>
          <a:p>
            <a:r>
              <a:rPr lang="en-US" sz="6000" b="1"/>
              <a:t>Roles</a:t>
            </a:r>
            <a:endParaRPr lang="en-US"/>
          </a:p>
          <a:p>
            <a:endParaRPr lang="en-US" sz="4400">
              <a:ea typeface="Calibri"/>
              <a:cs typeface="Calibri"/>
            </a:endParaRPr>
          </a:p>
          <a:p>
            <a:r>
              <a:rPr lang="en-US" sz="4400">
                <a:ea typeface="Calibri"/>
                <a:cs typeface="Calibri"/>
              </a:rPr>
              <a:t>Project Manager: Josie Parent</a:t>
            </a:r>
          </a:p>
          <a:p>
            <a:r>
              <a:rPr lang="en-US" sz="4400">
                <a:ea typeface="Calibri"/>
                <a:cs typeface="Calibri"/>
              </a:rPr>
              <a:t>Cybersecurity Analyst: Richard Persaud</a:t>
            </a:r>
          </a:p>
          <a:p>
            <a:r>
              <a:rPr lang="en-US" sz="4400">
                <a:ea typeface="Calibri"/>
                <a:cs typeface="Calibri"/>
              </a:rPr>
              <a:t>Graphics Designer: Luis Iriarte</a:t>
            </a:r>
          </a:p>
          <a:p>
            <a:r>
              <a:rPr lang="en-US" sz="4400">
                <a:ea typeface="Calibri"/>
                <a:cs typeface="Calibri"/>
              </a:rPr>
              <a:t>Legal Counsel: Josh Bridges</a:t>
            </a:r>
          </a:p>
          <a:p>
            <a:r>
              <a:rPr lang="en-US" sz="4400">
                <a:ea typeface="Calibri"/>
                <a:cs typeface="Calibri"/>
              </a:rPr>
              <a:t>Website Developer: Marvin Garcia</a:t>
            </a:r>
          </a:p>
          <a:p>
            <a:r>
              <a:rPr lang="en-US" sz="4400">
                <a:ea typeface="Calibri"/>
                <a:cs typeface="Calibri"/>
              </a:rPr>
              <a:t>Data Analyst: Christopher Arvizu</a:t>
            </a:r>
          </a:p>
          <a:p>
            <a:r>
              <a:rPr lang="en-US" sz="4400">
                <a:ea typeface="Calibri"/>
                <a:cs typeface="Calibri"/>
              </a:rPr>
              <a:t>Database Administrator: RJ Luea &amp; Jack Esposito</a:t>
            </a:r>
          </a:p>
        </p:txBody>
      </p:sp>
      <p:pic>
        <p:nvPicPr>
          <p:cNvPr id="7" name="Picture 6" descr="A qr code on a purple background&#10;&#10;AI-generated content may be incorrect.">
            <a:extLst>
              <a:ext uri="{FF2B5EF4-FFF2-40B4-BE49-F238E27FC236}">
                <a16:creationId xmlns:a16="http://schemas.microsoft.com/office/drawing/2014/main" id="{433CA0F5-B318-0D34-6C3E-AB70FC14C063}"/>
              </a:ext>
            </a:extLst>
          </p:cNvPr>
          <p:cNvPicPr>
            <a:picLocks noChangeAspect="1"/>
          </p:cNvPicPr>
          <p:nvPr/>
        </p:nvPicPr>
        <p:blipFill>
          <a:blip r:embed="rId3"/>
          <a:stretch>
            <a:fillRect/>
          </a:stretch>
        </p:blipFill>
        <p:spPr>
          <a:xfrm>
            <a:off x="12163814" y="31664894"/>
            <a:ext cx="6414024" cy="8928890"/>
          </a:xfrm>
          <a:prstGeom prst="rect">
            <a:avLst/>
          </a:prstGeom>
        </p:spPr>
      </p:pic>
      <p:sp>
        <p:nvSpPr>
          <p:cNvPr id="8" name="TextBox 7">
            <a:extLst>
              <a:ext uri="{FF2B5EF4-FFF2-40B4-BE49-F238E27FC236}">
                <a16:creationId xmlns:a16="http://schemas.microsoft.com/office/drawing/2014/main" id="{10321781-62FF-96A5-C5BE-7CE97171145D}"/>
              </a:ext>
            </a:extLst>
          </p:cNvPr>
          <p:cNvSpPr txBox="1"/>
          <p:nvPr/>
        </p:nvSpPr>
        <p:spPr>
          <a:xfrm>
            <a:off x="14276277" y="30470174"/>
            <a:ext cx="2785097" cy="1208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50" b="1">
                <a:ea typeface="Calibri"/>
                <a:cs typeface="Calibri"/>
              </a:rPr>
              <a:t>Flyer</a:t>
            </a:r>
          </a:p>
        </p:txBody>
      </p:sp>
      <p:sp>
        <p:nvSpPr>
          <p:cNvPr id="5" name="Rectangle 4">
            <a:extLst>
              <a:ext uri="{FF2B5EF4-FFF2-40B4-BE49-F238E27FC236}">
                <a16:creationId xmlns:a16="http://schemas.microsoft.com/office/drawing/2014/main" id="{95714FBC-6004-9F62-DF35-CD06C774C0F0}"/>
              </a:ext>
            </a:extLst>
          </p:cNvPr>
          <p:cNvSpPr/>
          <p:nvPr/>
        </p:nvSpPr>
        <p:spPr>
          <a:xfrm>
            <a:off x="803081" y="8119927"/>
            <a:ext cx="7451925" cy="1481683"/>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0">
                <a:ea typeface="Calibri"/>
                <a:cs typeface="Calibri"/>
              </a:rPr>
              <a:t>Vision Statement</a:t>
            </a:r>
          </a:p>
        </p:txBody>
      </p:sp>
      <p:sp>
        <p:nvSpPr>
          <p:cNvPr id="6" name="Rectangle 5">
            <a:extLst>
              <a:ext uri="{FF2B5EF4-FFF2-40B4-BE49-F238E27FC236}">
                <a16:creationId xmlns:a16="http://schemas.microsoft.com/office/drawing/2014/main" id="{F422B5D3-2EE3-F93F-D776-F2C15E0F59D8}"/>
              </a:ext>
            </a:extLst>
          </p:cNvPr>
          <p:cNvSpPr/>
          <p:nvPr/>
        </p:nvSpPr>
        <p:spPr>
          <a:xfrm>
            <a:off x="803080" y="17547707"/>
            <a:ext cx="7262739" cy="1443846"/>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0">
                <a:ea typeface="Calibri"/>
                <a:cs typeface="Calibri"/>
              </a:rPr>
              <a:t>Description</a:t>
            </a:r>
          </a:p>
        </p:txBody>
      </p:sp>
      <p:sp>
        <p:nvSpPr>
          <p:cNvPr id="9" name="Rectangle 8">
            <a:extLst>
              <a:ext uri="{FF2B5EF4-FFF2-40B4-BE49-F238E27FC236}">
                <a16:creationId xmlns:a16="http://schemas.microsoft.com/office/drawing/2014/main" id="{4B70B3C0-34F6-290C-7BB0-148FC1640CD8}"/>
              </a:ext>
            </a:extLst>
          </p:cNvPr>
          <p:cNvSpPr/>
          <p:nvPr/>
        </p:nvSpPr>
        <p:spPr>
          <a:xfrm>
            <a:off x="16469800" y="16416793"/>
            <a:ext cx="6960041" cy="1065474"/>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0">
                <a:ea typeface="Calibri"/>
                <a:cs typeface="Calibri"/>
              </a:rPr>
              <a:t>Roles</a:t>
            </a:r>
            <a:endParaRPr lang="en-US"/>
          </a:p>
        </p:txBody>
      </p:sp>
      <p:sp>
        <p:nvSpPr>
          <p:cNvPr id="10" name="Rectangle 9">
            <a:extLst>
              <a:ext uri="{FF2B5EF4-FFF2-40B4-BE49-F238E27FC236}">
                <a16:creationId xmlns:a16="http://schemas.microsoft.com/office/drawing/2014/main" id="{46DE4E8C-431D-62C1-5BFF-E151C8F43871}"/>
              </a:ext>
            </a:extLst>
          </p:cNvPr>
          <p:cNvSpPr/>
          <p:nvPr/>
        </p:nvSpPr>
        <p:spPr>
          <a:xfrm>
            <a:off x="803080" y="31837957"/>
            <a:ext cx="7187064" cy="1557358"/>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0">
                <a:ea typeface="Calibri"/>
                <a:cs typeface="Calibri"/>
              </a:rPr>
              <a:t>Process</a:t>
            </a:r>
            <a:endParaRPr lang="en-US"/>
          </a:p>
        </p:txBody>
      </p:sp>
      <p:sp>
        <p:nvSpPr>
          <p:cNvPr id="11" name="Rectangle 10">
            <a:extLst>
              <a:ext uri="{FF2B5EF4-FFF2-40B4-BE49-F238E27FC236}">
                <a16:creationId xmlns:a16="http://schemas.microsoft.com/office/drawing/2014/main" id="{49A4E4B3-92B5-64D4-81D8-5CF986B243B4}"/>
              </a:ext>
            </a:extLst>
          </p:cNvPr>
          <p:cNvSpPr/>
          <p:nvPr/>
        </p:nvSpPr>
        <p:spPr>
          <a:xfrm>
            <a:off x="16469800" y="8309113"/>
            <a:ext cx="6960041" cy="1065474"/>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0">
                <a:ea typeface="Calibri"/>
                <a:cs typeface="Calibri"/>
              </a:rPr>
              <a:t>Results</a:t>
            </a:r>
            <a:endParaRPr lang="en-US"/>
          </a:p>
        </p:txBody>
      </p:sp>
      <p:sp>
        <p:nvSpPr>
          <p:cNvPr id="12" name="Rectangle 11">
            <a:extLst>
              <a:ext uri="{FF2B5EF4-FFF2-40B4-BE49-F238E27FC236}">
                <a16:creationId xmlns:a16="http://schemas.microsoft.com/office/drawing/2014/main" id="{95714FBC-6004-9F62-DF35-CD06C774C0F0}"/>
              </a:ext>
            </a:extLst>
          </p:cNvPr>
          <p:cNvSpPr/>
          <p:nvPr/>
        </p:nvSpPr>
        <p:spPr>
          <a:xfrm>
            <a:off x="803081" y="23004678"/>
            <a:ext cx="7300576" cy="1708706"/>
          </a:xfrm>
          <a:prstGeom prst="rect">
            <a:avLst/>
          </a:prstGeom>
          <a:solidFill>
            <a:srgbClr val="4F217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7000">
                <a:ea typeface="Calibri"/>
                <a:cs typeface="Calibri"/>
              </a:rPr>
              <a:t>Justification</a:t>
            </a:r>
          </a:p>
        </p:txBody>
      </p:sp>
      <p:sp>
        <p:nvSpPr>
          <p:cNvPr id="14" name="TextBox 13">
            <a:extLst>
              <a:ext uri="{FF2B5EF4-FFF2-40B4-BE49-F238E27FC236}">
                <a16:creationId xmlns:a16="http://schemas.microsoft.com/office/drawing/2014/main" id="{75BAC1A5-D8E9-6303-D037-978B75799144}"/>
              </a:ext>
            </a:extLst>
          </p:cNvPr>
          <p:cNvSpPr txBox="1"/>
          <p:nvPr/>
        </p:nvSpPr>
        <p:spPr>
          <a:xfrm>
            <a:off x="24368051" y="23512549"/>
            <a:ext cx="4917024" cy="1208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50" b="1">
                <a:ea typeface="Calibri"/>
                <a:cs typeface="Calibri"/>
              </a:rPr>
              <a:t>Database</a:t>
            </a:r>
          </a:p>
        </p:txBody>
      </p:sp>
      <p:pic>
        <p:nvPicPr>
          <p:cNvPr id="16" name="Picture 15" descr="A screenshot of a computer&#10;&#10;AI-generated content may be incorrect.">
            <a:extLst>
              <a:ext uri="{FF2B5EF4-FFF2-40B4-BE49-F238E27FC236}">
                <a16:creationId xmlns:a16="http://schemas.microsoft.com/office/drawing/2014/main" id="{E34D2930-4352-3821-EB3D-E0A191D0F437}"/>
              </a:ext>
            </a:extLst>
          </p:cNvPr>
          <p:cNvPicPr>
            <a:picLocks noChangeAspect="1"/>
          </p:cNvPicPr>
          <p:nvPr/>
        </p:nvPicPr>
        <p:blipFill>
          <a:blip r:embed="rId4"/>
          <a:stretch>
            <a:fillRect/>
          </a:stretch>
        </p:blipFill>
        <p:spPr>
          <a:xfrm>
            <a:off x="19868906" y="24713075"/>
            <a:ext cx="12726953" cy="8069418"/>
          </a:xfrm>
          <a:prstGeom prst="rect">
            <a:avLst/>
          </a:prstGeom>
        </p:spPr>
      </p:pic>
      <p:sp>
        <p:nvSpPr>
          <p:cNvPr id="20" name="TextBox 19">
            <a:extLst>
              <a:ext uri="{FF2B5EF4-FFF2-40B4-BE49-F238E27FC236}">
                <a16:creationId xmlns:a16="http://schemas.microsoft.com/office/drawing/2014/main" id="{4750E217-EA76-BE23-3295-06BCB07D0A09}"/>
              </a:ext>
            </a:extLst>
          </p:cNvPr>
          <p:cNvSpPr txBox="1"/>
          <p:nvPr/>
        </p:nvSpPr>
        <p:spPr>
          <a:xfrm>
            <a:off x="24315528" y="34058475"/>
            <a:ext cx="3987732" cy="124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50" b="1">
                <a:ea typeface="Calibri"/>
                <a:cs typeface="Calibri"/>
              </a:rPr>
              <a:t>Training</a:t>
            </a:r>
          </a:p>
        </p:txBody>
      </p:sp>
      <p:pic>
        <p:nvPicPr>
          <p:cNvPr id="15" name="Picture 14">
            <a:extLst>
              <a:ext uri="{FF2B5EF4-FFF2-40B4-BE49-F238E27FC236}">
                <a16:creationId xmlns:a16="http://schemas.microsoft.com/office/drawing/2014/main" id="{2F39A36C-1C08-6A91-1ADC-15746A5348E8}"/>
              </a:ext>
            </a:extLst>
          </p:cNvPr>
          <p:cNvPicPr>
            <a:picLocks noChangeAspect="1"/>
          </p:cNvPicPr>
          <p:nvPr/>
        </p:nvPicPr>
        <p:blipFill>
          <a:blip r:embed="rId5"/>
          <a:stretch>
            <a:fillRect/>
          </a:stretch>
        </p:blipFill>
        <p:spPr>
          <a:xfrm>
            <a:off x="19954102" y="35324360"/>
            <a:ext cx="12646767" cy="8457996"/>
          </a:xfrm>
          <a:prstGeom prst="rect">
            <a:avLst/>
          </a:prstGeom>
        </p:spPr>
      </p:pic>
      <p:sp>
        <p:nvSpPr>
          <p:cNvPr id="17" name="TextBox 16">
            <a:extLst>
              <a:ext uri="{FF2B5EF4-FFF2-40B4-BE49-F238E27FC236}">
                <a16:creationId xmlns:a16="http://schemas.microsoft.com/office/drawing/2014/main" id="{46739810-D4DF-CFC1-4126-99B201A42825}"/>
              </a:ext>
            </a:extLst>
          </p:cNvPr>
          <p:cNvSpPr txBox="1"/>
          <p:nvPr/>
        </p:nvSpPr>
        <p:spPr>
          <a:xfrm>
            <a:off x="16471440" y="8308933"/>
            <a:ext cx="9380325" cy="7786747"/>
          </a:xfrm>
          <a:prstGeom prst="rect">
            <a:avLst/>
          </a:prstGeom>
          <a:noFill/>
        </p:spPr>
        <p:txBody>
          <a:bodyPr wrap="square" lIns="91440" tIns="45720" rIns="91440" bIns="45720" rtlCol="0" anchor="t">
            <a:spAutoFit/>
          </a:bodyPr>
          <a:lstStyle/>
          <a:p>
            <a:endParaRPr lang="en-US" sz="6000" b="1">
              <a:ea typeface="Calibri"/>
              <a:cs typeface="Calibri"/>
            </a:endParaRPr>
          </a:p>
          <a:p>
            <a:endParaRPr lang="en-US" sz="4400">
              <a:ea typeface="Calibri"/>
              <a:cs typeface="Calibri"/>
            </a:endParaRPr>
          </a:p>
          <a:p>
            <a:r>
              <a:rPr lang="en-US" sz="4400" dirty="0">
                <a:ea typeface="+mn-lt"/>
                <a:cs typeface="+mn-lt"/>
              </a:rPr>
              <a:t>Out of the 11 targeted colleges, only 17% scanned our QR code. Only three responses from non-student staff were recorded. Some colleges, like nursing, engineering, and technology, took the due diligence of taking down the QR codes within days of putting them up, while others stayed up for the week before coming back to take them down.</a:t>
            </a:r>
            <a:endParaRPr lang="en-US" sz="4400" dirty="0">
              <a:ea typeface="Calibri"/>
              <a:cs typeface="Calibri"/>
            </a:endParaRPr>
          </a:p>
        </p:txBody>
      </p:sp>
    </p:spTree>
    <p:extLst>
      <p:ext uri="{BB962C8B-B14F-4D97-AF65-F5344CB8AC3E}">
        <p14:creationId xmlns:p14="http://schemas.microsoft.com/office/powerpoint/2010/main" val="3523442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37d47695-dda2-48a2-87bc-2a1f7ac7fedc" xsi:nil="true"/>
    <lcf76f155ced4ddcb4097134ff3c332f xmlns="b457ba54-12e9-41a3-ab87-ffd5bc64543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1D7BF13958C64483E7E107A08507EA" ma:contentTypeVersion="3706" ma:contentTypeDescription="Create a new document." ma:contentTypeScope="" ma:versionID="27b9d429859bcb4cc95ca5b147d3168a">
  <xsd:schema xmlns:xsd="http://www.w3.org/2001/XMLSchema" xmlns:xs="http://www.w3.org/2001/XMLSchema" xmlns:p="http://schemas.microsoft.com/office/2006/metadata/properties" xmlns:ns1="http://schemas.microsoft.com/sharepoint/v3" xmlns:ns2="b457ba54-12e9-41a3-ab87-ffd5bc645430" xmlns:ns3="37d47695-dda2-48a2-87bc-2a1f7ac7fedc" targetNamespace="http://schemas.microsoft.com/office/2006/metadata/properties" ma:root="true" ma:fieldsID="1c82921937d1af28a735bf3437c860b8" ns1:_="" ns2:_="" ns3:_="">
    <xsd:import namespace="http://schemas.microsoft.com/sharepoint/v3"/>
    <xsd:import namespace="b457ba54-12e9-41a3-ab87-ffd5bc645430"/>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57ba54-12e9-41a3-ab87-ffd5bc6454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6f79346d-4f46-4bf1-b4df-486c6d391f3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ebea8f4f-161d-469c-9cf2-f7071433846c}" ma:internalName="TaxCatchAll" ma:showField="CatchAllData" ma:web="37d47695-dda2-48a2-87bc-2a1f7ac7fe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8CC34E-46EA-4D24-8732-7729D15FAD84}">
  <ds:schemaRefs>
    <ds:schemaRef ds:uri="37d47695-dda2-48a2-87bc-2a1f7ac7fedc"/>
    <ds:schemaRef ds:uri="b3b59848-949a-4ed4-8036-feb011ce2b52"/>
    <ds:schemaRef ds:uri="b457ba54-12e9-41a3-ab87-ffd5bc6454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B8E3D21-E603-4A1B-A79A-45A8E27A4A0A}">
  <ds:schemaRefs>
    <ds:schemaRef ds:uri="http://schemas.microsoft.com/sharepoint/v3/contenttype/forms"/>
  </ds:schemaRefs>
</ds:datastoreItem>
</file>

<file path=customXml/itemProps3.xml><?xml version="1.0" encoding="utf-8"?>
<ds:datastoreItem xmlns:ds="http://schemas.openxmlformats.org/officeDocument/2006/customXml" ds:itemID="{78EC4279-C4C2-4FA6-A999-45E175DACF50}">
  <ds:schemaRefs>
    <ds:schemaRef ds:uri="37d47695-dda2-48a2-87bc-2a1f7ac7fedc"/>
    <ds:schemaRef ds:uri="b457ba54-12e9-41a3-ab87-ffd5bc6454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Valla</dc:creator>
  <cp:revision>26</cp:revision>
  <dcterms:created xsi:type="dcterms:W3CDTF">2018-09-14T20:10:55Z</dcterms:created>
  <dcterms:modified xsi:type="dcterms:W3CDTF">2025-03-30T19:10:16Z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0x010100911D7BF13958C64483E7E107A08507EA</vt:lpwstr>
  </property>
  <property fmtid="{D5CDD505-2E9C-101B-9397-08002B2CF9AE}" pid="3" name="MediaServiceImageTags">
    <vt:lpwstr/>
  </property>
</Properties>
</file>