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Poppins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5AE69C2F-C335-47BD-BBA7-8D9AEC68024F}">
  <a:tblStyle styleId="{5AE69C2F-C335-47BD-BBA7-8D9AEC68024F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Poppins-bold.fntdata"/><Relationship Id="rId27" Type="http://schemas.openxmlformats.org/officeDocument/2006/relationships/font" Target="fonts/Poppin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oppi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Poppi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f6449c954_2_5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f6449c954_2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f6449c954_2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f6449c95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f6449c954_3_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f6449c954_3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f646a3223_2_2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f646a3223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f6449c954_2_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3f6449c954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4362992623_3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436299262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45e237b385d986a3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45e237b385d986a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7a8c31a1460eaa6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7a8c31a1460eaa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f6449c954_3_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f6449c954_3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f6449c954_2_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3f6449c954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f6449c954_3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f6449c954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f6449c954_2_3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f6449c954_2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f6449c954_2_3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f6449c954_2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f646a3223_2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f646a3223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f646a3223_2_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f646a3223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92400" y="-407850"/>
            <a:ext cx="5959200" cy="5959200"/>
          </a:xfrm>
          <a:prstGeom prst="ellipse">
            <a:avLst/>
          </a:prstGeom>
          <a:solidFill>
            <a:srgbClr val="000000">
              <a:alpha val="26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501210" y="175873"/>
            <a:ext cx="2451351" cy="2451351"/>
            <a:chOff x="6680825" y="2549350"/>
            <a:chExt cx="1539600" cy="1539600"/>
          </a:xfrm>
        </p:grpSpPr>
        <p:sp>
          <p:nvSpPr>
            <p:cNvPr id="12" name="Google Shape;12;p2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fmla="val 495" name="adj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6427669" y="2502633"/>
            <a:ext cx="2324700" cy="2324700"/>
            <a:chOff x="-474900" y="321200"/>
            <a:chExt cx="2324700" cy="2324700"/>
          </a:xfrm>
        </p:grpSpPr>
        <p:sp>
          <p:nvSpPr>
            <p:cNvPr id="16" name="Google Shape;16;p2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" name="Google Shape;20;p2"/>
          <p:cNvSpPr txBox="1"/>
          <p:nvPr>
            <p:ph type="ctrTitle"/>
          </p:nvPr>
        </p:nvSpPr>
        <p:spPr>
          <a:xfrm>
            <a:off x="2211600" y="1991850"/>
            <a:ext cx="4720800" cy="1159800"/>
          </a:xfrm>
          <a:prstGeom prst="rect">
            <a:avLst/>
          </a:prstGeom>
          <a:effectLst>
            <a:outerShdw blurRad="85725" rotWithShape="0" algn="bl" dir="5400000" dist="190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type A" type="blank">
  <p:cSld name="BLANK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1"/>
          <p:cNvSpPr/>
          <p:nvPr/>
        </p:nvSpPr>
        <p:spPr>
          <a:xfrm>
            <a:off x="764000" y="-1236275"/>
            <a:ext cx="7616100" cy="7616100"/>
          </a:xfrm>
          <a:prstGeom prst="ellipse">
            <a:avLst/>
          </a:prstGeom>
          <a:noFill/>
          <a:ln cap="flat" cmpd="sng" w="9525">
            <a:solidFill>
              <a:srgbClr val="E8E8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1"/>
          <p:cNvSpPr/>
          <p:nvPr/>
        </p:nvSpPr>
        <p:spPr>
          <a:xfrm>
            <a:off x="1198300" y="-801975"/>
            <a:ext cx="6747000" cy="6747000"/>
          </a:xfrm>
          <a:prstGeom prst="ellipse">
            <a:avLst/>
          </a:prstGeom>
          <a:noFill/>
          <a:ln cap="flat" cmpd="sng" w="9525">
            <a:solidFill>
              <a:srgbClr val="E8E8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1"/>
          <p:cNvSpPr/>
          <p:nvPr/>
        </p:nvSpPr>
        <p:spPr>
          <a:xfrm>
            <a:off x="2267900" y="267625"/>
            <a:ext cx="4608300" cy="4608300"/>
          </a:xfrm>
          <a:prstGeom prst="ellipse">
            <a:avLst/>
          </a:prstGeom>
          <a:noFill/>
          <a:ln cap="flat" cmpd="sng" w="9525">
            <a:solidFill>
              <a:srgbClr val="E8E8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1"/>
          <p:cNvSpPr/>
          <p:nvPr/>
        </p:nvSpPr>
        <p:spPr>
          <a:xfrm>
            <a:off x="-704850" y="-2705100"/>
            <a:ext cx="10553700" cy="10553700"/>
          </a:xfrm>
          <a:prstGeom prst="donut">
            <a:avLst>
              <a:gd fmla="val 10467" name="adj"/>
            </a:avLst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1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1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type B">
  <p:cSld name="BLANK_2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2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24" name="Google Shape;124;p12"/>
          <p:cNvGrpSpPr/>
          <p:nvPr/>
        </p:nvGrpSpPr>
        <p:grpSpPr>
          <a:xfrm>
            <a:off x="818844" y="502333"/>
            <a:ext cx="2324700" cy="2324700"/>
            <a:chOff x="-474900" y="321200"/>
            <a:chExt cx="2324700" cy="2324700"/>
          </a:xfrm>
        </p:grpSpPr>
        <p:sp>
          <p:nvSpPr>
            <p:cNvPr id="125" name="Google Shape;125;p12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2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2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2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12"/>
          <p:cNvSpPr/>
          <p:nvPr/>
        </p:nvSpPr>
        <p:spPr>
          <a:xfrm>
            <a:off x="1794525" y="-407900"/>
            <a:ext cx="5959200" cy="59592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background">
  <p:cSld name="BLANK_1">
    <p:bg>
      <p:bgPr>
        <a:solidFill>
          <a:srgbClr val="000000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"/>
          <p:cNvSpPr/>
          <p:nvPr/>
        </p:nvSpPr>
        <p:spPr>
          <a:xfrm>
            <a:off x="-704850" y="-2705100"/>
            <a:ext cx="10553700" cy="10553700"/>
          </a:xfrm>
          <a:prstGeom prst="donut">
            <a:avLst>
              <a:gd fmla="val 104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3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3"/>
          <p:cNvSpPr/>
          <p:nvPr/>
        </p:nvSpPr>
        <p:spPr>
          <a:xfrm>
            <a:off x="764000" y="-1236275"/>
            <a:ext cx="7616100" cy="76161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3"/>
          <p:cNvSpPr/>
          <p:nvPr/>
        </p:nvSpPr>
        <p:spPr>
          <a:xfrm>
            <a:off x="1198300" y="-801975"/>
            <a:ext cx="6747000" cy="67470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3"/>
          <p:cNvSpPr/>
          <p:nvPr/>
        </p:nvSpPr>
        <p:spPr>
          <a:xfrm>
            <a:off x="2267900" y="267625"/>
            <a:ext cx="4608300" cy="46083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3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solidFill>
          <a:srgbClr val="000000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1592400" y="-407850"/>
            <a:ext cx="5959200" cy="5959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" name="Google Shape;23;p3"/>
          <p:cNvGrpSpPr/>
          <p:nvPr/>
        </p:nvGrpSpPr>
        <p:grpSpPr>
          <a:xfrm>
            <a:off x="6427669" y="2502633"/>
            <a:ext cx="2324700" cy="2324700"/>
            <a:chOff x="-474900" y="321200"/>
            <a:chExt cx="2324700" cy="2324700"/>
          </a:xfrm>
        </p:grpSpPr>
        <p:sp>
          <p:nvSpPr>
            <p:cNvPr id="24" name="Google Shape;24;p3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3"/>
          <p:cNvSpPr txBox="1"/>
          <p:nvPr>
            <p:ph type="ctrTitle"/>
          </p:nvPr>
        </p:nvSpPr>
        <p:spPr>
          <a:xfrm>
            <a:off x="2569800" y="2236800"/>
            <a:ext cx="4004400" cy="956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9" name="Google Shape;29;p3"/>
          <p:cNvSpPr txBox="1"/>
          <p:nvPr>
            <p:ph idx="1" type="subTitle"/>
          </p:nvPr>
        </p:nvSpPr>
        <p:spPr>
          <a:xfrm>
            <a:off x="2569800" y="3188701"/>
            <a:ext cx="4004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/>
        </p:txBody>
      </p:sp>
      <p:grpSp>
        <p:nvGrpSpPr>
          <p:cNvPr id="30" name="Google Shape;30;p3"/>
          <p:cNvGrpSpPr/>
          <p:nvPr/>
        </p:nvGrpSpPr>
        <p:grpSpPr>
          <a:xfrm>
            <a:off x="764825" y="439375"/>
            <a:ext cx="1924500" cy="1924500"/>
            <a:chOff x="6680825" y="2549350"/>
            <a:chExt cx="1539600" cy="1539600"/>
          </a:xfrm>
        </p:grpSpPr>
        <p:sp>
          <p:nvSpPr>
            <p:cNvPr id="31" name="Google Shape;31;p3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666666">
                <a:alpha val="526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666666">
                <a:alpha val="526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fmla="val 495" name="adj"/>
              </a:avLst>
            </a:prstGeom>
            <a:solidFill>
              <a:srgbClr val="666666">
                <a:alpha val="526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4"/>
          <p:cNvGrpSpPr/>
          <p:nvPr/>
        </p:nvGrpSpPr>
        <p:grpSpPr>
          <a:xfrm>
            <a:off x="818844" y="502333"/>
            <a:ext cx="2324700" cy="2324700"/>
            <a:chOff x="-474900" y="321200"/>
            <a:chExt cx="2324700" cy="2324700"/>
          </a:xfrm>
        </p:grpSpPr>
        <p:sp>
          <p:nvSpPr>
            <p:cNvPr id="36" name="Google Shape;36;p4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4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" name="Google Shape;40;p4"/>
          <p:cNvSpPr/>
          <p:nvPr/>
        </p:nvSpPr>
        <p:spPr>
          <a:xfrm>
            <a:off x="1794525" y="-407900"/>
            <a:ext cx="5959200" cy="59592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4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4"/>
          <p:cNvSpPr txBox="1"/>
          <p:nvPr>
            <p:ph idx="1" type="body"/>
          </p:nvPr>
        </p:nvSpPr>
        <p:spPr>
          <a:xfrm>
            <a:off x="2385525" y="1310550"/>
            <a:ext cx="4777200" cy="3265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93700" lvl="0" marL="457200" rtl="0">
              <a:spcBef>
                <a:spcPts val="600"/>
              </a:spcBef>
              <a:spcAft>
                <a:spcPts val="0"/>
              </a:spcAft>
              <a:buSzPts val="2600"/>
              <a:buFont typeface="Poppins"/>
              <a:buChar char="￮"/>
              <a:defRPr b="1" sz="2600">
                <a:latin typeface="Poppins"/>
                <a:ea typeface="Poppins"/>
                <a:cs typeface="Poppins"/>
                <a:sym typeface="Poppins"/>
              </a:defRPr>
            </a:lvl1pPr>
            <a:lvl2pPr indent="-393700" lvl="1" marL="9144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￮"/>
              <a:defRPr b="1" sz="2600">
                <a:latin typeface="Poppins"/>
                <a:ea typeface="Poppins"/>
                <a:cs typeface="Poppins"/>
                <a:sym typeface="Poppins"/>
              </a:defRPr>
            </a:lvl2pPr>
            <a:lvl3pPr indent="-393700" lvl="2" marL="13716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￮"/>
              <a:defRPr b="1" sz="2600">
                <a:latin typeface="Poppins"/>
                <a:ea typeface="Poppins"/>
                <a:cs typeface="Poppins"/>
                <a:sym typeface="Poppins"/>
              </a:defRPr>
            </a:lvl3pPr>
            <a:lvl4pPr indent="-393700" lvl="3" marL="18288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●"/>
              <a:defRPr b="1" sz="2600">
                <a:latin typeface="Poppins"/>
                <a:ea typeface="Poppins"/>
                <a:cs typeface="Poppins"/>
                <a:sym typeface="Poppins"/>
              </a:defRPr>
            </a:lvl4pPr>
            <a:lvl5pPr indent="-393700" lvl="4" marL="22860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○"/>
              <a:defRPr b="1" sz="2600">
                <a:latin typeface="Poppins"/>
                <a:ea typeface="Poppins"/>
                <a:cs typeface="Poppins"/>
                <a:sym typeface="Poppins"/>
              </a:defRPr>
            </a:lvl5pPr>
            <a:lvl6pPr indent="-393700" lvl="5" marL="27432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■"/>
              <a:defRPr b="1" sz="2600">
                <a:latin typeface="Poppins"/>
                <a:ea typeface="Poppins"/>
                <a:cs typeface="Poppins"/>
                <a:sym typeface="Poppins"/>
              </a:defRPr>
            </a:lvl6pPr>
            <a:lvl7pPr indent="-393700" lvl="6" marL="32004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●"/>
              <a:defRPr b="1" sz="2600">
                <a:latin typeface="Poppins"/>
                <a:ea typeface="Poppins"/>
                <a:cs typeface="Poppins"/>
                <a:sym typeface="Poppins"/>
              </a:defRPr>
            </a:lvl7pPr>
            <a:lvl8pPr indent="-393700" lvl="7" marL="36576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○"/>
              <a:defRPr b="1" sz="2600">
                <a:latin typeface="Poppins"/>
                <a:ea typeface="Poppins"/>
                <a:cs typeface="Poppins"/>
                <a:sym typeface="Poppins"/>
              </a:defRPr>
            </a:lvl8pPr>
            <a:lvl9pPr indent="-393700" lvl="8" marL="411480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■"/>
              <a:defRPr b="1" sz="26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43" name="Google Shape;43;p4"/>
          <p:cNvSpPr txBox="1"/>
          <p:nvPr/>
        </p:nvSpPr>
        <p:spPr>
          <a:xfrm>
            <a:off x="1599200" y="1326625"/>
            <a:ext cx="7641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latin typeface="Poppins"/>
                <a:ea typeface="Poppins"/>
                <a:cs typeface="Poppins"/>
                <a:sym typeface="Poppins"/>
              </a:rPr>
              <a:t>“</a:t>
            </a:r>
            <a:endParaRPr b="1" sz="72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4" name="Google Shape;44;p4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/>
          <p:nvPr/>
        </p:nvSpPr>
        <p:spPr>
          <a:xfrm>
            <a:off x="6081700" y="764000"/>
            <a:ext cx="3615600" cy="3615600"/>
          </a:xfrm>
          <a:prstGeom prst="ellipse">
            <a:avLst/>
          </a:prstGeom>
          <a:noFill/>
          <a:ln cap="flat" cmpd="sng" w="9525">
            <a:solidFill>
              <a:srgbClr val="E8E8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" name="Google Shape;47;p5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48" name="Google Shape;48;p5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5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5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1" type="body"/>
          </p:nvPr>
        </p:nvSpPr>
        <p:spPr>
          <a:xfrm>
            <a:off x="1069625" y="1958050"/>
            <a:ext cx="46080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SzPts val="1600"/>
              <a:buChar char="￮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5"/>
          <p:cNvSpPr/>
          <p:nvPr/>
        </p:nvSpPr>
        <p:spPr>
          <a:xfrm>
            <a:off x="6272900" y="955200"/>
            <a:ext cx="3233100" cy="32331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+ big image">
  <p:cSld name="TITLE_AND_BODY_1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"/>
          <p:cNvSpPr/>
          <p:nvPr/>
        </p:nvSpPr>
        <p:spPr>
          <a:xfrm>
            <a:off x="5142675" y="358375"/>
            <a:ext cx="4426800" cy="4426800"/>
          </a:xfrm>
          <a:prstGeom prst="ellipse">
            <a:avLst/>
          </a:prstGeom>
          <a:noFill/>
          <a:ln cap="flat" cmpd="sng" w="9525">
            <a:solidFill>
              <a:srgbClr val="E8E8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6"/>
          <p:cNvSpPr/>
          <p:nvPr/>
        </p:nvSpPr>
        <p:spPr>
          <a:xfrm>
            <a:off x="5376775" y="592475"/>
            <a:ext cx="3958500" cy="39585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" name="Google Shape;60;p6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61" name="Google Shape;61;p6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6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6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" name="Google Shape;65;p6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 txBox="1"/>
          <p:nvPr>
            <p:ph type="title"/>
          </p:nvPr>
        </p:nvSpPr>
        <p:spPr>
          <a:xfrm>
            <a:off x="457200" y="1166125"/>
            <a:ext cx="45048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67" name="Google Shape;67;p6"/>
          <p:cNvSpPr txBox="1"/>
          <p:nvPr>
            <p:ph idx="1" type="body"/>
          </p:nvPr>
        </p:nvSpPr>
        <p:spPr>
          <a:xfrm>
            <a:off x="985679" y="1958050"/>
            <a:ext cx="39765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￮"/>
              <a:defRPr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68" name="Google Shape;68;p6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7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71" name="Google Shape;71;p7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7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7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7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" name="Google Shape;75;p7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7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77" name="Google Shape;77;p7"/>
          <p:cNvSpPr txBox="1"/>
          <p:nvPr>
            <p:ph idx="1" type="body"/>
          </p:nvPr>
        </p:nvSpPr>
        <p:spPr>
          <a:xfrm>
            <a:off x="1069625" y="1958050"/>
            <a:ext cx="22368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SzPts val="1400"/>
              <a:buChar char="￮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78" name="Google Shape;78;p7"/>
          <p:cNvSpPr txBox="1"/>
          <p:nvPr>
            <p:ph idx="2" type="body"/>
          </p:nvPr>
        </p:nvSpPr>
        <p:spPr>
          <a:xfrm>
            <a:off x="3440857" y="1958050"/>
            <a:ext cx="22368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SzPts val="1400"/>
              <a:buChar char="￮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79" name="Google Shape;79;p7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0" name="Google Shape;80;p7"/>
          <p:cNvSpPr/>
          <p:nvPr/>
        </p:nvSpPr>
        <p:spPr>
          <a:xfrm>
            <a:off x="6081700" y="764000"/>
            <a:ext cx="3615600" cy="3615600"/>
          </a:xfrm>
          <a:prstGeom prst="ellipse">
            <a:avLst/>
          </a:prstGeom>
          <a:noFill/>
          <a:ln cap="flat" cmpd="sng" w="9525">
            <a:solidFill>
              <a:srgbClr val="E8E8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7"/>
          <p:cNvSpPr/>
          <p:nvPr/>
        </p:nvSpPr>
        <p:spPr>
          <a:xfrm>
            <a:off x="6272900" y="955200"/>
            <a:ext cx="3233100" cy="32331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8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84" name="Google Shape;84;p8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8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8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" type="body"/>
          </p:nvPr>
        </p:nvSpPr>
        <p:spPr>
          <a:xfrm>
            <a:off x="1069625" y="1958050"/>
            <a:ext cx="14853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98450" lvl="0" marL="457200" rtl="0">
              <a:spcBef>
                <a:spcPts val="600"/>
              </a:spcBef>
              <a:spcAft>
                <a:spcPts val="0"/>
              </a:spcAft>
              <a:buSzPts val="1100"/>
              <a:buChar char="￮"/>
              <a:defRPr sz="1100"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91" name="Google Shape;91;p8"/>
          <p:cNvSpPr txBox="1"/>
          <p:nvPr>
            <p:ph idx="2" type="body"/>
          </p:nvPr>
        </p:nvSpPr>
        <p:spPr>
          <a:xfrm>
            <a:off x="2630936" y="1958050"/>
            <a:ext cx="14853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98450" lvl="0" marL="457200" rtl="0">
              <a:spcBef>
                <a:spcPts val="600"/>
              </a:spcBef>
              <a:spcAft>
                <a:spcPts val="0"/>
              </a:spcAft>
              <a:buSzPts val="1100"/>
              <a:buChar char="￮"/>
              <a:defRPr sz="1100"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92" name="Google Shape;92;p8"/>
          <p:cNvSpPr txBox="1"/>
          <p:nvPr>
            <p:ph idx="3" type="body"/>
          </p:nvPr>
        </p:nvSpPr>
        <p:spPr>
          <a:xfrm>
            <a:off x="4192246" y="1958050"/>
            <a:ext cx="14853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98450" lvl="0" marL="457200" rtl="0">
              <a:spcBef>
                <a:spcPts val="600"/>
              </a:spcBef>
              <a:spcAft>
                <a:spcPts val="0"/>
              </a:spcAft>
              <a:buSzPts val="1100"/>
              <a:buChar char="￮"/>
              <a:defRPr sz="1100"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93" name="Google Shape;93;p8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8"/>
          <p:cNvSpPr/>
          <p:nvPr/>
        </p:nvSpPr>
        <p:spPr>
          <a:xfrm>
            <a:off x="6081700" y="764000"/>
            <a:ext cx="3615600" cy="3615600"/>
          </a:xfrm>
          <a:prstGeom prst="ellipse">
            <a:avLst/>
          </a:prstGeom>
          <a:noFill/>
          <a:ln cap="flat" cmpd="sng" w="9525">
            <a:solidFill>
              <a:srgbClr val="E8E8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8"/>
          <p:cNvSpPr/>
          <p:nvPr/>
        </p:nvSpPr>
        <p:spPr>
          <a:xfrm>
            <a:off x="6272900" y="955200"/>
            <a:ext cx="3233100" cy="32331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9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98" name="Google Shape;98;p9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9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" name="Google Shape;102;p9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9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04" name="Google Shape;104;p9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0"/>
          <p:cNvGrpSpPr/>
          <p:nvPr/>
        </p:nvGrpSpPr>
        <p:grpSpPr>
          <a:xfrm>
            <a:off x="308378" y="3811995"/>
            <a:ext cx="1844185" cy="1844185"/>
            <a:chOff x="-474900" y="321200"/>
            <a:chExt cx="2324700" cy="2324700"/>
          </a:xfrm>
        </p:grpSpPr>
        <p:sp>
          <p:nvSpPr>
            <p:cNvPr id="107" name="Google Shape;107;p10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0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0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0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" name="Google Shape;111;p10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0"/>
          <p:cNvSpPr txBox="1"/>
          <p:nvPr>
            <p:ph idx="1" type="body"/>
          </p:nvPr>
        </p:nvSpPr>
        <p:spPr>
          <a:xfrm>
            <a:off x="1069625" y="4406300"/>
            <a:ext cx="46080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113" name="Google Shape;113;p10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 b="1" sz="1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buNone/>
              <a:defRPr b="1" sz="1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buNone/>
              <a:defRPr b="1" sz="1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buNone/>
              <a:defRPr b="1" sz="1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buNone/>
              <a:defRPr b="1" sz="1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buNone/>
              <a:defRPr b="1" sz="1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buNone/>
              <a:defRPr b="1" sz="1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buNone/>
              <a:defRPr b="1" sz="1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buNone/>
              <a:defRPr b="1" sz="1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sz="3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sz="3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sz="3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sz="3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sz="3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sz="3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sz="3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sz="3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sz="3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1069625" y="1958050"/>
            <a:ext cx="4608300" cy="26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"/>
              <a:buChar char="￮"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"/>
              <a:buChar char="￮"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"/>
              <a:buChar char="￮"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"/>
              <a:buChar char="●"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"/>
              <a:buChar char="○"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"/>
              <a:buChar char="■"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"/>
              <a:buChar char="●"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"/>
              <a:buChar char="○"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"/>
              <a:buChar char="■"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ctrTitle"/>
          </p:nvPr>
        </p:nvSpPr>
        <p:spPr>
          <a:xfrm>
            <a:off x="2779175" y="1306600"/>
            <a:ext cx="4028700" cy="1998000"/>
          </a:xfrm>
          <a:prstGeom prst="rect">
            <a:avLst/>
          </a:prstGeom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Trabalho PMS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Georgia"/>
                <a:ea typeface="Georgia"/>
                <a:cs typeface="Georgia"/>
                <a:sym typeface="Georgia"/>
              </a:rPr>
              <a:t>Professor :  </a:t>
            </a:r>
            <a:r>
              <a:rPr lang="en" sz="1400">
                <a:latin typeface="Georgia"/>
                <a:ea typeface="Georgia"/>
                <a:cs typeface="Georgia"/>
                <a:sym typeface="Georgia"/>
              </a:rPr>
              <a:t>Kleucio Claudio</a:t>
            </a:r>
            <a:endParaRPr sz="14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2400" y="2856975"/>
            <a:ext cx="1679925" cy="167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4"/>
          <p:cNvPicPr preferRelativeResize="0"/>
          <p:nvPr/>
        </p:nvPicPr>
        <p:blipFill rotWithShape="1">
          <a:blip r:embed="rId4">
            <a:alphaModFix/>
          </a:blip>
          <a:srcRect b="0" l="-7710" r="7710" t="0"/>
          <a:stretch/>
        </p:blipFill>
        <p:spPr>
          <a:xfrm>
            <a:off x="1135890" y="811700"/>
            <a:ext cx="1075700" cy="107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3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08" name="Google Shape;208;p23"/>
          <p:cNvGraphicFramePr/>
          <p:nvPr/>
        </p:nvGraphicFramePr>
        <p:xfrm>
          <a:off x="152450" y="1223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{5AE69C2F-C335-47BD-BBA7-8D9AEC68024F}</a:tableStyleId>
              </a:tblPr>
              <a:tblGrid>
                <a:gridCol w="2168150"/>
                <a:gridCol w="2192650"/>
                <a:gridCol w="2180400"/>
                <a:gridCol w="2297875"/>
              </a:tblGrid>
              <a:tr h="807750"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63500" marR="635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Observações: O sistema não aceitará cédulas diferente do real.</a:t>
                      </a:r>
                      <a:endParaRPr b="1" sz="1100"/>
                    </a:p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 </a:t>
                      </a:r>
                      <a:endParaRPr b="1" sz="1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807750"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63500" marR="635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Formulário existente:</a:t>
                      </a:r>
                      <a:endParaRPr b="1" sz="1100"/>
                    </a:p>
                    <a:p>
                      <a:pPr indent="0" lvl="0" marL="63500" marR="635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 </a:t>
                      </a:r>
                      <a:endParaRPr b="1" sz="1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1080650"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63500" marR="635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 </a:t>
                      </a:r>
                      <a:endParaRPr b="1" sz="1100"/>
                    </a:p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Corporação TOTH                      	                                         Delta Team</a:t>
                      </a:r>
                      <a:endParaRPr b="1" sz="1100"/>
                    </a:p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Entrevistador                                                                                   Entrevistado</a:t>
                      </a:r>
                      <a:endParaRPr b="1" sz="1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"/>
          <p:cNvSpPr txBox="1"/>
          <p:nvPr>
            <p:ph type="ctrTitle"/>
          </p:nvPr>
        </p:nvSpPr>
        <p:spPr>
          <a:xfrm>
            <a:off x="2452275" y="1545375"/>
            <a:ext cx="4004400" cy="228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Diagramas de sequência para cada caso de uso </a:t>
            </a:r>
            <a:endParaRPr sz="3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14" name="Google Shape;214;p24"/>
          <p:cNvSpPr txBox="1"/>
          <p:nvPr/>
        </p:nvSpPr>
        <p:spPr>
          <a:xfrm>
            <a:off x="1030925" y="710500"/>
            <a:ext cx="1392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2</a:t>
            </a:r>
            <a:endParaRPr sz="6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5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0" name="Google Shape;22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9500" y="66600"/>
            <a:ext cx="7464300" cy="501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6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6" name="Google Shape;22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521250" cy="485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7"/>
          <p:cNvSpPr txBox="1"/>
          <p:nvPr/>
        </p:nvSpPr>
        <p:spPr>
          <a:xfrm>
            <a:off x="1254875" y="1296475"/>
            <a:ext cx="6402600" cy="209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Elaboração do projeto  estado atual</a:t>
            </a:r>
            <a:endParaRPr b="1" sz="3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aphicFrame>
        <p:nvGraphicFramePr>
          <p:cNvPr id="232" name="Google Shape;232;p27"/>
          <p:cNvGraphicFramePr/>
          <p:nvPr/>
        </p:nvGraphicFramePr>
        <p:xfrm>
          <a:off x="4127550" y="1043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{5AE69C2F-C335-47BD-BBA7-8D9AEC68024F}</a:tableStyleId>
              </a:tblPr>
              <a:tblGrid>
                <a:gridCol w="841450"/>
                <a:gridCol w="845825"/>
                <a:gridCol w="845825"/>
                <a:gridCol w="854575"/>
              </a:tblGrid>
              <a:tr h="639875"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6350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                                                            Formulário Caso de uso	</a:t>
                      </a:r>
                      <a:r>
                        <a:rPr b="1" lang="en" sz="1200"/>
                        <a:t>Data:14/09/2018  Nº  159</a:t>
                      </a:r>
                      <a:endParaRPr b="1" sz="12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532025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6350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Entrevistador/analista/consultor: Corporação TOTH</a:t>
                      </a:r>
                      <a:endParaRPr b="1" sz="1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6350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Entrevistado: Delta Team</a:t>
                      </a:r>
                      <a:endParaRPr b="1" sz="1100"/>
                    </a:p>
                    <a:p>
                      <a:pPr indent="0" lvl="0" marL="6350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 </a:t>
                      </a:r>
                      <a:endParaRPr b="1" sz="1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52275"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Caso de Uso</a:t>
                      </a:r>
                      <a:endParaRPr b="1" sz="1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532025"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635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Nome: Facilitar os métodos de embarcação em transportes públicos.</a:t>
                      </a:r>
                      <a:endParaRPr b="1" sz="1100"/>
                    </a:p>
                    <a:p>
                      <a:pPr indent="0" lvl="0" marL="635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 </a:t>
                      </a:r>
                      <a:endParaRPr b="1" sz="1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891500"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635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Descrição: Oferecer um software que contará com os preços das passagens de ônibus e as linhas e com isso promover uma viagem mais segura e ágil para nossos clientes.</a:t>
                      </a:r>
                      <a:endParaRPr b="1" sz="1100"/>
                    </a:p>
                    <a:p>
                      <a:pPr indent="0" lvl="0" marL="635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 </a:t>
                      </a:r>
                      <a:endParaRPr b="1" sz="1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532025"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635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Ator principal: Usuário de transportes públicos.</a:t>
                      </a:r>
                      <a:endParaRPr b="1" sz="1100"/>
                    </a:p>
                    <a:p>
                      <a:pPr indent="0" lvl="0" marL="635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 </a:t>
                      </a:r>
                      <a:endParaRPr b="1" sz="1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532025"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635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Ator secundário: Empresa.</a:t>
                      </a:r>
                      <a:endParaRPr b="1" sz="1100"/>
                    </a:p>
                    <a:p>
                      <a:pPr indent="0" lvl="0" marL="635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 </a:t>
                      </a:r>
                      <a:endParaRPr b="1" sz="1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352275"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Cenário principal: inserir o ticket no início da viagem</a:t>
                      </a:r>
                      <a:endParaRPr b="1" sz="1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352275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Ação do ator</a:t>
                      </a:r>
                      <a:endParaRPr b="1" sz="1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Resposta do sistema</a:t>
                      </a:r>
                      <a:endParaRPr b="1" sz="1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52275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Inserir o ticket</a:t>
                      </a:r>
                      <a:endParaRPr b="1" sz="1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Iniciar a validação do ticket</a:t>
                      </a:r>
                      <a:endParaRPr b="1" sz="1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52275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Aguardar a validação do ticket</a:t>
                      </a:r>
                      <a:endParaRPr b="1" sz="1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Confirmar a validação</a:t>
                      </a:r>
                      <a:endParaRPr b="1" sz="1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532025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Passar a catraca</a:t>
                      </a:r>
                      <a:endParaRPr b="1" sz="1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Esperar a iniciação de outra sessão</a:t>
                      </a:r>
                      <a:endParaRPr b="1" sz="1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52275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635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 </a:t>
                      </a:r>
                      <a:endParaRPr b="1" sz="1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635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 </a:t>
                      </a:r>
                      <a:endParaRPr b="1" sz="1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52275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635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 </a:t>
                      </a:r>
                      <a:endParaRPr b="1" sz="1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635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 </a:t>
                      </a:r>
                      <a:endParaRPr b="1" sz="1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52275"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Cenário alternativo: validação com o cartão da empresa</a:t>
                      </a:r>
                      <a:endParaRPr b="1" sz="1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352275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Ação do ator</a:t>
                      </a:r>
                      <a:endParaRPr b="1" sz="1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Resposta do sistema</a:t>
                      </a:r>
                      <a:endParaRPr b="1" sz="1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532025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Validação do cartão na máquina do ônibus</a:t>
                      </a:r>
                      <a:endParaRPr b="1" sz="1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Iniciar a validação do cartão</a:t>
                      </a:r>
                      <a:endParaRPr b="1" sz="1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52275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Aguardar a validação do cartão</a:t>
                      </a:r>
                      <a:endParaRPr b="1" sz="1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Confirmar a validação</a:t>
                      </a:r>
                      <a:endParaRPr b="1" sz="1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532025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Passar a catraca</a:t>
                      </a:r>
                      <a:endParaRPr b="1" sz="1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Esperar a iniciação de outra sessão</a:t>
                      </a:r>
                      <a:endParaRPr b="1" sz="1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52275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635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 </a:t>
                      </a:r>
                      <a:endParaRPr b="1" sz="1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635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 </a:t>
                      </a:r>
                      <a:endParaRPr b="1" sz="1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52275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635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 </a:t>
                      </a:r>
                      <a:endParaRPr b="1" sz="1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635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 </a:t>
                      </a:r>
                      <a:endParaRPr b="1" sz="1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52275"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Cenário alternativo: inserir um ticket falso</a:t>
                      </a:r>
                      <a:endParaRPr b="1" sz="1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352275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Ação do ator</a:t>
                      </a:r>
                      <a:endParaRPr b="1" sz="1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Resposta do sistema</a:t>
                      </a:r>
                      <a:endParaRPr b="1" sz="1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52275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Inserir o ticket falso</a:t>
                      </a:r>
                      <a:endParaRPr b="1" sz="1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Iniciar a validação</a:t>
                      </a:r>
                      <a:endParaRPr b="1" sz="1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52275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Esperar a validação</a:t>
                      </a:r>
                      <a:endParaRPr b="1" sz="1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Recusar e não vai librar a catraca</a:t>
                      </a:r>
                      <a:endParaRPr b="1" sz="1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532025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Não vai iniciar sua viagem</a:t>
                      </a:r>
                      <a:endParaRPr b="1" sz="1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Esperar a iniciação de outra sessão</a:t>
                      </a:r>
                      <a:endParaRPr b="1" sz="1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52275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635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 </a:t>
                      </a:r>
                      <a:endParaRPr b="1" sz="1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635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 </a:t>
                      </a:r>
                      <a:endParaRPr b="1" sz="1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52275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635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 </a:t>
                      </a:r>
                      <a:endParaRPr b="1" sz="1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635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 </a:t>
                      </a:r>
                      <a:endParaRPr b="1" sz="1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52275"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Dados/campos:</a:t>
                      </a:r>
                      <a:endParaRPr b="1" sz="1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352275">
                <a:tc>
                  <a:txBody>
                    <a:bodyPr>
                      <a:noAutofit/>
                    </a:bodyPr>
                    <a:lstStyle/>
                    <a:p>
                      <a:pPr indent="0" lvl="0" marL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Nome</a:t>
                      </a:r>
                      <a:endParaRPr b="1" sz="1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Tipo</a:t>
                      </a:r>
                      <a:endParaRPr b="1" sz="1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Tamanho</a:t>
                      </a:r>
                      <a:endParaRPr b="1" sz="1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Descrição</a:t>
                      </a:r>
                      <a:endParaRPr b="1" sz="1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1775">
                <a:tc>
                  <a:txBody>
                    <a:bodyPr>
                      <a:noAutofit/>
                    </a:bodyPr>
                    <a:lstStyle/>
                    <a:p>
                      <a:pPr indent="0" lvl="0" marL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Quantidade de tickets</a:t>
                      </a:r>
                      <a:endParaRPr b="1" sz="1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Inteiro</a:t>
                      </a:r>
                      <a:endParaRPr b="1" sz="1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-------</a:t>
                      </a:r>
                      <a:endParaRPr b="1" sz="1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Quantidade de tickets inseridos</a:t>
                      </a:r>
                      <a:endParaRPr b="1" sz="1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1775">
                <a:tc>
                  <a:txBody>
                    <a:bodyPr>
                      <a:noAutofit/>
                    </a:bodyPr>
                    <a:lstStyle/>
                    <a:p>
                      <a:pPr indent="0" lvl="0" marL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Código do ticket</a:t>
                      </a:r>
                      <a:endParaRPr b="1" sz="1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Inteiro</a:t>
                      </a:r>
                      <a:endParaRPr b="1" sz="1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------</a:t>
                      </a:r>
                      <a:endParaRPr b="1" sz="1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Código para comparação em causa de fraude</a:t>
                      </a:r>
                      <a:endParaRPr b="1" sz="1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2275">
                <a:tc>
                  <a:txBody>
                    <a:bodyPr>
                      <a:noAutofit/>
                    </a:bodyPr>
                    <a:lstStyle/>
                    <a:p>
                      <a:pPr indent="0" lvl="0" marL="635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 </a:t>
                      </a:r>
                      <a:endParaRPr b="1" sz="1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635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 </a:t>
                      </a:r>
                      <a:endParaRPr b="1" sz="1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635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 </a:t>
                      </a:r>
                      <a:endParaRPr b="1" sz="1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635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 </a:t>
                      </a:r>
                      <a:endParaRPr b="1" sz="1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2275">
                <a:tc>
                  <a:txBody>
                    <a:bodyPr>
                      <a:noAutofit/>
                    </a:bodyPr>
                    <a:lstStyle/>
                    <a:p>
                      <a:pPr indent="0" lvl="0" marL="635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 </a:t>
                      </a:r>
                      <a:endParaRPr b="1" sz="1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635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 </a:t>
                      </a:r>
                      <a:endParaRPr b="1" sz="1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635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 </a:t>
                      </a:r>
                      <a:endParaRPr b="1" sz="1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635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 </a:t>
                      </a:r>
                      <a:endParaRPr b="1" sz="1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2275">
                <a:tc>
                  <a:txBody>
                    <a:bodyPr>
                      <a:noAutofit/>
                    </a:bodyPr>
                    <a:lstStyle/>
                    <a:p>
                      <a:pPr indent="0" lvl="0" marL="635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 </a:t>
                      </a:r>
                      <a:endParaRPr b="1" sz="1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635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 </a:t>
                      </a:r>
                      <a:endParaRPr b="1" sz="1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635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 </a:t>
                      </a:r>
                      <a:endParaRPr b="1" sz="1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635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 </a:t>
                      </a:r>
                      <a:endParaRPr b="1" sz="1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2025"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635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Observações: O sistema não aceitará cédulas diferente do real.</a:t>
                      </a:r>
                      <a:endParaRPr b="1" sz="1100"/>
                    </a:p>
                    <a:p>
                      <a:pPr indent="0" lvl="0" marL="635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 </a:t>
                      </a:r>
                      <a:endParaRPr b="1" sz="1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532025"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635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Formulário existente:</a:t>
                      </a:r>
                      <a:endParaRPr b="1" sz="1100"/>
                    </a:p>
                    <a:p>
                      <a:pPr indent="0" lvl="0" marL="635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 </a:t>
                      </a:r>
                      <a:endParaRPr b="1" sz="1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891500"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635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 </a:t>
                      </a:r>
                      <a:endParaRPr b="1" sz="1100"/>
                    </a:p>
                    <a:p>
                      <a:pPr indent="0" lvl="0" marL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Corporação TOTH                                                                   Delta Team</a:t>
                      </a:r>
                      <a:endParaRPr b="1" sz="1100"/>
                    </a:p>
                    <a:p>
                      <a:pPr indent="0" lvl="0" marL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Entrevistador                                                                                   Entrevistado</a:t>
                      </a:r>
                      <a:endParaRPr b="1" sz="1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352275"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635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 </a:t>
                      </a:r>
                      <a:endParaRPr b="1" sz="1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</a:tbl>
          </a:graphicData>
        </a:graphic>
      </p:graphicFrame>
      <p:sp>
        <p:nvSpPr>
          <p:cNvPr id="233" name="Google Shape;233;p27"/>
          <p:cNvSpPr txBox="1"/>
          <p:nvPr/>
        </p:nvSpPr>
        <p:spPr>
          <a:xfrm>
            <a:off x="1386575" y="890800"/>
            <a:ext cx="8754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3</a:t>
            </a:r>
            <a:endParaRPr b="1" sz="60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34" name="Google Shape;23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6988" y="2806096"/>
            <a:ext cx="2097825" cy="209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8"/>
          <p:cNvSpPr txBox="1"/>
          <p:nvPr>
            <p:ph type="title"/>
          </p:nvPr>
        </p:nvSpPr>
        <p:spPr>
          <a:xfrm>
            <a:off x="457325" y="464175"/>
            <a:ext cx="52203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Objetivo</a:t>
            </a:r>
            <a:endParaRPr/>
          </a:p>
        </p:txBody>
      </p:sp>
      <p:sp>
        <p:nvSpPr>
          <p:cNvPr id="240" name="Google Shape;240;p28"/>
          <p:cNvSpPr txBox="1"/>
          <p:nvPr>
            <p:ph idx="1" type="body"/>
          </p:nvPr>
        </p:nvSpPr>
        <p:spPr>
          <a:xfrm>
            <a:off x="1166425" y="1062475"/>
            <a:ext cx="46080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 sistema é destinado às empresas de ônibus do Litoral Norte Paulista: Praiamar e Litorânea.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 principal objetivo desse sistema é evitar a perda de atenção do motorista e do passageiro.</a:t>
            </a:r>
            <a:endParaRPr/>
          </a:p>
          <a:p>
            <a:pPr indent="-330200" lvl="0" marL="4572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+"/>
            </a:pPr>
            <a:r>
              <a:rPr lang="en"/>
              <a:t>Agilizar o processo de embarque;</a:t>
            </a:r>
            <a:endParaRPr/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+"/>
            </a:pPr>
            <a:r>
              <a:rPr lang="en"/>
              <a:t>Evitar o troco errado; </a:t>
            </a:r>
            <a:endParaRPr/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+"/>
            </a:pPr>
            <a:r>
              <a:rPr lang="en"/>
              <a:t>Evitar a falta de troco;</a:t>
            </a:r>
            <a:endParaRPr/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+"/>
            </a:pPr>
            <a:r>
              <a:rPr lang="en"/>
              <a:t>Suprir a necessidade de um cobrador.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8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2" name="Google Shape;24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3638" y="1522833"/>
            <a:ext cx="2097825" cy="209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9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Processos:</a:t>
            </a:r>
            <a:endParaRPr/>
          </a:p>
        </p:txBody>
      </p:sp>
      <p:sp>
        <p:nvSpPr>
          <p:cNvPr id="248" name="Google Shape;248;p29"/>
          <p:cNvSpPr txBox="1"/>
          <p:nvPr>
            <p:ph idx="1" type="body"/>
          </p:nvPr>
        </p:nvSpPr>
        <p:spPr>
          <a:xfrm>
            <a:off x="1069625" y="1958050"/>
            <a:ext cx="46080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+"/>
            </a:pPr>
            <a:r>
              <a:rPr lang="en"/>
              <a:t>Planejamento;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+"/>
            </a:pPr>
            <a:r>
              <a:rPr lang="en"/>
              <a:t>Elabora</a:t>
            </a:r>
            <a:r>
              <a:rPr lang="en"/>
              <a:t>ção  do Banco de Dados;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+"/>
            </a:pPr>
            <a:r>
              <a:rPr lang="en"/>
              <a:t>Método de Validação do ticket;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9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0" name="Google Shape;25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3638" y="1522833"/>
            <a:ext cx="2097825" cy="209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0"/>
          <p:cNvSpPr txBox="1"/>
          <p:nvPr/>
        </p:nvSpPr>
        <p:spPr>
          <a:xfrm>
            <a:off x="1254875" y="1339750"/>
            <a:ext cx="6402600" cy="268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Elaboração do projeto  estado atual</a:t>
            </a:r>
            <a:endParaRPr b="1" sz="3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aphicFrame>
        <p:nvGraphicFramePr>
          <p:cNvPr id="256" name="Google Shape;256;p30"/>
          <p:cNvGraphicFramePr/>
          <p:nvPr/>
        </p:nvGraphicFramePr>
        <p:xfrm>
          <a:off x="4127550" y="1043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{5AE69C2F-C335-47BD-BBA7-8D9AEC68024F}</a:tableStyleId>
              </a:tblPr>
              <a:tblGrid>
                <a:gridCol w="841450"/>
                <a:gridCol w="845825"/>
                <a:gridCol w="845825"/>
                <a:gridCol w="854575"/>
              </a:tblGrid>
              <a:tr h="639875"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6350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                                                            Formulário Caso de uso	</a:t>
                      </a:r>
                      <a:r>
                        <a:rPr b="1" lang="en" sz="1200"/>
                        <a:t>Data:14/09/2018  Nº  159</a:t>
                      </a:r>
                      <a:endParaRPr b="1" sz="12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532025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6350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Entrevistador/analista/consultor: Corporação TOTH</a:t>
                      </a:r>
                      <a:endParaRPr b="1" sz="1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6350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Entrevistado: Delta Team</a:t>
                      </a:r>
                      <a:endParaRPr b="1" sz="1100"/>
                    </a:p>
                    <a:p>
                      <a:pPr indent="0" lvl="0" marL="6350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 </a:t>
                      </a:r>
                      <a:endParaRPr b="1" sz="1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52275"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Caso de Uso</a:t>
                      </a:r>
                      <a:endParaRPr b="1" sz="1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532025"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635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Nome: Facilitar os métodos de embarcação em transportes públicos.</a:t>
                      </a:r>
                      <a:endParaRPr b="1" sz="1100"/>
                    </a:p>
                    <a:p>
                      <a:pPr indent="0" lvl="0" marL="635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 </a:t>
                      </a:r>
                      <a:endParaRPr b="1" sz="1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891500"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635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Descrição: Oferecer um software que contará com os preços das passagens de ônibus e as linhas e com isso promover uma viagem mais segura e ágil para nossos clientes.</a:t>
                      </a:r>
                      <a:endParaRPr b="1" sz="1100"/>
                    </a:p>
                    <a:p>
                      <a:pPr indent="0" lvl="0" marL="635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 </a:t>
                      </a:r>
                      <a:endParaRPr b="1" sz="1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532025"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635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Ator principal: Usuário de transportes públicos.</a:t>
                      </a:r>
                      <a:endParaRPr b="1" sz="1100"/>
                    </a:p>
                    <a:p>
                      <a:pPr indent="0" lvl="0" marL="635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 </a:t>
                      </a:r>
                      <a:endParaRPr b="1" sz="1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532025"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635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Ator secundário: Empresa.</a:t>
                      </a:r>
                      <a:endParaRPr b="1" sz="1100"/>
                    </a:p>
                    <a:p>
                      <a:pPr indent="0" lvl="0" marL="635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 </a:t>
                      </a:r>
                      <a:endParaRPr b="1" sz="1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352275"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Cenário principal: inserir o ticket no início da viagem</a:t>
                      </a:r>
                      <a:endParaRPr b="1" sz="1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352275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Ação do ator</a:t>
                      </a:r>
                      <a:endParaRPr b="1" sz="1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Resposta do sistema</a:t>
                      </a:r>
                      <a:endParaRPr b="1" sz="1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52275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Inserir o ticket</a:t>
                      </a:r>
                      <a:endParaRPr b="1" sz="1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Iniciar a validação do ticket</a:t>
                      </a:r>
                      <a:endParaRPr b="1" sz="1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52275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Aguardar a validação do ticket</a:t>
                      </a:r>
                      <a:endParaRPr b="1" sz="1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Confirmar a validação</a:t>
                      </a:r>
                      <a:endParaRPr b="1" sz="1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532025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Passar a catraca</a:t>
                      </a:r>
                      <a:endParaRPr b="1" sz="1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Esperar a iniciação de outra sessão</a:t>
                      </a:r>
                      <a:endParaRPr b="1" sz="1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52275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635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 </a:t>
                      </a:r>
                      <a:endParaRPr b="1" sz="1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635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 </a:t>
                      </a:r>
                      <a:endParaRPr b="1" sz="1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52275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635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 </a:t>
                      </a:r>
                      <a:endParaRPr b="1" sz="1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635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 </a:t>
                      </a:r>
                      <a:endParaRPr b="1" sz="1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52275"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Cenário alternativo: validação com o cartão da empresa</a:t>
                      </a:r>
                      <a:endParaRPr b="1" sz="1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352275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Ação do ator</a:t>
                      </a:r>
                      <a:endParaRPr b="1" sz="1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Resposta do sistema</a:t>
                      </a:r>
                      <a:endParaRPr b="1" sz="1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532025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Validação do cartão na máquina do ônibus</a:t>
                      </a:r>
                      <a:endParaRPr b="1" sz="1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Iniciar a validação do cartão</a:t>
                      </a:r>
                      <a:endParaRPr b="1" sz="1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52275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Aguardar a validação do cartão</a:t>
                      </a:r>
                      <a:endParaRPr b="1" sz="1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Confirmar a validação</a:t>
                      </a:r>
                      <a:endParaRPr b="1" sz="1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532025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Passar a catraca</a:t>
                      </a:r>
                      <a:endParaRPr b="1" sz="1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Esperar a iniciação de outra sessão</a:t>
                      </a:r>
                      <a:endParaRPr b="1" sz="1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52275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635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 </a:t>
                      </a:r>
                      <a:endParaRPr b="1" sz="1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635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 </a:t>
                      </a:r>
                      <a:endParaRPr b="1" sz="1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52275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635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 </a:t>
                      </a:r>
                      <a:endParaRPr b="1" sz="1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635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 </a:t>
                      </a:r>
                      <a:endParaRPr b="1" sz="1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52275"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Cenário alternativo: inserir um ticket falso</a:t>
                      </a:r>
                      <a:endParaRPr b="1" sz="1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352275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Ação do ator</a:t>
                      </a:r>
                      <a:endParaRPr b="1" sz="1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Resposta do sistema</a:t>
                      </a:r>
                      <a:endParaRPr b="1" sz="1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52275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Inserir o ticket falso</a:t>
                      </a:r>
                      <a:endParaRPr b="1" sz="1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Iniciar a validação</a:t>
                      </a:r>
                      <a:endParaRPr b="1" sz="1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52275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Esperar a validação</a:t>
                      </a:r>
                      <a:endParaRPr b="1" sz="1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Recusar e não vai librar a catraca</a:t>
                      </a:r>
                      <a:endParaRPr b="1" sz="1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532025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Não vai iniciar sua viagem</a:t>
                      </a:r>
                      <a:endParaRPr b="1" sz="1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Esperar a iniciação de outra sessão</a:t>
                      </a:r>
                      <a:endParaRPr b="1" sz="1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52275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635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 </a:t>
                      </a:r>
                      <a:endParaRPr b="1" sz="1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635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 </a:t>
                      </a:r>
                      <a:endParaRPr b="1" sz="1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52275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635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 </a:t>
                      </a:r>
                      <a:endParaRPr b="1" sz="1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635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 </a:t>
                      </a:r>
                      <a:endParaRPr b="1" sz="1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52275"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Dados/campos:</a:t>
                      </a:r>
                      <a:endParaRPr b="1" sz="1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352275">
                <a:tc>
                  <a:txBody>
                    <a:bodyPr>
                      <a:noAutofit/>
                    </a:bodyPr>
                    <a:lstStyle/>
                    <a:p>
                      <a:pPr indent="0" lvl="0" marL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Nome</a:t>
                      </a:r>
                      <a:endParaRPr b="1" sz="1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Tipo</a:t>
                      </a:r>
                      <a:endParaRPr b="1" sz="1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Tamanho</a:t>
                      </a:r>
                      <a:endParaRPr b="1" sz="1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Descrição</a:t>
                      </a:r>
                      <a:endParaRPr b="1" sz="1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1775">
                <a:tc>
                  <a:txBody>
                    <a:bodyPr>
                      <a:noAutofit/>
                    </a:bodyPr>
                    <a:lstStyle/>
                    <a:p>
                      <a:pPr indent="0" lvl="0" marL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Quantidade de tickets</a:t>
                      </a:r>
                      <a:endParaRPr b="1" sz="1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Inteiro</a:t>
                      </a:r>
                      <a:endParaRPr b="1" sz="1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-------</a:t>
                      </a:r>
                      <a:endParaRPr b="1" sz="1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Quantidade de tickets inseridos</a:t>
                      </a:r>
                      <a:endParaRPr b="1" sz="1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1775">
                <a:tc>
                  <a:txBody>
                    <a:bodyPr>
                      <a:noAutofit/>
                    </a:bodyPr>
                    <a:lstStyle/>
                    <a:p>
                      <a:pPr indent="0" lvl="0" marL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Código do ticket</a:t>
                      </a:r>
                      <a:endParaRPr b="1" sz="1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Inteiro</a:t>
                      </a:r>
                      <a:endParaRPr b="1" sz="1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------</a:t>
                      </a:r>
                      <a:endParaRPr b="1" sz="1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Código para comparação em causa de fraude</a:t>
                      </a:r>
                      <a:endParaRPr b="1" sz="1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2275">
                <a:tc>
                  <a:txBody>
                    <a:bodyPr>
                      <a:noAutofit/>
                    </a:bodyPr>
                    <a:lstStyle/>
                    <a:p>
                      <a:pPr indent="0" lvl="0" marL="635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 </a:t>
                      </a:r>
                      <a:endParaRPr b="1" sz="1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635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 </a:t>
                      </a:r>
                      <a:endParaRPr b="1" sz="1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635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 </a:t>
                      </a:r>
                      <a:endParaRPr b="1" sz="1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635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 </a:t>
                      </a:r>
                      <a:endParaRPr b="1" sz="1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2275">
                <a:tc>
                  <a:txBody>
                    <a:bodyPr>
                      <a:noAutofit/>
                    </a:bodyPr>
                    <a:lstStyle/>
                    <a:p>
                      <a:pPr indent="0" lvl="0" marL="635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 </a:t>
                      </a:r>
                      <a:endParaRPr b="1" sz="1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635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 </a:t>
                      </a:r>
                      <a:endParaRPr b="1" sz="1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635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 </a:t>
                      </a:r>
                      <a:endParaRPr b="1" sz="1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635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 </a:t>
                      </a:r>
                      <a:endParaRPr b="1" sz="1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2275">
                <a:tc>
                  <a:txBody>
                    <a:bodyPr>
                      <a:noAutofit/>
                    </a:bodyPr>
                    <a:lstStyle/>
                    <a:p>
                      <a:pPr indent="0" lvl="0" marL="635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 </a:t>
                      </a:r>
                      <a:endParaRPr b="1" sz="1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635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 </a:t>
                      </a:r>
                      <a:endParaRPr b="1" sz="1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635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 </a:t>
                      </a:r>
                      <a:endParaRPr b="1" sz="1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635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 </a:t>
                      </a:r>
                      <a:endParaRPr b="1" sz="1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2025"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635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Observações: O sistema não aceitará cédulas diferente do real.</a:t>
                      </a:r>
                      <a:endParaRPr b="1" sz="1100"/>
                    </a:p>
                    <a:p>
                      <a:pPr indent="0" lvl="0" marL="635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 </a:t>
                      </a:r>
                      <a:endParaRPr b="1" sz="1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532025"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635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Formulário existente:</a:t>
                      </a:r>
                      <a:endParaRPr b="1" sz="1100"/>
                    </a:p>
                    <a:p>
                      <a:pPr indent="0" lvl="0" marL="635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 </a:t>
                      </a:r>
                      <a:endParaRPr b="1" sz="1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891500"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635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 </a:t>
                      </a:r>
                      <a:endParaRPr b="1" sz="1100"/>
                    </a:p>
                    <a:p>
                      <a:pPr indent="0" lvl="0" marL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Corporação TOTH                                                                   Delta Team</a:t>
                      </a:r>
                      <a:endParaRPr b="1" sz="1100"/>
                    </a:p>
                    <a:p>
                      <a:pPr indent="0" lvl="0" marL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Entrevistador                                                                                   Entrevistado</a:t>
                      </a:r>
                      <a:endParaRPr b="1" sz="1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352275"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635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 </a:t>
                      </a:r>
                      <a:endParaRPr b="1" sz="1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</a:tbl>
          </a:graphicData>
        </a:graphic>
      </p:graphicFrame>
      <p:sp>
        <p:nvSpPr>
          <p:cNvPr id="257" name="Google Shape;257;p30"/>
          <p:cNvSpPr txBox="1"/>
          <p:nvPr/>
        </p:nvSpPr>
        <p:spPr>
          <a:xfrm>
            <a:off x="1386575" y="890800"/>
            <a:ext cx="8754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4</a:t>
            </a:r>
            <a:endParaRPr b="1" sz="60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58" name="Google Shape;25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5675" y="2881625"/>
            <a:ext cx="2261875" cy="226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1"/>
          <p:cNvSpPr txBox="1"/>
          <p:nvPr>
            <p:ph type="title"/>
          </p:nvPr>
        </p:nvSpPr>
        <p:spPr>
          <a:xfrm>
            <a:off x="457200" y="1583150"/>
            <a:ext cx="5220300" cy="26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Projeto Contratada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31"/>
          <p:cNvSpPr txBox="1"/>
          <p:nvPr>
            <p:ph idx="2" type="body"/>
          </p:nvPr>
        </p:nvSpPr>
        <p:spPr>
          <a:xfrm flipH="1">
            <a:off x="719950" y="1624625"/>
            <a:ext cx="5329200" cy="20463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-"/>
            </a:pPr>
            <a:r>
              <a:rPr b="1" lang="en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Estado atual de andamento do projeto.</a:t>
            </a:r>
            <a:endParaRPr b="1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000">
              <a:solidFill>
                <a:srgbClr val="000000"/>
              </a:solidFill>
            </a:endParaRPr>
          </a:p>
        </p:txBody>
      </p:sp>
      <p:sp>
        <p:nvSpPr>
          <p:cNvPr id="265" name="Google Shape;265;p31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66" name="Google Shape;266;p31"/>
          <p:cNvGrpSpPr/>
          <p:nvPr/>
        </p:nvGrpSpPr>
        <p:grpSpPr>
          <a:xfrm>
            <a:off x="7227977" y="2052723"/>
            <a:ext cx="1212302" cy="1038068"/>
            <a:chOff x="1934025" y="1001650"/>
            <a:chExt cx="415300" cy="355600"/>
          </a:xfrm>
        </p:grpSpPr>
        <p:sp>
          <p:nvSpPr>
            <p:cNvPr id="267" name="Google Shape;267;p31"/>
            <p:cNvSpPr/>
            <p:nvPr/>
          </p:nvSpPr>
          <p:spPr>
            <a:xfrm>
              <a:off x="1934025" y="1303650"/>
              <a:ext cx="207650" cy="53600"/>
            </a:xfrm>
            <a:custGeom>
              <a:rect b="b" l="l" r="r" t="t"/>
              <a:pathLst>
                <a:path extrusionOk="0" fill="none" h="2144" w="830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cap="rnd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31"/>
            <p:cNvSpPr/>
            <p:nvPr/>
          </p:nvSpPr>
          <p:spPr>
            <a:xfrm>
              <a:off x="2141650" y="1303650"/>
              <a:ext cx="207675" cy="53600"/>
            </a:xfrm>
            <a:custGeom>
              <a:rect b="b" l="l" r="r" t="t"/>
              <a:pathLst>
                <a:path extrusionOk="0" fill="none" h="2144" w="8307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cap="rnd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31"/>
            <p:cNvSpPr/>
            <p:nvPr/>
          </p:nvSpPr>
          <p:spPr>
            <a:xfrm>
              <a:off x="1934025" y="1001650"/>
              <a:ext cx="207650" cy="331250"/>
            </a:xfrm>
            <a:custGeom>
              <a:rect b="b" l="l" r="r" t="t"/>
              <a:pathLst>
                <a:path extrusionOk="0" fill="none" h="13250" w="8306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cap="rnd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31"/>
            <p:cNvSpPr/>
            <p:nvPr/>
          </p:nvSpPr>
          <p:spPr>
            <a:xfrm>
              <a:off x="2141650" y="1001650"/>
              <a:ext cx="207675" cy="331250"/>
            </a:xfrm>
            <a:custGeom>
              <a:rect b="b" l="l" r="r" t="t"/>
              <a:pathLst>
                <a:path extrusionOk="0" fill="none" h="13250" w="8307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cap="rnd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71" name="Google Shape;271;p31"/>
          <p:cNvPicPr preferRelativeResize="0"/>
          <p:nvPr/>
        </p:nvPicPr>
        <p:blipFill rotWithShape="1">
          <a:blip r:embed="rId3">
            <a:alphaModFix/>
          </a:blip>
          <a:srcRect b="9" l="8515" r="8241" t="5899"/>
          <a:stretch/>
        </p:blipFill>
        <p:spPr>
          <a:xfrm>
            <a:off x="7194638" y="1811300"/>
            <a:ext cx="1278975" cy="1445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2"/>
          <p:cNvSpPr txBox="1"/>
          <p:nvPr>
            <p:ph idx="1" type="body"/>
          </p:nvPr>
        </p:nvSpPr>
        <p:spPr>
          <a:xfrm>
            <a:off x="3328200" y="213275"/>
            <a:ext cx="2874900" cy="4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Esboço do jogo</a:t>
            </a:r>
            <a:endParaRPr/>
          </a:p>
        </p:txBody>
      </p:sp>
      <p:sp>
        <p:nvSpPr>
          <p:cNvPr id="277" name="Google Shape;277;p32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8" name="Google Shape;27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8738" y="971675"/>
            <a:ext cx="6766531" cy="3806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49129" y="306229"/>
            <a:ext cx="565775" cy="56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idx="4294967295" type="ctrTitle"/>
          </p:nvPr>
        </p:nvSpPr>
        <p:spPr>
          <a:xfrm>
            <a:off x="2226513" y="655712"/>
            <a:ext cx="46080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Integrantes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9" name="Google Shape;149;p15"/>
          <p:cNvSpPr txBox="1"/>
          <p:nvPr>
            <p:ph idx="4294967295" type="subTitle"/>
          </p:nvPr>
        </p:nvSpPr>
        <p:spPr>
          <a:xfrm>
            <a:off x="2331075" y="1878902"/>
            <a:ext cx="4608000" cy="17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Agatha Soares;</a:t>
            </a:r>
            <a:br>
              <a:rPr b="1" lang="en">
                <a:latin typeface="Georgia"/>
                <a:ea typeface="Georgia"/>
                <a:cs typeface="Georgia"/>
                <a:sym typeface="Georgia"/>
              </a:rPr>
            </a:br>
            <a:r>
              <a:rPr b="1" lang="en">
                <a:latin typeface="Georgia"/>
                <a:ea typeface="Georgia"/>
                <a:cs typeface="Georgia"/>
                <a:sym typeface="Georgia"/>
              </a:rPr>
              <a:t>Ana Paula Freire;</a:t>
            </a:r>
            <a:br>
              <a:rPr b="1" lang="en">
                <a:latin typeface="Georgia"/>
                <a:ea typeface="Georgia"/>
                <a:cs typeface="Georgia"/>
                <a:sym typeface="Georgia"/>
              </a:rPr>
            </a:br>
            <a:r>
              <a:rPr b="1" lang="en">
                <a:latin typeface="Georgia"/>
                <a:ea typeface="Georgia"/>
                <a:cs typeface="Georgia"/>
                <a:sym typeface="Georgia"/>
              </a:rPr>
              <a:t>Eloisa Cavalcanti;</a:t>
            </a:r>
            <a:br>
              <a:rPr b="1" lang="en">
                <a:latin typeface="Georgia"/>
                <a:ea typeface="Georgia"/>
                <a:cs typeface="Georgia"/>
                <a:sym typeface="Georgia"/>
              </a:rPr>
            </a:br>
            <a:r>
              <a:rPr b="1" lang="en">
                <a:latin typeface="Georgia"/>
                <a:ea typeface="Georgia"/>
                <a:cs typeface="Georgia"/>
                <a:sym typeface="Georgia"/>
              </a:rPr>
              <a:t>Camilla Almeida;</a:t>
            </a:r>
            <a:br>
              <a:rPr b="1" lang="en">
                <a:latin typeface="Georgia"/>
                <a:ea typeface="Georgia"/>
                <a:cs typeface="Georgia"/>
                <a:sym typeface="Georgia"/>
              </a:rPr>
            </a:br>
            <a:r>
              <a:rPr b="1" lang="en">
                <a:latin typeface="Georgia"/>
                <a:ea typeface="Georgia"/>
                <a:cs typeface="Georgia"/>
                <a:sym typeface="Georgia"/>
              </a:rPr>
              <a:t>Josilene Alves;</a:t>
            </a:r>
            <a:br>
              <a:rPr b="1" lang="en">
                <a:latin typeface="Georgia"/>
                <a:ea typeface="Georgia"/>
                <a:cs typeface="Georgia"/>
                <a:sym typeface="Georgia"/>
              </a:rPr>
            </a:br>
            <a:r>
              <a:rPr b="1" lang="en">
                <a:latin typeface="Georgia"/>
                <a:ea typeface="Georgia"/>
                <a:cs typeface="Georgia"/>
                <a:sym typeface="Georgia"/>
              </a:rPr>
              <a:t>Matheus Nascimento;</a:t>
            </a:r>
            <a:br>
              <a:rPr b="1" lang="en">
                <a:latin typeface="Georgia"/>
                <a:ea typeface="Georgia"/>
                <a:cs typeface="Georgia"/>
                <a:sym typeface="Georgia"/>
              </a:rPr>
            </a:br>
            <a:r>
              <a:rPr b="1" lang="en">
                <a:latin typeface="Georgia"/>
                <a:ea typeface="Georgia"/>
                <a:cs typeface="Georgia"/>
                <a:sym typeface="Georgia"/>
              </a:rPr>
              <a:t>Rayssa Paschoal;</a:t>
            </a:r>
            <a:br>
              <a:rPr b="1" lang="en">
                <a:latin typeface="Georgia"/>
                <a:ea typeface="Georgia"/>
                <a:cs typeface="Georgia"/>
                <a:sym typeface="Georgia"/>
              </a:rPr>
            </a:br>
            <a:r>
              <a:rPr b="1" lang="en">
                <a:latin typeface="Georgia"/>
                <a:ea typeface="Georgia"/>
                <a:cs typeface="Georgia"/>
                <a:sym typeface="Georgia"/>
              </a:rPr>
              <a:t>Yasmin Gusmon.</a:t>
            </a:r>
            <a:br>
              <a:rPr b="1" lang="en">
                <a:latin typeface="Georgia"/>
                <a:ea typeface="Georgia"/>
                <a:cs typeface="Georgia"/>
                <a:sym typeface="Georgia"/>
              </a:rPr>
            </a:b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0" name="Google Shape;150;p15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1" name="Google Shape;151;p15"/>
          <p:cNvSpPr/>
          <p:nvPr/>
        </p:nvSpPr>
        <p:spPr>
          <a:xfrm>
            <a:off x="1804239" y="1506373"/>
            <a:ext cx="339835" cy="309115"/>
          </a:xfrm>
          <a:custGeom>
            <a:rect b="b" l="l" r="r" t="t"/>
            <a:pathLst>
              <a:path extrusionOk="0" fill="none" h="14711" w="16173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3"/>
          <p:cNvSpPr txBox="1"/>
          <p:nvPr>
            <p:ph type="title"/>
          </p:nvPr>
        </p:nvSpPr>
        <p:spPr>
          <a:xfrm>
            <a:off x="186100" y="283050"/>
            <a:ext cx="30021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Site</a:t>
            </a:r>
            <a:endParaRPr/>
          </a:p>
        </p:txBody>
      </p:sp>
      <p:sp>
        <p:nvSpPr>
          <p:cNvPr id="285" name="Google Shape;285;p33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86" name="Google Shape;28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1328" y="269478"/>
            <a:ext cx="751050" cy="75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8975" y="1006953"/>
            <a:ext cx="7260088" cy="38181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4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3" name="Google Shape;293;p34"/>
          <p:cNvSpPr txBox="1"/>
          <p:nvPr>
            <p:ph idx="4294967295" type="ctrTitle"/>
          </p:nvPr>
        </p:nvSpPr>
        <p:spPr>
          <a:xfrm>
            <a:off x="2206627" y="2265875"/>
            <a:ext cx="53565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/>
              <a:t>Obrigado</a:t>
            </a:r>
            <a:endParaRPr sz="8000"/>
          </a:p>
        </p:txBody>
      </p:sp>
      <p:sp>
        <p:nvSpPr>
          <p:cNvPr id="294" name="Google Shape;294;p34"/>
          <p:cNvSpPr txBox="1"/>
          <p:nvPr>
            <p:ph idx="4294967295" type="subTitle"/>
          </p:nvPr>
        </p:nvSpPr>
        <p:spPr>
          <a:xfrm>
            <a:off x="1626700" y="2265875"/>
            <a:ext cx="5936400" cy="17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295" name="Google Shape;295;p34"/>
          <p:cNvGrpSpPr/>
          <p:nvPr/>
        </p:nvGrpSpPr>
        <p:grpSpPr>
          <a:xfrm>
            <a:off x="1812552" y="1460659"/>
            <a:ext cx="345971" cy="325505"/>
            <a:chOff x="5972700" y="2330200"/>
            <a:chExt cx="411625" cy="387275"/>
          </a:xfrm>
        </p:grpSpPr>
        <p:sp>
          <p:nvSpPr>
            <p:cNvPr id="296" name="Google Shape;296;p34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34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98" name="Google Shape;29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8238" y="330738"/>
            <a:ext cx="1653282" cy="16532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 txBox="1"/>
          <p:nvPr>
            <p:ph type="title"/>
          </p:nvPr>
        </p:nvSpPr>
        <p:spPr>
          <a:xfrm>
            <a:off x="457200" y="1583150"/>
            <a:ext cx="5220300" cy="26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Projeto Principal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6"/>
          <p:cNvSpPr txBox="1"/>
          <p:nvPr>
            <p:ph idx="2" type="body"/>
          </p:nvPr>
        </p:nvSpPr>
        <p:spPr>
          <a:xfrm flipH="1">
            <a:off x="719950" y="1624625"/>
            <a:ext cx="5329200" cy="20463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-"/>
            </a:pPr>
            <a:r>
              <a:rPr b="1" lang="en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Descrição de Casos de Uso, diagramas</a:t>
            </a:r>
            <a:endParaRPr b="1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-"/>
            </a:pPr>
            <a:r>
              <a:rPr b="1" lang="en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Diagramas de sequência para cada caso de uso </a:t>
            </a:r>
            <a:endParaRPr b="1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-"/>
            </a:pPr>
            <a:r>
              <a:rPr b="1" lang="en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Elaboração do projeto – estado atual</a:t>
            </a:r>
            <a:endParaRPr b="1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000">
              <a:solidFill>
                <a:srgbClr val="000000"/>
              </a:solidFill>
            </a:endParaRPr>
          </a:p>
        </p:txBody>
      </p:sp>
      <p:sp>
        <p:nvSpPr>
          <p:cNvPr id="158" name="Google Shape;158;p16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9" name="Google Shape;159;p16"/>
          <p:cNvGrpSpPr/>
          <p:nvPr/>
        </p:nvGrpSpPr>
        <p:grpSpPr>
          <a:xfrm>
            <a:off x="7227977" y="2052723"/>
            <a:ext cx="1212302" cy="1038068"/>
            <a:chOff x="1934025" y="1001650"/>
            <a:chExt cx="415300" cy="355600"/>
          </a:xfrm>
        </p:grpSpPr>
        <p:sp>
          <p:nvSpPr>
            <p:cNvPr id="160" name="Google Shape;160;p16"/>
            <p:cNvSpPr/>
            <p:nvPr/>
          </p:nvSpPr>
          <p:spPr>
            <a:xfrm>
              <a:off x="1934025" y="1303650"/>
              <a:ext cx="207650" cy="53600"/>
            </a:xfrm>
            <a:custGeom>
              <a:rect b="b" l="l" r="r" t="t"/>
              <a:pathLst>
                <a:path extrusionOk="0" fill="none" h="2144" w="830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cap="rnd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6"/>
            <p:cNvSpPr/>
            <p:nvPr/>
          </p:nvSpPr>
          <p:spPr>
            <a:xfrm>
              <a:off x="2141650" y="1303650"/>
              <a:ext cx="207675" cy="53600"/>
            </a:xfrm>
            <a:custGeom>
              <a:rect b="b" l="l" r="r" t="t"/>
              <a:pathLst>
                <a:path extrusionOk="0" fill="none" h="2144" w="8307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cap="rnd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6"/>
            <p:cNvSpPr/>
            <p:nvPr/>
          </p:nvSpPr>
          <p:spPr>
            <a:xfrm>
              <a:off x="1934025" y="1001650"/>
              <a:ext cx="207650" cy="331250"/>
            </a:xfrm>
            <a:custGeom>
              <a:rect b="b" l="l" r="r" t="t"/>
              <a:pathLst>
                <a:path extrusionOk="0" fill="none" h="13250" w="8306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cap="rnd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6"/>
            <p:cNvSpPr/>
            <p:nvPr/>
          </p:nvSpPr>
          <p:spPr>
            <a:xfrm>
              <a:off x="2141650" y="1001650"/>
              <a:ext cx="207675" cy="331250"/>
            </a:xfrm>
            <a:custGeom>
              <a:rect b="b" l="l" r="r" t="t"/>
              <a:pathLst>
                <a:path extrusionOk="0" fill="none" h="13250" w="8307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cap="rnd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64" name="Google Shape;16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5217" y="1522838"/>
            <a:ext cx="2097825" cy="209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7"/>
          <p:cNvSpPr txBox="1"/>
          <p:nvPr>
            <p:ph type="ctrTitle"/>
          </p:nvPr>
        </p:nvSpPr>
        <p:spPr>
          <a:xfrm>
            <a:off x="2569800" y="2236800"/>
            <a:ext cx="4004400" cy="95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latin typeface="Georgia"/>
                <a:ea typeface="Georgia"/>
                <a:cs typeface="Georgia"/>
                <a:sym typeface="Georgia"/>
              </a:rPr>
              <a:t>Descrição de casos de uso, diagramas</a:t>
            </a:r>
            <a:r>
              <a:rPr lang="en">
                <a:latin typeface="Georgia"/>
                <a:ea typeface="Georgia"/>
                <a:cs typeface="Georgia"/>
                <a:sym typeface="Georgia"/>
              </a:rPr>
              <a:t> 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0" name="Google Shape;170;p17"/>
          <p:cNvSpPr txBox="1"/>
          <p:nvPr/>
        </p:nvSpPr>
        <p:spPr>
          <a:xfrm>
            <a:off x="1030925" y="710500"/>
            <a:ext cx="1392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1</a:t>
            </a:r>
            <a:endParaRPr sz="6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8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76" name="Google Shape;176;p18"/>
          <p:cNvGraphicFramePr/>
          <p:nvPr/>
        </p:nvGraphicFramePr>
        <p:xfrm>
          <a:off x="188575" y="201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{5AE69C2F-C335-47BD-BBA7-8D9AEC68024F}</a:tableStyleId>
              </a:tblPr>
              <a:tblGrid>
                <a:gridCol w="4432275"/>
                <a:gridCol w="4334575"/>
              </a:tblGrid>
              <a:tr h="80390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63500" marR="6350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                                                            Formulário Caso de uso	</a:t>
                      </a:r>
                      <a:r>
                        <a:rPr b="1" lang="en" sz="1200"/>
                        <a:t>Data:14/09/2018  Nº  158</a:t>
                      </a:r>
                      <a:endParaRPr b="1" sz="12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656200">
                <a:tc>
                  <a:txBody>
                    <a:bodyPr>
                      <a:noAutofit/>
                    </a:bodyPr>
                    <a:lstStyle/>
                    <a:p>
                      <a:pPr indent="0" lvl="0" marL="63500" marR="6350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Entrevistador/analista/consultor: Corporação TOTH</a:t>
                      </a:r>
                      <a:endParaRPr b="1" sz="1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63500" marR="6350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Entrevistado: Delta Team</a:t>
                      </a:r>
                      <a:endParaRPr b="1" sz="1100"/>
                    </a:p>
                    <a:p>
                      <a:pPr indent="0" lvl="0" marL="63500" marR="6350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 </a:t>
                      </a:r>
                      <a:endParaRPr b="1" sz="1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4475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Caso de Uso</a:t>
                      </a:r>
                      <a:endParaRPr b="1" sz="1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65620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63500" marR="635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Nome: Facilitar os métodos de embarcação em transportes públicos.</a:t>
                      </a:r>
                      <a:endParaRPr b="1" sz="1100"/>
                    </a:p>
                    <a:p>
                      <a:pPr indent="0" lvl="0" marL="63500" marR="635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 </a:t>
                      </a:r>
                      <a:endParaRPr b="1" sz="1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877875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63500" marR="635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Descrição: Oferecer um software que contará com os preços das passagens de ônibus e as linhas e com isso promover uma viagem mais segura e ágil para nossos clientes.</a:t>
                      </a:r>
                      <a:endParaRPr b="1" sz="1100"/>
                    </a:p>
                    <a:p>
                      <a:pPr indent="0" lvl="0" marL="63500" marR="635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 </a:t>
                      </a:r>
                      <a:endParaRPr b="1" sz="1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65620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63500" marR="635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Ator principal: Usuário de transportes públicos.</a:t>
                      </a:r>
                      <a:endParaRPr b="1" sz="1100"/>
                    </a:p>
                    <a:p>
                      <a:pPr indent="0" lvl="0" marL="63500" marR="635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 </a:t>
                      </a:r>
                      <a:endParaRPr b="1" sz="1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65620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63500" marR="635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Ator secundário: Empresa.</a:t>
                      </a:r>
                      <a:endParaRPr b="1" sz="1100"/>
                    </a:p>
                    <a:p>
                      <a:pPr indent="0" lvl="0" marL="63500" marR="635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 </a:t>
                      </a:r>
                      <a:endParaRPr b="1" sz="1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9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82" name="Google Shape;182;p19"/>
          <p:cNvGraphicFramePr/>
          <p:nvPr/>
        </p:nvGraphicFramePr>
        <p:xfrm>
          <a:off x="214625" y="715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{5AE69C2F-C335-47BD-BBA7-8D9AEC68024F}</a:tableStyleId>
              </a:tblPr>
              <a:tblGrid>
                <a:gridCol w="4407225"/>
                <a:gridCol w="4431850"/>
              </a:tblGrid>
              <a:tr h="41240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Cenário principal: Usuário utiliza a máquina para retirar o ticket e embarcar.</a:t>
                      </a:r>
                      <a:endParaRPr b="1" sz="1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64250">
                <a:tc>
                  <a:txBody>
                    <a:bodyPr>
                      <a:noAutofit/>
                    </a:bodyPr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Ação do ator</a:t>
                      </a:r>
                      <a:endParaRPr b="1" sz="1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Resposta do sistema</a:t>
                      </a:r>
                      <a:endParaRPr b="1" sz="1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4250">
                <a:tc>
                  <a:txBody>
                    <a:bodyPr>
                      <a:noAutofit/>
                    </a:bodyPr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Selecionar a empresa</a:t>
                      </a:r>
                      <a:endParaRPr b="1" sz="1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Exibir as linhas da empresa</a:t>
                      </a:r>
                      <a:endParaRPr b="1" sz="1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4250">
                <a:tc>
                  <a:txBody>
                    <a:bodyPr>
                      <a:noAutofit/>
                    </a:bodyPr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Selecionar uma linha</a:t>
                      </a:r>
                      <a:endParaRPr b="1" sz="1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Mostrar o valor da linha</a:t>
                      </a:r>
                      <a:endParaRPr b="1" sz="1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4250">
                <a:tc>
                  <a:txBody>
                    <a:bodyPr>
                      <a:noAutofit/>
                    </a:bodyPr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Pagar a passagem</a:t>
                      </a:r>
                      <a:endParaRPr b="1" sz="1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Emitir o ticket para o usuário</a:t>
                      </a:r>
                      <a:endParaRPr b="1" sz="1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9775">
                <a:tc>
                  <a:txBody>
                    <a:bodyPr>
                      <a:noAutofit/>
                    </a:bodyPr>
                    <a:lstStyle/>
                    <a:p>
                      <a:pPr indent="0" lvl="0" marL="63500" marR="635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 </a:t>
                      </a:r>
                      <a:endParaRPr b="1" sz="1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63500" marR="635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 </a:t>
                      </a:r>
                      <a:endParaRPr b="1" sz="1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425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Cenário alternativo: Emissão de valor ou cédula errada.</a:t>
                      </a:r>
                      <a:endParaRPr b="1" sz="1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64250">
                <a:tc>
                  <a:txBody>
                    <a:bodyPr>
                      <a:noAutofit/>
                    </a:bodyPr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Ação do ator</a:t>
                      </a:r>
                      <a:endParaRPr b="1" sz="1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Resposta do sistema</a:t>
                      </a:r>
                      <a:endParaRPr b="1" sz="1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4250">
                <a:tc>
                  <a:txBody>
                    <a:bodyPr>
                      <a:noAutofit/>
                    </a:bodyPr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Selecionar a empresa</a:t>
                      </a:r>
                      <a:endParaRPr b="1" sz="1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Exibir as linhas da empresa</a:t>
                      </a:r>
                      <a:endParaRPr b="1" sz="1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4250">
                <a:tc>
                  <a:txBody>
                    <a:bodyPr>
                      <a:noAutofit/>
                    </a:bodyPr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Selecionar uma linha</a:t>
                      </a:r>
                      <a:endParaRPr b="1" sz="1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Mostrar o valor da linha</a:t>
                      </a:r>
                      <a:endParaRPr b="1" sz="1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4250">
                <a:tc>
                  <a:txBody>
                    <a:bodyPr>
                      <a:noAutofit/>
                    </a:bodyPr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Efetua o pagamento errado</a:t>
                      </a:r>
                      <a:endParaRPr b="1" sz="1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Exibe uma mensagem de devolução e erro</a:t>
                      </a:r>
                      <a:endParaRPr b="1" sz="1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3" name="Google Shape;183;p19"/>
          <p:cNvSpPr txBox="1"/>
          <p:nvPr>
            <p:ph type="title"/>
          </p:nvPr>
        </p:nvSpPr>
        <p:spPr>
          <a:xfrm>
            <a:off x="2024013" y="152100"/>
            <a:ext cx="5220300" cy="47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>
                <a:latin typeface="Georgia"/>
                <a:ea typeface="Georgia"/>
                <a:cs typeface="Georgia"/>
                <a:sym typeface="Georgia"/>
              </a:rPr>
              <a:t>1° Caso de uso</a:t>
            </a:r>
            <a:endParaRPr b="0" sz="24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0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89" name="Google Shape;189;p20"/>
          <p:cNvGraphicFramePr/>
          <p:nvPr/>
        </p:nvGraphicFramePr>
        <p:xfrm>
          <a:off x="109913" y="172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{5AE69C2F-C335-47BD-BBA7-8D9AEC68024F}</a:tableStyleId>
              </a:tblPr>
              <a:tblGrid>
                <a:gridCol w="2189025"/>
                <a:gridCol w="2213750"/>
                <a:gridCol w="2201400"/>
                <a:gridCol w="2320000"/>
              </a:tblGrid>
              <a:tr h="475850"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Condições: Relações entre o usuário e o sistema em que o usuário não exerce seu papel.</a:t>
                      </a:r>
                      <a:endParaRPr b="1" sz="1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43145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Pré</a:t>
                      </a:r>
                      <a:endParaRPr b="1" sz="1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Pós</a:t>
                      </a:r>
                      <a:endParaRPr b="1" sz="1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43145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Usuário não selecionar a linha</a:t>
                      </a:r>
                      <a:endParaRPr b="1" sz="1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O sistema não mostrará a linha e seu valor</a:t>
                      </a:r>
                      <a:endParaRPr b="1" sz="1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43145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Se o usuário não pagar pela linha selecionada</a:t>
                      </a:r>
                      <a:endParaRPr b="1" sz="1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O sistema não emitirá o ticket</a:t>
                      </a:r>
                      <a:endParaRPr b="1" sz="1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43145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63500" marR="635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 </a:t>
                      </a:r>
                      <a:endParaRPr b="1" sz="1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63500" marR="635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 </a:t>
                      </a:r>
                      <a:endParaRPr b="1" sz="1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431450"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Dados/campos: Serão selecionados todos os dados necessário para a viagem.</a:t>
                      </a:r>
                      <a:endParaRPr b="1" sz="1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431450">
                <a:tc>
                  <a:txBody>
                    <a:bodyPr>
                      <a:noAutofit/>
                    </a:bodyPr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Nome</a:t>
                      </a:r>
                      <a:endParaRPr b="1" sz="1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Tipo</a:t>
                      </a:r>
                      <a:endParaRPr b="1" sz="1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Tamanho</a:t>
                      </a:r>
                      <a:endParaRPr b="1" sz="1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Descrição</a:t>
                      </a:r>
                      <a:endParaRPr b="1" sz="1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71725">
                <a:tc>
                  <a:txBody>
                    <a:bodyPr>
                      <a:noAutofit/>
                    </a:bodyPr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Quantidade de emissão de tickets</a:t>
                      </a:r>
                      <a:endParaRPr b="1" sz="1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Inteiro</a:t>
                      </a:r>
                      <a:endParaRPr b="1" sz="1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63500" marR="635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            	------------</a:t>
                      </a:r>
                      <a:endParaRPr b="1" sz="1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Armazenamento da quantidade de tickets ofertados.</a:t>
                      </a:r>
                      <a:endParaRPr b="1" sz="1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450">
                <a:tc>
                  <a:txBody>
                    <a:bodyPr>
                      <a:noAutofit/>
                    </a:bodyPr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Valor das passagens</a:t>
                      </a:r>
                      <a:endParaRPr b="1" sz="1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Real</a:t>
                      </a:r>
                      <a:endParaRPr b="1" sz="1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----------</a:t>
                      </a:r>
                      <a:endParaRPr b="1" sz="1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Valor das passagens</a:t>
                      </a:r>
                      <a:endParaRPr b="1" sz="1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450">
                <a:tc>
                  <a:txBody>
                    <a:bodyPr>
                      <a:noAutofit/>
                    </a:bodyPr>
                    <a:lstStyle/>
                    <a:p>
                      <a:pPr indent="0" lvl="0" marL="63500" marR="635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 </a:t>
                      </a:r>
                      <a:endParaRPr b="1" sz="1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63500" marR="635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 </a:t>
                      </a:r>
                      <a:endParaRPr b="1" sz="1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63500" marR="635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 </a:t>
                      </a:r>
                      <a:endParaRPr b="1" sz="1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63500" marR="635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 </a:t>
                      </a:r>
                      <a:endParaRPr b="1" sz="1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1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95" name="Google Shape;195;p21"/>
          <p:cNvGraphicFramePr/>
          <p:nvPr/>
        </p:nvGraphicFramePr>
        <p:xfrm>
          <a:off x="152450" y="494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{5AE69C2F-C335-47BD-BBA7-8D9AEC68024F}</a:tableStyleId>
              </a:tblPr>
              <a:tblGrid>
                <a:gridCol w="4401650"/>
                <a:gridCol w="4437425"/>
              </a:tblGrid>
              <a:tr h="45245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Cenário principal: inserir o ticket no início da viagem</a:t>
                      </a:r>
                      <a:endParaRPr b="1" sz="1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400150">
                <a:tc>
                  <a:txBody>
                    <a:bodyPr>
                      <a:noAutofit/>
                    </a:bodyPr>
                    <a:lstStyle/>
                    <a:p>
                      <a:pPr indent="0" lvl="0" marL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Ação do ator</a:t>
                      </a:r>
                      <a:endParaRPr b="1" sz="1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Resposta do sistema</a:t>
                      </a:r>
                      <a:endParaRPr b="1" sz="1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0150">
                <a:tc>
                  <a:txBody>
                    <a:bodyPr>
                      <a:noAutofit/>
                    </a:bodyPr>
                    <a:lstStyle/>
                    <a:p>
                      <a:pPr indent="0" lvl="0" marL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Inserir o ticket</a:t>
                      </a:r>
                      <a:endParaRPr b="1" sz="1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Iniciar a validação do ticket</a:t>
                      </a:r>
                      <a:endParaRPr b="1" sz="1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0150">
                <a:tc>
                  <a:txBody>
                    <a:bodyPr>
                      <a:noAutofit/>
                    </a:bodyPr>
                    <a:lstStyle/>
                    <a:p>
                      <a:pPr indent="0" lvl="0" marL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Aguardar a validação do ticket</a:t>
                      </a:r>
                      <a:endParaRPr b="1" sz="1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Confirmar a validação</a:t>
                      </a:r>
                      <a:endParaRPr b="1" sz="1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0150">
                <a:tc>
                  <a:txBody>
                    <a:bodyPr>
                      <a:noAutofit/>
                    </a:bodyPr>
                    <a:lstStyle/>
                    <a:p>
                      <a:pPr indent="0" lvl="0" marL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Passar a catraca</a:t>
                      </a:r>
                      <a:endParaRPr b="1" sz="1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Esperar a iniciação de outra sessão</a:t>
                      </a:r>
                      <a:endParaRPr b="1" sz="1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0150">
                <a:tc>
                  <a:txBody>
                    <a:bodyPr>
                      <a:noAutofit/>
                    </a:bodyPr>
                    <a:lstStyle/>
                    <a:p>
                      <a:pPr indent="0" lvl="0" marL="635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 </a:t>
                      </a:r>
                      <a:endParaRPr b="1" sz="1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635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 </a:t>
                      </a:r>
                      <a:endParaRPr b="1" sz="1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015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Cenário alternativo: validação com o cartão da empresa</a:t>
                      </a:r>
                      <a:endParaRPr b="1" sz="1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400150">
                <a:tc>
                  <a:txBody>
                    <a:bodyPr>
                      <a:noAutofit/>
                    </a:bodyPr>
                    <a:lstStyle/>
                    <a:p>
                      <a:pPr indent="0" lvl="0" marL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Ação do ator</a:t>
                      </a:r>
                      <a:endParaRPr b="1" sz="1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Resposta do sistema</a:t>
                      </a:r>
                      <a:endParaRPr b="1" sz="1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0150">
                <a:tc>
                  <a:txBody>
                    <a:bodyPr>
                      <a:noAutofit/>
                    </a:bodyPr>
                    <a:lstStyle/>
                    <a:p>
                      <a:pPr indent="0" lvl="0" marL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Validação do cartão na máquina do ônibus</a:t>
                      </a:r>
                      <a:endParaRPr b="1" sz="1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Iniciar a validação do cartão</a:t>
                      </a:r>
                      <a:endParaRPr b="1" sz="1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0150">
                <a:tc>
                  <a:txBody>
                    <a:bodyPr>
                      <a:noAutofit/>
                    </a:bodyPr>
                    <a:lstStyle/>
                    <a:p>
                      <a:pPr indent="0" lvl="0" marL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Aguardar a validação do cartão</a:t>
                      </a:r>
                      <a:endParaRPr b="1" sz="1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Confirmar a validação</a:t>
                      </a:r>
                      <a:endParaRPr b="1" sz="1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0150">
                <a:tc>
                  <a:txBody>
                    <a:bodyPr>
                      <a:noAutofit/>
                    </a:bodyPr>
                    <a:lstStyle/>
                    <a:p>
                      <a:pPr indent="0" lvl="0" marL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Passar a catraca</a:t>
                      </a:r>
                      <a:endParaRPr b="1" sz="1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Esperar a iniciação de outra sessão</a:t>
                      </a:r>
                      <a:endParaRPr b="1" sz="1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6" name="Google Shape;196;p21"/>
          <p:cNvSpPr txBox="1"/>
          <p:nvPr>
            <p:ph idx="4294967295" type="title"/>
          </p:nvPr>
        </p:nvSpPr>
        <p:spPr>
          <a:xfrm>
            <a:off x="2030888" y="76050"/>
            <a:ext cx="5220300" cy="47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>
                <a:latin typeface="Georgia"/>
                <a:ea typeface="Georgia"/>
                <a:cs typeface="Georgia"/>
                <a:sym typeface="Georgia"/>
              </a:rPr>
              <a:t>2</a:t>
            </a:r>
            <a:r>
              <a:rPr b="0" lang="en" sz="2400">
                <a:latin typeface="Georgia"/>
                <a:ea typeface="Georgia"/>
                <a:cs typeface="Georgia"/>
                <a:sym typeface="Georgia"/>
              </a:rPr>
              <a:t>° Caso de uso</a:t>
            </a:r>
            <a:endParaRPr b="0" sz="24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2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02" name="Google Shape;202;p22"/>
          <p:cNvGraphicFramePr/>
          <p:nvPr/>
        </p:nvGraphicFramePr>
        <p:xfrm>
          <a:off x="152400" y="83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{5AE69C2F-C335-47BD-BBA7-8D9AEC68024F}</a:tableStyleId>
              </a:tblPr>
              <a:tblGrid>
                <a:gridCol w="1828800"/>
                <a:gridCol w="1838325"/>
                <a:gridCol w="1838325"/>
                <a:gridCol w="3333625"/>
              </a:tblGrid>
              <a:tr h="516325"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Cenário alternativo: inserir um ticket falso</a:t>
                      </a:r>
                      <a:endParaRPr b="1" sz="1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44720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Ação do ator</a:t>
                      </a:r>
                      <a:endParaRPr b="1" sz="1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Resposta do sistema</a:t>
                      </a:r>
                      <a:endParaRPr b="1" sz="1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44720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Inserir o ticket falso</a:t>
                      </a:r>
                      <a:endParaRPr b="1" sz="1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Iniciar a validação</a:t>
                      </a:r>
                      <a:endParaRPr b="1" sz="1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44720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Esperar a validação</a:t>
                      </a:r>
                      <a:endParaRPr b="1" sz="1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Recusar e não vai liberar a catraca</a:t>
                      </a:r>
                      <a:endParaRPr b="1" sz="1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44720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Não vai iniciar sua viagem</a:t>
                      </a:r>
                      <a:endParaRPr b="1" sz="1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Esperar a iniciação de outra sessão</a:t>
                      </a:r>
                      <a:endParaRPr b="1" sz="1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44720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635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 </a:t>
                      </a:r>
                      <a:endParaRPr b="1" sz="1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635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 </a:t>
                      </a:r>
                      <a:endParaRPr b="1" sz="1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44720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635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 </a:t>
                      </a:r>
                      <a:endParaRPr b="1" sz="1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635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 </a:t>
                      </a:r>
                      <a:endParaRPr b="1" sz="1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447200"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Dados/campos:</a:t>
                      </a:r>
                      <a:endParaRPr b="1" sz="1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447200">
                <a:tc>
                  <a:txBody>
                    <a:bodyPr>
                      <a:noAutofit/>
                    </a:bodyPr>
                    <a:lstStyle/>
                    <a:p>
                      <a:pPr indent="0" lvl="0" marL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Nome</a:t>
                      </a:r>
                      <a:endParaRPr b="1" sz="1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Tipo</a:t>
                      </a:r>
                      <a:endParaRPr b="1" sz="1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Tamanho</a:t>
                      </a:r>
                      <a:endParaRPr b="1" sz="1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Descrição</a:t>
                      </a:r>
                      <a:endParaRPr b="1" sz="1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7200">
                <a:tc>
                  <a:txBody>
                    <a:bodyPr>
                      <a:noAutofit/>
                    </a:bodyPr>
                    <a:lstStyle/>
                    <a:p>
                      <a:pPr indent="0" lvl="0" marL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Quantidade de tickets</a:t>
                      </a:r>
                      <a:endParaRPr b="1" sz="1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Inteiro</a:t>
                      </a:r>
                      <a:endParaRPr b="1" sz="1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-------</a:t>
                      </a:r>
                      <a:endParaRPr b="1" sz="1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Quantidade de tickets inseridos</a:t>
                      </a:r>
                      <a:endParaRPr b="1" sz="1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7200">
                <a:tc>
                  <a:txBody>
                    <a:bodyPr>
                      <a:noAutofit/>
                    </a:bodyPr>
                    <a:lstStyle/>
                    <a:p>
                      <a:pPr indent="0" lvl="0" marL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Código do ticket</a:t>
                      </a:r>
                      <a:endParaRPr b="1" sz="1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Inteiro</a:t>
                      </a:r>
                      <a:endParaRPr b="1" sz="1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------</a:t>
                      </a:r>
                      <a:endParaRPr b="1" sz="1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Código para comparação em causa de fraude</a:t>
                      </a:r>
                      <a:endParaRPr b="1" sz="1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ymbelin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