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64" r:id="rId5"/>
    <p:sldId id="259" r:id="rId6"/>
    <p:sldId id="270" r:id="rId7"/>
    <p:sldId id="279" r:id="rId8"/>
    <p:sldId id="280" r:id="rId9"/>
    <p:sldId id="271" r:id="rId10"/>
    <p:sldId id="272" r:id="rId11"/>
    <p:sldId id="265" r:id="rId12"/>
    <p:sldId id="282" r:id="rId13"/>
    <p:sldId id="283" r:id="rId14"/>
    <p:sldId id="284" r:id="rId16"/>
    <p:sldId id="294" r:id="rId17"/>
    <p:sldId id="293" r:id="rId18"/>
    <p:sldId id="319" r:id="rId19"/>
    <p:sldId id="273" r:id="rId20"/>
    <p:sldId id="301" r:id="rId21"/>
    <p:sldId id="304" r:id="rId22"/>
    <p:sldId id="305" r:id="rId23"/>
    <p:sldId id="320" r:id="rId24"/>
    <p:sldId id="263" r:id="rId25"/>
    <p:sldId id="306" r:id="rId26"/>
    <p:sldId id="307" r:id="rId27"/>
    <p:sldId id="308" r:id="rId28"/>
    <p:sldId id="309" r:id="rId29"/>
    <p:sldId id="310" r:id="rId30"/>
    <p:sldId id="311" r:id="rId31"/>
    <p:sldId id="312" r:id="rId32"/>
    <p:sldId id="313" r:id="rId33"/>
    <p:sldId id="314" r:id="rId34"/>
    <p:sldId id="315" r:id="rId35"/>
    <p:sldId id="261"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9"/>
    <p:restoredTop sz="94674"/>
  </p:normalViewPr>
  <p:slideViewPr>
    <p:cSldViewPr snapToGrid="0">
      <p:cViewPr varScale="1">
        <p:scale>
          <a:sx n="109" d="100"/>
          <a:sy n="109" d="100"/>
        </p:scale>
        <p:origin x="3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11:44:19.520" idx="2">
    <p:pos x="1980" y="460"/>
    <p:text>Sources may be any of the followings with the restrictions that it MUST BE AVAILABLE IN THE INTERNET and the URL must be provided by the student: (1) Existing Project by an Industry or any Indian or foreign University  (2) Blog (3) Term Paper published by an University or Industry or an individual (4) White Paper (5) Magazines (For example IEEE Magazine or any other published by a technical forum) (6) Peer Reviewed Research Paper.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DED0628-834A-458A-AD27-E8023E2915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DED0628-834A-458A-AD27-E8023E2915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DED0628-834A-458A-AD27-E8023E29157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ED0628-834A-458A-AD27-E8023E29157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0628-834A-458A-AD27-E8023E29157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DED0628-834A-458A-AD27-E8023E2915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DED0628-834A-458A-AD27-E8023E2915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628-834A-458A-AD27-E8023E29157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531BD-1C7E-40BE-A3DF-A43E6EB0589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755"/>
            <a:ext cx="9143365" cy="1626235"/>
          </a:xfrm>
        </p:spPr>
        <p:txBody>
          <a:bodyPr>
            <a:normAutofit fontScale="90000"/>
          </a:bodyPr>
          <a:lstStyle/>
          <a:p>
            <a:r>
              <a:rPr lang="en-IN" dirty="0"/>
              <a:t>SPEECH EMOTION RECOGNITION</a:t>
            </a:r>
            <a:endParaRPr lang="en-IN" dirty="0"/>
          </a:p>
        </p:txBody>
      </p:sp>
      <p:sp>
        <p:nvSpPr>
          <p:cNvPr id="3" name="Subtitle 2"/>
          <p:cNvSpPr>
            <a:spLocks noGrp="1"/>
          </p:cNvSpPr>
          <p:nvPr>
            <p:ph type="subTitle" idx="1"/>
          </p:nvPr>
        </p:nvSpPr>
        <p:spPr>
          <a:xfrm>
            <a:off x="1524000" y="4235084"/>
            <a:ext cx="9144000" cy="1655762"/>
          </a:xfrm>
        </p:spPr>
        <p:txBody>
          <a:bodyPr/>
          <a:lstStyle/>
          <a:p>
            <a:pPr algn="just"/>
            <a:r>
              <a:rPr lang="en-IN" altLang="en-US">
                <a:sym typeface="+mn-ea"/>
              </a:rPr>
              <a:t>MS.R.L.JASMINE</a:t>
            </a:r>
            <a:r>
              <a:rPr lang="en-IN" dirty="0"/>
              <a:t>					JOSIKA P</a:t>
            </a:r>
            <a:endParaRPr lang="en-IN" dirty="0"/>
          </a:p>
          <a:p>
            <a:pPr algn="just"/>
            <a:r>
              <a:rPr lang="en-IN" dirty="0"/>
              <a:t>Teaching Fellow                                                                2019202020</a:t>
            </a:r>
            <a:endParaRPr lang="en-IN" dirty="0"/>
          </a:p>
          <a:p>
            <a:pPr algn="just"/>
            <a:r>
              <a:rPr lang="en-IN" dirty="0"/>
              <a:t>                                                                                            MCA-R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MODULES </a:t>
            </a:r>
            <a:endParaRPr lang="en-IN" dirty="0"/>
          </a:p>
        </p:txBody>
      </p:sp>
      <p:sp>
        <p:nvSpPr>
          <p:cNvPr id="3" name="Content Placeholder 2"/>
          <p:cNvSpPr>
            <a:spLocks noGrp="1"/>
          </p:cNvSpPr>
          <p:nvPr>
            <p:ph idx="1"/>
          </p:nvPr>
        </p:nvSpPr>
        <p:spPr>
          <a:xfrm>
            <a:off x="838200" y="1825625"/>
            <a:ext cx="4982308" cy="4351338"/>
          </a:xfrm>
        </p:spPr>
        <p:txBody>
          <a:bodyPr>
            <a:normAutofit fontScale="60000"/>
          </a:bodyPr>
          <a:lstStyle/>
          <a:p>
            <a:pPr marL="0" indent="0">
              <a:buNone/>
            </a:pPr>
            <a:r>
              <a:rPr lang="en-IN" dirty="0" smtClean="0"/>
              <a:t>1)Data Preparation</a:t>
            </a:r>
            <a:endParaRPr lang="en-IN" dirty="0" smtClean="0"/>
          </a:p>
          <a:p>
            <a:endParaRPr lang="en-IN" dirty="0" smtClean="0"/>
          </a:p>
          <a:p>
            <a:pPr marL="0" indent="0">
              <a:buNone/>
            </a:pPr>
            <a:r>
              <a:rPr lang="en-IN" dirty="0" smtClean="0"/>
              <a:t>2)Explore Dataset</a:t>
            </a:r>
            <a:endParaRPr lang="en-IN" dirty="0" smtClean="0"/>
          </a:p>
          <a:p>
            <a:endParaRPr lang="en-IN" dirty="0" smtClean="0"/>
          </a:p>
          <a:p>
            <a:pPr marL="0" indent="0">
              <a:buNone/>
            </a:pPr>
            <a:r>
              <a:rPr lang="en-IN" dirty="0" smtClean="0"/>
              <a:t>3)Feature Extraction</a:t>
            </a:r>
            <a:endParaRPr lang="en-IN" dirty="0" smtClean="0"/>
          </a:p>
          <a:p>
            <a:endParaRPr lang="en-IN" dirty="0" smtClean="0"/>
          </a:p>
          <a:p>
            <a:pPr marL="0" indent="0">
              <a:buNone/>
            </a:pPr>
            <a:r>
              <a:rPr lang="en-IN" dirty="0" smtClean="0"/>
              <a:t>4)Baseline Model</a:t>
            </a:r>
            <a:endParaRPr lang="en-IN" dirty="0" smtClean="0"/>
          </a:p>
          <a:p>
            <a:endParaRPr lang="en-IN" dirty="0" smtClean="0"/>
          </a:p>
          <a:p>
            <a:pPr marL="0" indent="0">
              <a:buNone/>
            </a:pPr>
            <a:r>
              <a:rPr lang="en-IN" dirty="0" smtClean="0"/>
              <a:t>5)Data Augmentation</a:t>
            </a:r>
            <a:endParaRPr lang="en-IN" dirty="0" smtClean="0"/>
          </a:p>
          <a:p>
            <a:endParaRPr lang="en-IN" dirty="0" smtClean="0"/>
          </a:p>
          <a:p>
            <a:pPr marL="0" indent="0">
              <a:buNone/>
            </a:pPr>
            <a:r>
              <a:rPr lang="en-IN" dirty="0" smtClean="0"/>
              <a:t>6)2D CNN  Classification model</a:t>
            </a:r>
            <a:endParaRPr lang="en-I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DATA PREPARATION</a:t>
            </a:r>
            <a:endParaRPr lang="en-IN" altLang="en-US"/>
          </a:p>
        </p:txBody>
      </p:sp>
      <p:sp>
        <p:nvSpPr>
          <p:cNvPr id="3" name="Content Placeholder 2"/>
          <p:cNvSpPr>
            <a:spLocks noGrp="1"/>
          </p:cNvSpPr>
          <p:nvPr>
            <p:ph sz="half" idx="1"/>
          </p:nvPr>
        </p:nvSpPr>
        <p:spPr/>
        <p:txBody>
          <a:bodyPr/>
          <a:p>
            <a:pPr marL="0" indent="0">
              <a:buNone/>
            </a:pPr>
            <a:r>
              <a:rPr lang="en-IN" altLang="en-US" u="sng"/>
              <a:t>Description:</a:t>
            </a:r>
            <a:endParaRPr lang="en-IN" altLang="en-US" u="sng"/>
          </a:p>
          <a:p>
            <a:pPr marL="0" indent="0">
              <a:buNone/>
            </a:pPr>
            <a:r>
              <a:rPr lang="en-IN" altLang="en-US"/>
              <a:t>Here we are about to load the 4 different datasets from kaggle which contain audio files and count the emotions based on gender.</a:t>
            </a:r>
            <a:endParaRPr lang="en-IN" altLang="en-US"/>
          </a:p>
          <a:p>
            <a:pPr marL="0" indent="0">
              <a:buNone/>
            </a:pPr>
            <a:endParaRPr lang="en-IN" altLang="en-US"/>
          </a:p>
        </p:txBody>
      </p:sp>
      <p:pic>
        <p:nvPicPr>
          <p:cNvPr id="6" name="Content Placeholder 5"/>
          <p:cNvPicPr>
            <a:picLocks noChangeAspect="1"/>
          </p:cNvPicPr>
          <p:nvPr>
            <p:ph sz="half" idx="2"/>
          </p:nvPr>
        </p:nvPicPr>
        <p:blipFill>
          <a:blip r:embed="rId1"/>
          <a:stretch>
            <a:fillRect/>
          </a:stretch>
        </p:blipFill>
        <p:spPr>
          <a:xfrm>
            <a:off x="5904230" y="2302510"/>
            <a:ext cx="5865495" cy="26123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Explore Datasets</a:t>
            </a:r>
            <a:endParaRPr lang="en-IN" altLang="en-US"/>
          </a:p>
        </p:txBody>
      </p:sp>
      <p:sp>
        <p:nvSpPr>
          <p:cNvPr id="3" name="Content Placeholder 2"/>
          <p:cNvSpPr>
            <a:spLocks noGrp="1"/>
          </p:cNvSpPr>
          <p:nvPr>
            <p:ph sz="half" idx="1"/>
          </p:nvPr>
        </p:nvSpPr>
        <p:spPr/>
        <p:txBody>
          <a:bodyPr/>
          <a:p>
            <a:r>
              <a:rPr lang="en-IN" altLang="en-US" u="sng"/>
              <a:t>Description:</a:t>
            </a:r>
            <a:endParaRPr lang="en-IN" altLang="en-US" u="sng"/>
          </a:p>
          <a:p>
            <a:endParaRPr lang="en-IN" altLang="en-US"/>
          </a:p>
          <a:p>
            <a:pPr marL="0" indent="0">
              <a:buNone/>
            </a:pPr>
            <a:r>
              <a:rPr lang="en-IN" altLang="en-US"/>
              <a:t>Here we will explore the audio files and plot them based on time and amplitude to check the fluxations based on different emotions and different genders.</a:t>
            </a:r>
            <a:endParaRPr lang="en-IN" altLang="en-US"/>
          </a:p>
        </p:txBody>
      </p:sp>
      <p:pic>
        <p:nvPicPr>
          <p:cNvPr id="5" name="Content Placeholder 4"/>
          <p:cNvPicPr>
            <a:picLocks noChangeAspect="1"/>
          </p:cNvPicPr>
          <p:nvPr>
            <p:ph sz="half" idx="2"/>
          </p:nvPr>
        </p:nvPicPr>
        <p:blipFill>
          <a:blip r:embed="rId1"/>
          <a:stretch>
            <a:fillRect/>
          </a:stretch>
        </p:blipFill>
        <p:spPr>
          <a:xfrm>
            <a:off x="6172200" y="2434590"/>
            <a:ext cx="5181600" cy="3133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Acoustic Feature Extraction</a:t>
            </a:r>
            <a:endParaRPr lang="en-IN" altLang="en-US"/>
          </a:p>
        </p:txBody>
      </p:sp>
      <p:sp>
        <p:nvSpPr>
          <p:cNvPr id="3" name="Content Placeholder 2"/>
          <p:cNvSpPr>
            <a:spLocks noGrp="1"/>
          </p:cNvSpPr>
          <p:nvPr>
            <p:ph sz="half" idx="1"/>
          </p:nvPr>
        </p:nvSpPr>
        <p:spPr/>
        <p:txBody>
          <a:bodyPr/>
          <a:p>
            <a:r>
              <a:rPr lang="en-IN" altLang="en-US" u="sng"/>
              <a:t>Description</a:t>
            </a:r>
            <a:endParaRPr lang="en-IN" altLang="en-US" u="sng"/>
          </a:p>
          <a:p>
            <a:pPr marL="0" indent="0">
              <a:buNone/>
            </a:pPr>
            <a:r>
              <a:rPr lang="en-IN" altLang="en-US"/>
              <a:t>In this feature extraction part we </a:t>
            </a:r>
            <a:endParaRPr lang="en-IN" altLang="en-US"/>
          </a:p>
          <a:p>
            <a:pPr marL="0" indent="0">
              <a:buNone/>
            </a:pPr>
            <a:r>
              <a:rPr lang="en-IN" altLang="en-US"/>
              <a:t>are going to use the fast fourier transform,melscale filter bank and </a:t>
            </a:r>
            <a:endParaRPr lang="en-IN" altLang="en-US"/>
          </a:p>
          <a:p>
            <a:pPr marL="0" indent="0">
              <a:buNone/>
            </a:pPr>
            <a:r>
              <a:rPr lang="en-IN" altLang="en-US"/>
              <a:t>plot the MFCC bands with respect to time</a:t>
            </a:r>
            <a:endParaRPr lang="en-IN" altLang="en-US"/>
          </a:p>
          <a:p>
            <a:pPr marL="0" indent="0">
              <a:buNone/>
            </a:pPr>
            <a:endParaRPr lang="en-IN" altLang="en-US"/>
          </a:p>
        </p:txBody>
      </p:sp>
      <p:pic>
        <p:nvPicPr>
          <p:cNvPr id="5" name="Content Placeholder 4"/>
          <p:cNvPicPr>
            <a:picLocks noChangeAspect="1"/>
          </p:cNvPicPr>
          <p:nvPr>
            <p:ph sz="half" idx="2"/>
          </p:nvPr>
        </p:nvPicPr>
        <p:blipFill>
          <a:blip r:embed="rId1"/>
          <a:stretch>
            <a:fillRect/>
          </a:stretch>
        </p:blipFill>
        <p:spPr>
          <a:xfrm>
            <a:off x="6172200" y="2654300"/>
            <a:ext cx="5181600" cy="26936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607050" cy="2466975"/>
          </a:xfrm>
        </p:spPr>
        <p:txBody>
          <a:bodyPr/>
          <a:p>
            <a:r>
              <a:rPr lang="en-IN" altLang="en-US"/>
              <a:t>Data Preparation</a:t>
            </a:r>
            <a:br>
              <a:rPr lang="en-IN" altLang="en-US"/>
            </a:br>
            <a:r>
              <a:rPr lang="en-IN" altLang="en-US"/>
              <a:t>flow</a:t>
            </a:r>
            <a:endParaRPr lang="en-IN" altLang="en-US"/>
          </a:p>
        </p:txBody>
      </p:sp>
      <p:pic>
        <p:nvPicPr>
          <p:cNvPr id="11" name="Picture 4"/>
          <p:cNvPicPr>
            <a:picLocks noChangeAspect="1"/>
          </p:cNvPicPr>
          <p:nvPr>
            <p:ph sz="half" idx="1"/>
          </p:nvPr>
        </p:nvPicPr>
        <p:blipFill>
          <a:blip r:embed="rId1"/>
          <a:stretch>
            <a:fillRect/>
          </a:stretch>
        </p:blipFill>
        <p:spPr>
          <a:xfrm>
            <a:off x="6173470" y="-6350"/>
            <a:ext cx="4888865" cy="6563995"/>
          </a:xfrm>
          <a:prstGeom prst="rect">
            <a:avLst/>
          </a:prstGeom>
          <a:noFill/>
          <a:ln>
            <a:noFill/>
          </a:ln>
        </p:spPr>
      </p:pic>
      <p:sp>
        <p:nvSpPr>
          <p:cNvPr id="4" name="Text Box 3"/>
          <p:cNvSpPr txBox="1"/>
          <p:nvPr/>
        </p:nvSpPr>
        <p:spPr>
          <a:xfrm>
            <a:off x="2525395" y="3170555"/>
            <a:ext cx="309880" cy="368300"/>
          </a:xfrm>
          <a:prstGeom prst="rect">
            <a:avLst/>
          </a:prstGeom>
          <a:noFill/>
        </p:spPr>
        <p:txBody>
          <a:bodyPr wrap="non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285740" cy="2406015"/>
          </a:xfrm>
        </p:spPr>
        <p:txBody>
          <a:bodyPr/>
          <a:p>
            <a:r>
              <a:rPr lang="en-IN" altLang="en-US"/>
              <a:t>Explore Datasets flow</a:t>
            </a:r>
            <a:endParaRPr lang="en-IN" altLang="en-US"/>
          </a:p>
        </p:txBody>
      </p:sp>
      <p:pic>
        <p:nvPicPr>
          <p:cNvPr id="12" name="Picture 5"/>
          <p:cNvPicPr>
            <a:picLocks noChangeAspect="1"/>
          </p:cNvPicPr>
          <p:nvPr>
            <p:ph sz="half" idx="1"/>
          </p:nvPr>
        </p:nvPicPr>
        <p:blipFill>
          <a:blip r:embed="rId1"/>
          <a:stretch>
            <a:fillRect/>
          </a:stretch>
        </p:blipFill>
        <p:spPr>
          <a:xfrm>
            <a:off x="6123940" y="41910"/>
            <a:ext cx="5750560" cy="66001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402580" cy="2374900"/>
          </a:xfrm>
        </p:spPr>
        <p:txBody>
          <a:bodyPr/>
          <a:p>
            <a:r>
              <a:rPr lang="en-IN" altLang="en-US"/>
              <a:t>Feature Extraction Flow</a:t>
            </a:r>
            <a:endParaRPr lang="en-IN" altLang="en-US"/>
          </a:p>
        </p:txBody>
      </p:sp>
      <p:pic>
        <p:nvPicPr>
          <p:cNvPr id="38" name="Picture 12"/>
          <p:cNvPicPr>
            <a:picLocks noChangeAspect="1"/>
          </p:cNvPicPr>
          <p:nvPr>
            <p:ph sz="half" idx="2"/>
          </p:nvPr>
        </p:nvPicPr>
        <p:blipFill>
          <a:blip r:embed="rId1"/>
          <a:stretch>
            <a:fillRect/>
          </a:stretch>
        </p:blipFill>
        <p:spPr>
          <a:xfrm>
            <a:off x="6019800" y="23495"/>
            <a:ext cx="4711700" cy="61537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MFCC Flow</a:t>
            </a:r>
            <a:endParaRPr lang="en-IN" dirty="0"/>
          </a:p>
        </p:txBody>
      </p:sp>
      <p:pic>
        <p:nvPicPr>
          <p:cNvPr id="20" name="Picture 11" descr="IMG_256"/>
          <p:cNvPicPr>
            <a:picLocks noChangeAspect="1"/>
          </p:cNvPicPr>
          <p:nvPr>
            <p:ph idx="1"/>
          </p:nvPr>
        </p:nvPicPr>
        <p:blipFill>
          <a:blip r:embed="rId1"/>
          <a:stretch>
            <a:fillRect/>
          </a:stretch>
        </p:blipFill>
        <p:spPr>
          <a:xfrm>
            <a:off x="838200" y="2472690"/>
            <a:ext cx="10515600" cy="305689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Baseline model flow</a:t>
            </a:r>
            <a:endParaRPr lang="en-IN" altLang="en-US"/>
          </a:p>
        </p:txBody>
      </p:sp>
      <p:pic>
        <p:nvPicPr>
          <p:cNvPr id="13" name="Picture 6"/>
          <p:cNvPicPr>
            <a:picLocks noChangeAspect="1"/>
          </p:cNvPicPr>
          <p:nvPr>
            <p:ph sz="half" idx="1"/>
          </p:nvPr>
        </p:nvPicPr>
        <p:blipFill>
          <a:blip r:embed="rId1"/>
          <a:stretch>
            <a:fillRect/>
          </a:stretch>
        </p:blipFill>
        <p:spPr>
          <a:xfrm>
            <a:off x="838200" y="1910080"/>
            <a:ext cx="8195945" cy="49288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Augmentation Flow</a:t>
            </a:r>
            <a:endParaRPr lang="en-IN" altLang="en-US"/>
          </a:p>
        </p:txBody>
      </p:sp>
      <p:pic>
        <p:nvPicPr>
          <p:cNvPr id="17" name="Picture 9"/>
          <p:cNvPicPr>
            <a:picLocks noChangeAspect="1"/>
          </p:cNvPicPr>
          <p:nvPr>
            <p:ph idx="1"/>
          </p:nvPr>
        </p:nvPicPr>
        <p:blipFill>
          <a:blip r:embed="rId1"/>
          <a:stretch>
            <a:fillRect/>
          </a:stretch>
        </p:blipFill>
        <p:spPr>
          <a:xfrm>
            <a:off x="1104900" y="1825625"/>
            <a:ext cx="8881110" cy="42297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a:latin typeface="Calibri" panose="020F0502020204030204" charset="0"/>
                <a:cs typeface="Calibri" panose="020F0502020204030204" charset="0"/>
                <a:sym typeface="+mn-ea"/>
              </a:rPr>
              <a:t>MOTIVATION</a:t>
            </a:r>
            <a:r>
              <a:rPr lang="en-IN" u="sng" dirty="0">
                <a:latin typeface="Calibri" panose="020F0502020204030204" charset="0"/>
                <a:cs typeface="Calibri" panose="020F0502020204030204" charset="0"/>
                <a:sym typeface="+mn-ea"/>
              </a:rPr>
              <a:t> </a:t>
            </a:r>
            <a:endParaRPr lang="en-IN" dirty="0"/>
          </a:p>
        </p:txBody>
      </p:sp>
      <p:sp>
        <p:nvSpPr>
          <p:cNvPr id="3" name="Content Placeholder 2"/>
          <p:cNvSpPr>
            <a:spLocks noGrp="1"/>
          </p:cNvSpPr>
          <p:nvPr>
            <p:ph idx="1"/>
          </p:nvPr>
        </p:nvSpPr>
        <p:spPr/>
        <p:txBody>
          <a:bodyPr/>
          <a:lstStyle/>
          <a:p>
            <a:r>
              <a:rPr lang="en-IN" dirty="0">
                <a:sym typeface="+mn-ea"/>
              </a:rPr>
              <a:t>Speech is a rich form to express emotions.</a:t>
            </a:r>
            <a:endParaRPr lang="en-IN" dirty="0"/>
          </a:p>
          <a:p>
            <a:r>
              <a:rPr lang="en-IN" dirty="0">
                <a:sym typeface="+mn-ea"/>
              </a:rPr>
              <a:t>To find emotions using the vocal tones.</a:t>
            </a:r>
            <a:endParaRPr lang="en-IN" dirty="0"/>
          </a:p>
          <a:p>
            <a:r>
              <a:rPr lang="en-IN" dirty="0">
                <a:sym typeface="+mn-ea"/>
              </a:rPr>
              <a:t>Deep Learning method to be used.</a:t>
            </a:r>
            <a:endParaRPr lang="en-IN" dirty="0"/>
          </a:p>
          <a:p>
            <a:pPr marL="0" indent="0">
              <a:buNone/>
            </a:pPr>
            <a:r>
              <a:rPr lang="en-IN" u="sng" dirty="0">
                <a:sym typeface="+mn-ea"/>
              </a:rPr>
              <a:t>OBJECTIVE</a:t>
            </a:r>
            <a:endParaRPr lang="en-IN" u="sng" dirty="0"/>
          </a:p>
          <a:p>
            <a:r>
              <a:rPr lang="en-IN" dirty="0">
                <a:sym typeface="+mn-ea"/>
              </a:rPr>
              <a:t>Using CNN to find emotions.</a:t>
            </a:r>
            <a:endParaRPr lang="en-IN" dirty="0"/>
          </a:p>
          <a:p>
            <a:r>
              <a:rPr lang="en-IN" dirty="0">
                <a:sym typeface="+mn-ea"/>
              </a:rPr>
              <a:t>Comparing 1D CNN and 2D CNN.</a:t>
            </a:r>
            <a:endParaRPr lang="en-IN" dirty="0"/>
          </a:p>
          <a:p>
            <a:r>
              <a:rPr lang="en-IN" dirty="0">
                <a:sym typeface="+mn-ea"/>
              </a:rPr>
              <a:t>Total of 7 emotions to be found.</a:t>
            </a:r>
            <a:endParaRPr lang="en-IN" dirty="0"/>
          </a:p>
          <a:p>
            <a:endParaRPr lang="en-IN" dirty="0"/>
          </a:p>
          <a:p>
            <a:endParaRPr lang="en-IN" dirty="0"/>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2D CNN flow</a:t>
            </a:r>
            <a:endParaRPr lang="en-IN" altLang="en-US"/>
          </a:p>
        </p:txBody>
      </p:sp>
      <p:pic>
        <p:nvPicPr>
          <p:cNvPr id="18" name="Picture 10"/>
          <p:cNvPicPr>
            <a:picLocks noChangeAspect="1"/>
          </p:cNvPicPr>
          <p:nvPr>
            <p:ph idx="1"/>
          </p:nvPr>
        </p:nvPicPr>
        <p:blipFill>
          <a:blip r:embed="rId1"/>
          <a:stretch>
            <a:fillRect/>
          </a:stretch>
        </p:blipFill>
        <p:spPr>
          <a:xfrm>
            <a:off x="1236980" y="1504950"/>
            <a:ext cx="8689340" cy="42392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3" descr="IMG_256"/>
          <p:cNvPicPr>
            <a:picLocks noChangeAspect="1"/>
          </p:cNvPicPr>
          <p:nvPr>
            <p:ph idx="1"/>
          </p:nvPr>
        </p:nvPicPr>
        <p:blipFill>
          <a:blip r:embed="rId1"/>
          <a:stretch>
            <a:fillRect/>
          </a:stretch>
        </p:blipFill>
        <p:spPr>
          <a:xfrm>
            <a:off x="1422400" y="627380"/>
            <a:ext cx="7686675" cy="55499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EXPLORE DATASET </a:t>
            </a:r>
            <a:r>
              <a:rPr lang="en-IN" dirty="0" smtClean="0"/>
              <a:t>OUTPUT </a:t>
            </a:r>
            <a:r>
              <a:rPr lang="en-IN" dirty="0" smtClean="0"/>
              <a:t>SCREENSHOTS</a:t>
            </a:r>
            <a:endParaRPr lang="en-IN" dirty="0"/>
          </a:p>
        </p:txBody>
      </p:sp>
      <p:pic>
        <p:nvPicPr>
          <p:cNvPr id="4" name="Content Placeholder 3"/>
          <p:cNvPicPr>
            <a:picLocks noChangeAspect="1"/>
          </p:cNvPicPr>
          <p:nvPr>
            <p:ph idx="1"/>
          </p:nvPr>
        </p:nvPicPr>
        <p:blipFill>
          <a:blip r:embed="rId1"/>
          <a:stretch>
            <a:fillRect/>
          </a:stretch>
        </p:blipFill>
        <p:spPr>
          <a:xfrm>
            <a:off x="1271270" y="2395855"/>
            <a:ext cx="9648825" cy="3209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07110" y="704215"/>
            <a:ext cx="8446135" cy="54730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11225" y="593725"/>
            <a:ext cx="10194925" cy="55835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29285" y="837565"/>
            <a:ext cx="10020300" cy="57994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 EXTRACT OUTPUT SCREENSHOTS</a:t>
            </a:r>
            <a:endParaRPr lang="en-IN" altLang="en-US"/>
          </a:p>
        </p:txBody>
      </p:sp>
      <p:pic>
        <p:nvPicPr>
          <p:cNvPr id="4" name="Content Placeholder 3"/>
          <p:cNvPicPr>
            <a:picLocks noChangeAspect="1"/>
          </p:cNvPicPr>
          <p:nvPr>
            <p:ph idx="1"/>
          </p:nvPr>
        </p:nvPicPr>
        <p:blipFill>
          <a:blip r:embed="rId1"/>
          <a:stretch>
            <a:fillRect/>
          </a:stretch>
        </p:blipFill>
        <p:spPr>
          <a:xfrm>
            <a:off x="2436495" y="1825625"/>
            <a:ext cx="7318375"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3985" y="830580"/>
            <a:ext cx="11752580" cy="47415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1260" y="827405"/>
            <a:ext cx="9889490" cy="5349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19735" y="1927225"/>
            <a:ext cx="10934065" cy="39947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44480" cy="795655"/>
          </a:xfrm>
        </p:spPr>
        <p:txBody>
          <a:bodyPr/>
          <a:lstStyle/>
          <a:p>
            <a:r>
              <a:rPr lang="en-IN" dirty="0" smtClean="0"/>
              <a:t>INTRODUCTION</a:t>
            </a:r>
            <a:endParaRPr lang="en-IN" dirty="0"/>
          </a:p>
        </p:txBody>
      </p:sp>
      <p:sp>
        <p:nvSpPr>
          <p:cNvPr id="3" name="Content Placeholder 2"/>
          <p:cNvSpPr>
            <a:spLocks noGrp="1"/>
          </p:cNvSpPr>
          <p:nvPr>
            <p:ph idx="1"/>
          </p:nvPr>
        </p:nvSpPr>
        <p:spPr>
          <a:xfrm>
            <a:off x="838200" y="1161415"/>
            <a:ext cx="10515600" cy="5015865"/>
          </a:xfrm>
        </p:spPr>
        <p:txBody>
          <a:bodyPr>
            <a:normAutofit lnSpcReduction="20000"/>
          </a:bodyPr>
          <a:lstStyle/>
          <a:p>
            <a:pPr>
              <a:buNone/>
            </a:pPr>
            <a:endParaRPr lang="en-US">
              <a:latin typeface="Calibri" panose="020F0502020204030204" charset="0"/>
              <a:cs typeface="Calibri" panose="020F0502020204030204" charset="0"/>
              <a:sym typeface="+mn-ea"/>
            </a:endParaRPr>
          </a:p>
          <a:p>
            <a:pPr>
              <a:buNone/>
            </a:pPr>
            <a:endParaRPr lang="en-US">
              <a:latin typeface="Calibri" panose="020F0502020204030204" charset="0"/>
              <a:cs typeface="Calibri" panose="020F0502020204030204" charset="0"/>
              <a:sym typeface="+mn-ea"/>
            </a:endParaRPr>
          </a:p>
          <a:p>
            <a:r>
              <a:rPr lang="en-US">
                <a:latin typeface="Calibri" panose="020F0502020204030204" charset="0"/>
                <a:cs typeface="Calibri" panose="020F0502020204030204" charset="0"/>
                <a:sym typeface="+mn-ea"/>
              </a:rPr>
              <a:t>This project aims at building and training speech and emotion recognization system</a:t>
            </a:r>
            <a:endParaRPr lang="en-US">
              <a:latin typeface="Calibri" panose="020F0502020204030204" charset="0"/>
              <a:cs typeface="Calibri" panose="020F0502020204030204" charset="0"/>
              <a:sym typeface="+mn-ea"/>
            </a:endParaRPr>
          </a:p>
          <a:p>
            <a:pPr marL="0" indent="0">
              <a:buNone/>
            </a:pPr>
            <a:endParaRPr lang="en-US">
              <a:latin typeface="Calibri" panose="020F0502020204030204" charset="0"/>
              <a:cs typeface="Calibri" panose="020F0502020204030204" charset="0"/>
              <a:sym typeface="+mn-ea"/>
            </a:endParaRPr>
          </a:p>
          <a:p>
            <a:r>
              <a:rPr lang="en-US">
                <a:latin typeface="Calibri" panose="020F0502020204030204" charset="0"/>
                <a:cs typeface="Calibri" panose="020F0502020204030204" charset="0"/>
                <a:sym typeface="+mn-ea"/>
              </a:rPr>
              <a:t> </a:t>
            </a:r>
            <a:r>
              <a:rPr lang="en-IN" altLang="en-US">
                <a:latin typeface="Calibri" panose="020F0502020204030204" charset="0"/>
                <a:cs typeface="Calibri" panose="020F0502020204030204" charset="0"/>
                <a:sym typeface="+mn-ea"/>
              </a:rPr>
              <a:t>B</a:t>
            </a:r>
            <a:r>
              <a:rPr lang="en-US">
                <a:latin typeface="Calibri" panose="020F0502020204030204" charset="0"/>
                <a:cs typeface="Calibri" panose="020F0502020204030204" charset="0"/>
                <a:sym typeface="+mn-ea"/>
              </a:rPr>
              <a:t>y using deep learning algorithm which uses  CNN used for image/object recognization.</a:t>
            </a:r>
            <a:endParaRPr lang="en-US">
              <a:latin typeface="Calibri" panose="020F0502020204030204" charset="0"/>
              <a:cs typeface="Calibri" panose="020F0502020204030204" charset="0"/>
              <a:sym typeface="+mn-ea"/>
            </a:endParaRPr>
          </a:p>
          <a:p>
            <a:pPr marL="0" indent="0">
              <a:buNone/>
            </a:pPr>
            <a:endParaRPr lang="en-US">
              <a:latin typeface="Calibri" panose="020F0502020204030204" charset="0"/>
              <a:cs typeface="Calibri" panose="020F0502020204030204" charset="0"/>
              <a:sym typeface="+mn-ea"/>
            </a:endParaRPr>
          </a:p>
          <a:p>
            <a:r>
              <a:rPr lang="en-US">
                <a:latin typeface="Calibri" panose="020F0502020204030204" charset="0"/>
                <a:cs typeface="Calibri" panose="020F0502020204030204" charset="0"/>
                <a:sym typeface="+mn-ea"/>
              </a:rPr>
              <a:t>Previous work in this area included use</a:t>
            </a:r>
            <a:r>
              <a:rPr lang="en-IN" altLang="en-US">
                <a:latin typeface="Calibri" panose="020F0502020204030204" charset="0"/>
                <a:cs typeface="Calibri" panose="020F0502020204030204" charset="0"/>
                <a:sym typeface="+mn-ea"/>
              </a:rPr>
              <a:t>d machine learning algorithms.</a:t>
            </a:r>
            <a:endParaRPr lang="en-IN" altLang="en-US">
              <a:latin typeface="Calibri" panose="020F0502020204030204" charset="0"/>
              <a:cs typeface="Calibri" panose="020F0502020204030204" charset="0"/>
              <a:sym typeface="+mn-ea"/>
            </a:endParaRPr>
          </a:p>
          <a:p>
            <a:pPr marL="0" indent="0">
              <a:buNone/>
            </a:pPr>
            <a:endParaRPr lang="en-IN" altLang="en-US">
              <a:latin typeface="Calibri" panose="020F0502020204030204" charset="0"/>
              <a:cs typeface="Calibri" panose="020F0502020204030204" charset="0"/>
              <a:sym typeface="+mn-ea"/>
            </a:endParaRPr>
          </a:p>
          <a:p>
            <a:r>
              <a:rPr lang="en-IN" dirty="0">
                <a:latin typeface="Calibri" panose="020F0502020204030204" charset="0"/>
                <a:cs typeface="Calibri" panose="020F0502020204030204" charset="0"/>
                <a:sym typeface="+mn-ea"/>
              </a:rPr>
              <a:t>As a result of less accuraccy we have compared the deep learning algorithms.</a:t>
            </a:r>
            <a:endParaRPr lang="en-IN" dirty="0">
              <a:latin typeface="Calibri" panose="020F0502020204030204" charset="0"/>
              <a:cs typeface="Calibri" panose="020F0502020204030204" charset="0"/>
            </a:endParaRPr>
          </a:p>
          <a:p>
            <a:pPr>
              <a:buNone/>
            </a:pPr>
            <a:endParaRPr lang="en-IN" dirty="0">
              <a:latin typeface="+mj-lt"/>
              <a:cs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2348865"/>
            <a:ext cx="10515600" cy="33039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10945" y="990600"/>
            <a:ext cx="9770110" cy="50952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05485" y="610235"/>
            <a:ext cx="10648315" cy="552894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3" name="Content Placeholder 2"/>
          <p:cNvSpPr>
            <a:spLocks noGrp="1"/>
          </p:cNvSpPr>
          <p:nvPr>
            <p:ph idx="1"/>
          </p:nvPr>
        </p:nvSpPr>
        <p:spPr/>
        <p:txBody>
          <a:bodyPr>
            <a:normAutofit fontScale="90000" lnSpcReduction="20000"/>
          </a:bodyPr>
          <a:lstStyle/>
          <a:p>
            <a:pPr marL="0" indent="0">
              <a:buNone/>
            </a:pPr>
            <a:endParaRPr lang="en-IN" dirty="0"/>
          </a:p>
          <a:p>
            <a:pPr marL="0" indent="0">
              <a:buNone/>
            </a:pPr>
            <a:r>
              <a:rPr lang="en-IN" dirty="0"/>
              <a:t>1.Y. Chen, Z. Lin, X. Zhao, S. Member, G. Wang, and Y. Gu, “Deep Learning-Based Classi fi cation of Hyperspectral Data,” pp. 1–14, 2014.</a:t>
            </a:r>
            <a:endParaRPr lang="en-IN" dirty="0"/>
          </a:p>
          <a:p>
            <a:pPr marL="0" indent="0">
              <a:buNone/>
            </a:pPr>
            <a:r>
              <a:rPr lang="en-IN" dirty="0"/>
              <a:t>2.L. Chua and T. Roska, “The CNN Paradigm,” vol. 4, no. 9208, pp. 147–156, 1993.</a:t>
            </a:r>
            <a:endParaRPr lang="en-IN" dirty="0"/>
          </a:p>
          <a:p>
            <a:pPr marL="0" indent="0">
              <a:buNone/>
            </a:pPr>
            <a:r>
              <a:rPr lang="en-IN" dirty="0"/>
              <a:t>3.X. Xu, J. Deng, E. Coutinho, C. Wu, and L. Zhao, “Connecting Subspace Learning and Extreme Learning Machine in Speech Emotion Recognition,” IEEE, vol. XX, no. XX, pp. 1–13, 2018.</a:t>
            </a:r>
            <a:endParaRPr lang="en-IN" dirty="0"/>
          </a:p>
          <a:p>
            <a:pPr marL="0" indent="0">
              <a:buNone/>
            </a:pPr>
            <a:r>
              <a:rPr lang="en-IN" dirty="0"/>
              <a:t>4.Z. Huang, J. Epps, D. Joachim, and V. Sethu, “Natural Language Processing Methods for Acoustic and Landmark Event-based Features in Speech-based Depression Detection,” IEEE J. Sel. Top. Signal Process., vol. PP, no. c, p. 1, 2019.</a:t>
            </a:r>
            <a:endParaRPr lang="en-IN" dirty="0"/>
          </a:p>
          <a:p>
            <a:pPr marL="0" indent="0">
              <a:buNone/>
            </a:pPr>
            <a:r>
              <a:rPr lang="en-IN" dirty="0"/>
              <a:t>5.P. S. Member, “Transfer Linear Subspace Learning for Cross-corpus Speech Emotion Recognition,” vol. X, no. X, pp. 1–12, 2017.</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686294"/>
            <a:ext cx="10515600" cy="1325563"/>
          </a:xfrm>
        </p:spPr>
        <p:txBody>
          <a:bodyPr/>
          <a:lstStyle/>
          <a:p>
            <a:pPr algn="ctr"/>
            <a:r>
              <a:rPr lang="en-IN" b="1" dirty="0" smtClean="0"/>
              <a:t>THANK YOU</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00330"/>
            <a:ext cx="10037445" cy="430530"/>
          </a:xfrm>
        </p:spPr>
        <p:txBody>
          <a:bodyPr>
            <a:normAutofit fontScale="90000"/>
          </a:bodyPr>
          <a:lstStyle/>
          <a:p>
            <a:r>
              <a:rPr lang="en-IN" dirty="0" smtClean="0"/>
              <a:t>LITERATURE REVIEW</a:t>
            </a:r>
            <a:endParaRPr lang="en-IN" dirty="0"/>
          </a:p>
        </p:txBody>
      </p:sp>
      <p:graphicFrame>
        <p:nvGraphicFramePr>
          <p:cNvPr id="4" name="Content Placeholder 3"/>
          <p:cNvGraphicFramePr>
            <a:graphicFrameLocks noGrp="1"/>
          </p:cNvGraphicFramePr>
          <p:nvPr>
            <p:ph idx="1"/>
          </p:nvPr>
        </p:nvGraphicFramePr>
        <p:xfrm>
          <a:off x="733425" y="611505"/>
          <a:ext cx="9610090" cy="6126480"/>
        </p:xfrm>
        <a:graphic>
          <a:graphicData uri="http://schemas.openxmlformats.org/drawingml/2006/table">
            <a:tbl>
              <a:tblPr firstRow="1" bandRow="1">
                <a:effectLst/>
                <a:tableStyleId>{073A0DAA-6AF3-43AB-8588-CEC1D06C72B9}</a:tableStyleId>
              </a:tblPr>
              <a:tblGrid>
                <a:gridCol w="688975"/>
                <a:gridCol w="2540000"/>
                <a:gridCol w="3693795"/>
                <a:gridCol w="2687320"/>
              </a:tblGrid>
              <a:tr h="914400">
                <a:tc>
                  <a:txBody>
                    <a:bodyPr/>
                    <a:lstStyle/>
                    <a:p>
                      <a:pPr algn="ctr"/>
                      <a:r>
                        <a:rPr lang="en-IN" dirty="0" err="1">
                          <a:solidFill>
                            <a:schemeClr val="tx1"/>
                          </a:solidFill>
                        </a:rPr>
                        <a:t>S.No</a:t>
                      </a:r>
                      <a:r>
                        <a:rPr lang="en-IN" dirty="0">
                          <a:solidFill>
                            <a:schemeClr val="tx1"/>
                          </a:solidFill>
                        </a:rPr>
                        <a: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Author</a:t>
                      </a:r>
                      <a:r>
                        <a:rPr lang="en-IN" baseline="0" dirty="0" smtClean="0">
                          <a:solidFill>
                            <a:schemeClr val="tx1"/>
                          </a:solidFill>
                        </a:rPr>
                        <a:t> name &amp; </a:t>
                      </a:r>
                      <a:r>
                        <a:rPr lang="en-IN" dirty="0" smtClean="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Concept</a:t>
                      </a:r>
                      <a:r>
                        <a:rPr lang="en-IN" baseline="0" dirty="0" smtClean="0">
                          <a:solidFill>
                            <a:schemeClr val="tx1"/>
                          </a:solidFill>
                        </a:rPr>
                        <a:t> in the paper</a:t>
                      </a:r>
                      <a:endParaRPr lang="en-IN" baseline="0" dirty="0" smtClean="0">
                        <a:solidFill>
                          <a:schemeClr val="tx1"/>
                        </a:solidFill>
                      </a:endParaRPr>
                    </a:p>
                    <a:p>
                      <a:pPr algn="ctr"/>
                      <a:r>
                        <a:rPr lang="en-IN" baseline="0" dirty="0" smtClean="0">
                          <a:solidFill>
                            <a:schemeClr val="tx1"/>
                          </a:solidFill>
                        </a:rPr>
                        <a:t>(Algorithm, Advantages, Limitations, Future enhancement)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Paper</a:t>
                      </a:r>
                      <a:r>
                        <a:rPr lang="en-IN" baseline="0" dirty="0" smtClean="0">
                          <a:solidFill>
                            <a:schemeClr val="tx1"/>
                          </a:solidFill>
                        </a:rPr>
                        <a:t> details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7360">
                <a:tc>
                  <a:txBody>
                    <a:bodyPr/>
                    <a:lstStyle/>
                    <a:p>
                      <a:pPr algn="ctr"/>
                      <a:r>
                        <a:rPr lang="en-IN"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Speech Emotion Recognition using Deep Learning--</a:t>
                      </a:r>
                      <a:r>
                        <a:rPr lang="en-IN" sz="1800" dirty="0">
                          <a:solidFill>
                            <a:schemeClr val="tx1"/>
                          </a:solidFill>
                          <a:sym typeface="+mn-ea"/>
                        </a:rPr>
                        <a:t>Nithya Roopa S., Prabhakaran M, Betty.</a:t>
                      </a:r>
                      <a:endParaRPr lang="en-IN" sz="1800" dirty="0">
                        <a:solidFill>
                          <a:schemeClr val="tx1"/>
                        </a:solidFill>
                        <a:sym typeface="+mn-ea"/>
                      </a:endParaRPr>
                    </a:p>
                    <a:p>
                      <a:r>
                        <a:rPr lang="en-IN" dirty="0">
                          <a:solidFill>
                            <a:schemeClr val="tx1"/>
                          </a:solidFill>
                        </a:rPr>
                        <a:t>(2018)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It is used to find emotions through speech using IEMOCAP corpus Database</a:t>
                      </a:r>
                      <a:endParaRPr lang="en-IN" dirty="0">
                        <a:solidFill>
                          <a:schemeClr val="tx1"/>
                        </a:solidFill>
                      </a:endParaRPr>
                    </a:p>
                    <a:p>
                      <a:r>
                        <a:rPr lang="en-IN" dirty="0">
                          <a:solidFill>
                            <a:schemeClr val="tx1"/>
                          </a:solidFill>
                        </a:rPr>
                        <a:t>the disadvantage is that it has low accuracy of  35.6% hence the accuracy could be enhanced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https://www.ijrte.org/wp-content/uploads/papers/v7i4s/E1917017519.pdf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63040">
                <a:tc>
                  <a:txBody>
                    <a:bodyPr/>
                    <a:lstStyle/>
                    <a:p>
                      <a:r>
                        <a:rPr lang="en-IN"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a:solidFill>
                            <a:schemeClr val="tx1"/>
                          </a:solidFill>
                        </a:rPr>
                        <a:t>Convolution Neural Network for Speech Emotion </a:t>
                      </a:r>
                      <a:endParaRPr lang="en-IN">
                        <a:solidFill>
                          <a:schemeClr val="tx1"/>
                        </a:solidFill>
                      </a:endParaRPr>
                    </a:p>
                    <a:p>
                      <a:r>
                        <a:rPr lang="en-IN">
                          <a:solidFill>
                            <a:schemeClr val="tx1"/>
                          </a:solidFill>
                        </a:rPr>
                        <a:t>Recognition--Shruti Garg, 2Gaurav Kumar</a:t>
                      </a:r>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a:solidFill>
                            <a:schemeClr val="tx1"/>
                          </a:solidFill>
                        </a:rPr>
                        <a:t>It uses Savee Dataset along with CNN model to predict emotions.The accuracy rate differs and does not work the same with other data sets and dataset contains only small files</a:t>
                      </a:r>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https://www.ijcrt.org/papers/IJCRT2006076.pdf</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11680">
                <a:tc>
                  <a:txBody>
                    <a:bodyPr/>
                    <a:lstStyle/>
                    <a:p>
                      <a:r>
                        <a:rPr lang="en-IN">
                          <a:solidFill>
                            <a:schemeClr val="tx1"/>
                          </a:solidFill>
                        </a:rPr>
                        <a:t>3</a:t>
                      </a:r>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a:solidFill>
                            <a:schemeClr val="tx1"/>
                          </a:solidFill>
                        </a:rPr>
                        <a:t>Speech Emotion Recognition using Neural Network and MLP</a:t>
                      </a:r>
                      <a:endParaRPr lang="en-IN">
                        <a:solidFill>
                          <a:schemeClr val="tx1"/>
                        </a:solidFill>
                      </a:endParaRPr>
                    </a:p>
                    <a:p>
                      <a:r>
                        <a:rPr lang="en-IN">
                          <a:solidFill>
                            <a:schemeClr val="tx1"/>
                          </a:solidFill>
                        </a:rPr>
                        <a:t>Classifier--Jerry Joy, Aparna Kannan, Shreya Ram, S. Rama</a:t>
                      </a:r>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a:solidFill>
                            <a:schemeClr val="tx1"/>
                          </a:solidFill>
                        </a:rPr>
                        <a:t>It uses MLP algorithm to predict speech emotion .It has low accuracy of 58% while using MFCC .The model can be improved with CNN which is advanced to MLP.</a:t>
                      </a:r>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https://ijesc.org/upload/17015f34daa6e925c92ce026adabfca9.Speech%20Emotion%20Recognition%20using%20Neural%20Network%20and%20MLP%20Classifier.pdf</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DETAILS</a:t>
            </a:r>
            <a:endParaRPr lang="en-IN" dirty="0"/>
          </a:p>
        </p:txBody>
      </p:sp>
      <p:sp>
        <p:nvSpPr>
          <p:cNvPr id="3" name="Content Placeholder 2"/>
          <p:cNvSpPr>
            <a:spLocks noGrp="1"/>
          </p:cNvSpPr>
          <p:nvPr>
            <p:ph idx="1"/>
          </p:nvPr>
        </p:nvSpPr>
        <p:spPr/>
        <p:txBody>
          <a:bodyPr>
            <a:normAutofit/>
          </a:bodyPr>
          <a:lstStyle/>
          <a:p>
            <a:pPr marL="0" indent="0">
              <a:buNone/>
            </a:pPr>
            <a:r>
              <a:rPr lang="en-IN" u="sng">
                <a:solidFill>
                  <a:srgbClr val="FF0000"/>
                </a:solidFill>
                <a:sym typeface="+mn-ea"/>
              </a:rPr>
              <a:t>Ryerson Audio-Visual Database of Emotional Speech and Song (RAVDESS)</a:t>
            </a:r>
            <a:endParaRPr lang="en-IN" u="sng">
              <a:solidFill>
                <a:srgbClr val="FF0000"/>
              </a:solidFill>
            </a:endParaRPr>
          </a:p>
          <a:p>
            <a:r>
              <a:rPr lang="en-IN">
                <a:sym typeface="+mn-ea"/>
              </a:rPr>
              <a:t> RAVDESS contains 1440 files.</a:t>
            </a:r>
            <a:endParaRPr lang="en-IN"/>
          </a:p>
          <a:p>
            <a:r>
              <a:rPr lang="en-IN">
                <a:sym typeface="+mn-ea"/>
              </a:rPr>
              <a:t>  60 trials per actor x 24 actors = 1440. </a:t>
            </a:r>
            <a:endParaRPr lang="en-IN"/>
          </a:p>
          <a:p>
            <a:pPr marL="0" indent="0">
              <a:buNone/>
            </a:pPr>
            <a:r>
              <a:rPr lang="en-IN" u="sng">
                <a:solidFill>
                  <a:srgbClr val="FF0000"/>
                </a:solidFill>
                <a:sym typeface="+mn-ea"/>
              </a:rPr>
              <a:t>Surrey Audio-Visual Expressed Emotion (SAVEE)</a:t>
            </a:r>
            <a:endParaRPr lang="en-IN" u="sng">
              <a:solidFill>
                <a:srgbClr val="FF0000"/>
              </a:solidFill>
            </a:endParaRPr>
          </a:p>
          <a:p>
            <a:r>
              <a:rPr lang="en-IN">
                <a:sym typeface="+mn-ea"/>
              </a:rPr>
              <a:t> Savee contains 480 samples.</a:t>
            </a:r>
            <a:endParaRPr lang="en-IN">
              <a:solidFill>
                <a:schemeClr val="tx1"/>
              </a:solidFill>
            </a:endParaRPr>
          </a:p>
          <a:p>
            <a:r>
              <a:rPr lang="en-IN">
                <a:sym typeface="+mn-ea"/>
              </a:rPr>
              <a:t>It contains 4 speakers with 7 emotions.</a:t>
            </a:r>
            <a:endParaRPr lang="en-IN">
              <a:solidFill>
                <a:schemeClr val="tx1"/>
              </a:solidFill>
            </a:endParaRPr>
          </a:p>
          <a:p>
            <a:pPr marL="0" indent="0">
              <a:buNone/>
            </a:pPr>
            <a:endParaRPr lang="en-IN">
              <a:solidFill>
                <a:schemeClr val="tx1"/>
              </a:solidFill>
            </a:endParaRPr>
          </a:p>
          <a:p>
            <a:endParaRPr lang="en-IN"/>
          </a:p>
        </p:txBody>
      </p:sp>
      <p:sp>
        <p:nvSpPr>
          <p:cNvPr id="4" name="Text Box 3"/>
          <p:cNvSpPr txBox="1"/>
          <p:nvPr/>
        </p:nvSpPr>
        <p:spPr>
          <a:xfrm>
            <a:off x="916305" y="798195"/>
            <a:ext cx="309880" cy="368300"/>
          </a:xfrm>
          <a:prstGeom prst="rect">
            <a:avLst/>
          </a:prstGeom>
          <a:noFill/>
        </p:spPr>
        <p:txBody>
          <a:bodyPr wrap="non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6440" y="796925"/>
            <a:ext cx="10627360" cy="416560"/>
          </a:xfrm>
        </p:spPr>
        <p:txBody>
          <a:bodyPr>
            <a:normAutofit fontScale="90000"/>
          </a:bodyPr>
          <a:p>
            <a:r>
              <a:rPr lang="en-IN" dirty="0" smtClean="0">
                <a:sym typeface="+mn-ea"/>
              </a:rPr>
              <a:t>DATASET DETAILS</a:t>
            </a:r>
            <a:br>
              <a:rPr lang="en-IN" dirty="0"/>
            </a:br>
            <a:endParaRPr lang="en-IN" altLang="en-US"/>
          </a:p>
        </p:txBody>
      </p:sp>
      <p:sp>
        <p:nvSpPr>
          <p:cNvPr id="3" name="Content Placeholder 2"/>
          <p:cNvSpPr>
            <a:spLocks noGrp="1"/>
          </p:cNvSpPr>
          <p:nvPr>
            <p:ph idx="1"/>
          </p:nvPr>
        </p:nvSpPr>
        <p:spPr>
          <a:xfrm>
            <a:off x="838200" y="796925"/>
            <a:ext cx="10454640" cy="5380355"/>
          </a:xfrm>
        </p:spPr>
        <p:txBody>
          <a:bodyPr>
            <a:normAutofit lnSpcReduction="10000"/>
          </a:bodyPr>
          <a:p>
            <a:endParaRPr lang="en-US">
              <a:solidFill>
                <a:srgbClr val="FF0000"/>
              </a:solidFill>
            </a:endParaRPr>
          </a:p>
          <a:p>
            <a:endParaRPr lang="en-US">
              <a:solidFill>
                <a:srgbClr val="FF0000"/>
              </a:solidFill>
            </a:endParaRPr>
          </a:p>
          <a:p>
            <a:pPr marL="0" indent="0">
              <a:buNone/>
            </a:pPr>
            <a:r>
              <a:rPr lang="en-US" u="sng">
                <a:solidFill>
                  <a:srgbClr val="FF0000"/>
                </a:solidFill>
                <a:sym typeface="+mn-ea"/>
              </a:rPr>
              <a:t>Toronto Emotional Speech Set(TESS)</a:t>
            </a:r>
            <a:endParaRPr lang="en-US" u="sng">
              <a:solidFill>
                <a:srgbClr val="FF0000"/>
              </a:solidFill>
            </a:endParaRPr>
          </a:p>
          <a:p>
            <a:r>
              <a:rPr lang="en-US">
                <a:sym typeface="+mn-ea"/>
              </a:rPr>
              <a:t>There are 2800 data points (audio files) in total.</a:t>
            </a:r>
            <a:endParaRPr lang="en-US"/>
          </a:p>
          <a:p>
            <a:r>
              <a:rPr lang="en-IN" altLang="en-US">
                <a:sym typeface="+mn-ea"/>
              </a:rPr>
              <a:t>Spoken </a:t>
            </a:r>
            <a:r>
              <a:rPr lang="en-US">
                <a:sym typeface="+mn-ea"/>
              </a:rPr>
              <a:t>by two actresses (aged 26 and 64 years)</a:t>
            </a:r>
            <a:r>
              <a:rPr lang="en-IN" altLang="en-US">
                <a:sym typeface="+mn-ea"/>
              </a:rPr>
              <a:t>  with 7 emotions.</a:t>
            </a:r>
            <a:endParaRPr lang="en-IN" altLang="en-US">
              <a:sym typeface="+mn-ea"/>
            </a:endParaRPr>
          </a:p>
          <a:p>
            <a:endParaRPr lang="en-IN" altLang="en-US">
              <a:sym typeface="+mn-ea"/>
            </a:endParaRPr>
          </a:p>
          <a:p>
            <a:pPr marL="0" indent="0">
              <a:buNone/>
            </a:pPr>
            <a:endParaRPr lang="en-US"/>
          </a:p>
          <a:p>
            <a:pPr marL="0" indent="0">
              <a:buNone/>
            </a:pPr>
            <a:r>
              <a:rPr lang="en-US" u="sng">
                <a:solidFill>
                  <a:srgbClr val="FF0000"/>
                </a:solidFill>
                <a:sym typeface="+mn-ea"/>
              </a:rPr>
              <a:t>Crowd Sourced Emotional Multimodal Actors Dataset(CREMA-D)</a:t>
            </a:r>
            <a:endParaRPr lang="en-US" u="sng">
              <a:solidFill>
                <a:srgbClr val="FF0000"/>
              </a:solidFill>
            </a:endParaRPr>
          </a:p>
          <a:p>
            <a:r>
              <a:rPr lang="en-US">
                <a:sym typeface="+mn-ea"/>
              </a:rPr>
              <a:t>CREMA-D is a data set of 7,442 original clips from 91 actors. </a:t>
            </a:r>
            <a:endParaRPr lang="en-US"/>
          </a:p>
          <a:p>
            <a:r>
              <a:rPr lang="en-US">
                <a:sym typeface="+mn-ea"/>
              </a:rPr>
              <a:t> The sentences were presented using one of six different emotions  and four different emotion levels .</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247265" y="635"/>
            <a:ext cx="7310120" cy="6421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PLATFORM / FRAMEWORK</a:t>
            </a:r>
            <a:endParaRPr lang="en-IN" dirty="0"/>
          </a:p>
        </p:txBody>
      </p:sp>
      <p:sp>
        <p:nvSpPr>
          <p:cNvPr id="3" name="Content Placeholder 2"/>
          <p:cNvSpPr>
            <a:spLocks noGrp="1"/>
          </p:cNvSpPr>
          <p:nvPr>
            <p:ph idx="1"/>
          </p:nvPr>
        </p:nvSpPr>
        <p:spPr/>
        <p:txBody>
          <a:bodyPr/>
          <a:lstStyle/>
          <a:p>
            <a:pPr marL="0" indent="0">
              <a:buNone/>
            </a:pPr>
            <a:endParaRPr lang="en-US" dirty="0">
              <a:latin typeface="+mn-ea"/>
              <a:cs typeface="+mn-ea"/>
            </a:endParaRPr>
          </a:p>
          <a:p>
            <a:r>
              <a:rPr lang="en-IN" altLang="en-US" dirty="0">
                <a:latin typeface="+mn-ea"/>
                <a:cs typeface="+mn-ea"/>
                <a:sym typeface="+mn-ea"/>
              </a:rPr>
              <a:t>Platform </a:t>
            </a:r>
            <a:r>
              <a:rPr lang="en-US" dirty="0">
                <a:latin typeface="+mn-ea"/>
                <a:cs typeface="+mn-ea"/>
                <a:sym typeface="+mn-ea"/>
              </a:rPr>
              <a:t>–</a:t>
            </a:r>
            <a:r>
              <a:rPr lang="en-IN" altLang="en-US" dirty="0">
                <a:latin typeface="+mn-ea"/>
                <a:cs typeface="+mn-ea"/>
                <a:sym typeface="+mn-ea"/>
              </a:rPr>
              <a:t>Jupyter Notebook</a:t>
            </a:r>
            <a:endParaRPr lang="en-US" dirty="0">
              <a:latin typeface="+mn-ea"/>
              <a:cs typeface="+mn-ea"/>
              <a:sym typeface="+mn-ea"/>
            </a:endParaRPr>
          </a:p>
          <a:p>
            <a:r>
              <a:rPr lang="en-US" dirty="0">
                <a:latin typeface="+mn-ea"/>
                <a:cs typeface="+mn-ea"/>
                <a:sym typeface="+mn-ea"/>
              </a:rPr>
              <a:t>Language – Python3</a:t>
            </a:r>
            <a:endParaRPr lang="en-US" dirty="0">
              <a:latin typeface="+mn-ea"/>
              <a:cs typeface="+mn-ea"/>
            </a:endParaRPr>
          </a:p>
          <a:p>
            <a:r>
              <a:rPr lang="en-US" dirty="0">
                <a:latin typeface="+mn-ea"/>
                <a:cs typeface="+mn-ea"/>
                <a:sym typeface="+mn-ea"/>
              </a:rPr>
              <a:t>Libraries – </a:t>
            </a:r>
            <a:r>
              <a:rPr lang="en-IN" altLang="en-US" dirty="0">
                <a:latin typeface="+mn-ea"/>
                <a:cs typeface="+mn-ea"/>
                <a:sym typeface="+mn-ea"/>
              </a:rPr>
              <a:t>L</a:t>
            </a:r>
            <a:r>
              <a:rPr lang="en-US" dirty="0">
                <a:latin typeface="+mn-ea"/>
                <a:cs typeface="+mn-ea"/>
                <a:sym typeface="+mn-ea"/>
              </a:rPr>
              <a:t>ibrosa</a:t>
            </a:r>
            <a:r>
              <a:rPr lang="en-IN" altLang="en-US" dirty="0">
                <a:latin typeface="+mn-ea"/>
                <a:cs typeface="+mn-ea"/>
                <a:sym typeface="+mn-ea"/>
              </a:rPr>
              <a:t>,</a:t>
            </a:r>
            <a:r>
              <a:rPr lang="en-US" dirty="0">
                <a:latin typeface="+mn-ea"/>
                <a:cs typeface="+mn-ea"/>
                <a:sym typeface="+mn-ea"/>
              </a:rPr>
              <a:t> </a:t>
            </a:r>
            <a:r>
              <a:rPr lang="en-IN" altLang="en-US" dirty="0">
                <a:latin typeface="+mn-ea"/>
                <a:cs typeface="+mn-ea"/>
                <a:sym typeface="+mn-ea"/>
              </a:rPr>
              <a:t>Tensor flow</a:t>
            </a:r>
            <a:endParaRPr lang="en-IN" altLang="en-US" dirty="0" err="1">
              <a:latin typeface="+mn-ea"/>
              <a:cs typeface="+mn-ea"/>
              <a:sym typeface="+mn-ea"/>
            </a:endParaRPr>
          </a:p>
          <a:p>
            <a:r>
              <a:rPr lang="en-IN" altLang="en-US">
                <a:latin typeface="+mn-ea"/>
                <a:cs typeface="+mn-ea"/>
                <a:sym typeface="+mn-ea"/>
              </a:rPr>
              <a:t>Model-CNN</a:t>
            </a:r>
            <a:endParaRPr lang="en-IN" altLang="en-US">
              <a:latin typeface="+mn-ea"/>
              <a:cs typeface="+mn-ea"/>
            </a:endParaRPr>
          </a:p>
          <a:p>
            <a:pPr marL="0" indent="0">
              <a:buNone/>
            </a:pP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1605" cy="1004570"/>
          </a:xfrm>
        </p:spPr>
        <p:txBody>
          <a:bodyPr>
            <a:normAutofit fontScale="90000"/>
          </a:bodyPr>
          <a:lstStyle/>
          <a:p>
            <a:r>
              <a:rPr lang="en-US" dirty="0" smtClean="0"/>
              <a:t>OVERALL ARCHITECTURE </a:t>
            </a:r>
            <a:br>
              <a:rPr lang="en-US" dirty="0" smtClean="0"/>
            </a:br>
            <a:br>
              <a:rPr lang="en-US" dirty="0"/>
            </a:br>
            <a:endParaRPr lang="en-IN" dirty="0"/>
          </a:p>
        </p:txBody>
      </p:sp>
      <p:pic>
        <p:nvPicPr>
          <p:cNvPr id="5" name="Content Placeholder 4"/>
          <p:cNvPicPr>
            <a:picLocks noChangeAspect="1"/>
          </p:cNvPicPr>
          <p:nvPr>
            <p:ph idx="1"/>
          </p:nvPr>
        </p:nvPicPr>
        <p:blipFill>
          <a:blip r:embed="rId1"/>
          <a:stretch>
            <a:fillRect/>
          </a:stretch>
        </p:blipFill>
        <p:spPr>
          <a:xfrm>
            <a:off x="838200" y="568960"/>
            <a:ext cx="9904730" cy="5930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4390</Words>
  <Application>WPS Presentation</Application>
  <PresentationFormat>Widescreen</PresentationFormat>
  <Paragraphs>167</Paragraphs>
  <Slides>34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SimSun</vt:lpstr>
      <vt:lpstr>Wingdings</vt:lpstr>
      <vt:lpstr>Calibri</vt:lpstr>
      <vt:lpstr>Calibri Light</vt:lpstr>
      <vt:lpstr>Microsoft YaHei</vt:lpstr>
      <vt:lpstr>Arial Unicode MS</vt:lpstr>
      <vt:lpstr>Office Theme</vt:lpstr>
      <vt:lpstr>SPEECH EMOTION RECOGNITION</vt:lpstr>
      <vt:lpstr>MOTIVATION </vt:lpstr>
      <vt:lpstr>INTRODUCTION</vt:lpstr>
      <vt:lpstr>LITERATURE REVIEW</vt:lpstr>
      <vt:lpstr>DATASET DETAILS</vt:lpstr>
      <vt:lpstr>DATASET DETAILS </vt:lpstr>
      <vt:lpstr>PowerPoint 演示文稿</vt:lpstr>
      <vt:lpstr>IMPLEMENTATION PLATFORM / FRAMEWORK</vt:lpstr>
      <vt:lpstr>OVERALL ARCHITECTURE   </vt:lpstr>
      <vt:lpstr>LIST OF MODULES </vt:lpstr>
      <vt:lpstr>DATA PREPARATION</vt:lpstr>
      <vt:lpstr>Explore Datasets</vt:lpstr>
      <vt:lpstr>Acoustic Feature Extraction</vt:lpstr>
      <vt:lpstr>Data Preparation flow</vt:lpstr>
      <vt:lpstr>Explore Datasets flow</vt:lpstr>
      <vt:lpstr>Feature Extraction Flow</vt:lpstr>
      <vt:lpstr>MFCC Flow</vt:lpstr>
      <vt:lpstr>Baseline model flow</vt:lpstr>
      <vt:lpstr>Data Augmentation Flow</vt:lpstr>
      <vt:lpstr>2D CNN flow</vt:lpstr>
      <vt:lpstr>PowerPoint 演示文稿</vt:lpstr>
      <vt:lpstr>EXPLORE DATASET OUTPUT SCREENSHOTS</vt:lpstr>
      <vt:lpstr>PowerPoint 演示文稿</vt:lpstr>
      <vt:lpstr>PowerPoint 演示文稿</vt:lpstr>
      <vt:lpstr>PowerPoint 演示文稿</vt:lpstr>
      <vt:lpstr>FEATURE EXTRACT OUTPUT SCREENSHOTS</vt:lpstr>
      <vt:lpstr>PowerPoint 演示文稿</vt:lpstr>
      <vt:lpstr>PowerPoint 演示文稿</vt:lpstr>
      <vt:lpstr>PowerPoint 演示文稿</vt:lpstr>
      <vt:lpstr>PowerPoint 演示文稿</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Josika 007</cp:lastModifiedBy>
  <cp:revision>53</cp:revision>
  <dcterms:created xsi:type="dcterms:W3CDTF">2021-09-27T08:45:00Z</dcterms:created>
  <dcterms:modified xsi:type="dcterms:W3CDTF">2022-05-30T07:10:55Z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05E55C4C49DB4A0F80B9D60DFB7E06E3</vt:lpwstr>
  </property>
  <property fmtid="{D5CDD505-2E9C-101B-9397-08002B2CF9AE}" pid="3" name="KSOProductBuildVer">
    <vt:lpwstr>1033-11.2.0.11130</vt:lpwstr>
  </property>
</Properties>
</file>