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3"/>
    <p:sldId id="386" r:id="rId4"/>
    <p:sldId id="385" r:id="rId5"/>
    <p:sldId id="413" r:id="rId6"/>
    <p:sldId id="438" r:id="rId7"/>
    <p:sldId id="414" r:id="rId8"/>
    <p:sldId id="415" r:id="rId9"/>
    <p:sldId id="416" r:id="rId10"/>
    <p:sldId id="417" r:id="rId11"/>
    <p:sldId id="387" r:id="rId12"/>
    <p:sldId id="428" r:id="rId13"/>
    <p:sldId id="429" r:id="rId14"/>
    <p:sldId id="440" r:id="rId15"/>
    <p:sldId id="376" r:id="rId16"/>
    <p:sldId id="419" r:id="rId17"/>
    <p:sldId id="418" r:id="rId18"/>
    <p:sldId id="420" r:id="rId19"/>
    <p:sldId id="375" r:id="rId20"/>
    <p:sldId id="430" r:id="rId21"/>
    <p:sldId id="261" r:id="rId22"/>
    <p:sldId id="26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Saswati Mukherjee" initials="DSM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89"/>
    <p:restoredTop sz="94674"/>
  </p:normalViewPr>
  <p:slideViewPr>
    <p:cSldViewPr snapToGrid="0">
      <p:cViewPr varScale="1">
        <p:scale>
          <a:sx n="109" d="100"/>
          <a:sy n="109" d="100"/>
        </p:scale>
        <p:origin x="3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E3BF4-0C4D-46CE-BF78-A8F587CD8602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64B1D-1149-4A79-A93F-F6651E7DC98A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628-834A-458A-AD27-E8023E29157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31BD-1C7E-40BE-A3DF-A43E6EB0589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628-834A-458A-AD27-E8023E29157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31BD-1C7E-40BE-A3DF-A43E6EB0589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628-834A-458A-AD27-E8023E29157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31BD-1C7E-40BE-A3DF-A43E6EB0589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628-834A-458A-AD27-E8023E29157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31BD-1C7E-40BE-A3DF-A43E6EB0589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628-834A-458A-AD27-E8023E29157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31BD-1C7E-40BE-A3DF-A43E6EB0589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628-834A-458A-AD27-E8023E29157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31BD-1C7E-40BE-A3DF-A43E6EB0589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628-834A-458A-AD27-E8023E29157F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31BD-1C7E-40BE-A3DF-A43E6EB0589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628-834A-458A-AD27-E8023E29157F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31BD-1C7E-40BE-A3DF-A43E6EB0589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628-834A-458A-AD27-E8023E29157F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31BD-1C7E-40BE-A3DF-A43E6EB0589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628-834A-458A-AD27-E8023E29157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31BD-1C7E-40BE-A3DF-A43E6EB0589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628-834A-458A-AD27-E8023E29157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31BD-1C7E-40BE-A3DF-A43E6EB0589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D0628-834A-458A-AD27-E8023E29157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531BD-1C7E-40BE-A3DF-A43E6EB05895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755"/>
            <a:ext cx="9143365" cy="162623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SPEECH EMOTION RECOGNITION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35084"/>
            <a:ext cx="9144000" cy="1655762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GUIDE:                           				JOSIKA P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MS.R.L.JASMINE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2019202020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                           MCA-R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DETAILS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IN" u="sng">
                <a:solidFill>
                  <a:srgbClr val="FF0000"/>
                </a:solidFill>
                <a:sym typeface="+mn-ea"/>
              </a:rPr>
              <a:t>Ryerson Audio-Visual Database of Emotional Speech and Song (RAVDESS)</a:t>
            </a:r>
            <a:endParaRPr lang="en-IN" u="sng">
              <a:solidFill>
                <a:srgbClr val="FF0000"/>
              </a:solidFill>
            </a:endParaRPr>
          </a:p>
          <a:p>
            <a:r>
              <a:rPr lang="en-IN">
                <a:sym typeface="+mn-ea"/>
              </a:rPr>
              <a:t> RAVDESS contains 1440 files.</a:t>
            </a:r>
            <a:endParaRPr lang="en-IN"/>
          </a:p>
          <a:p>
            <a:pPr marL="0" indent="0">
              <a:buNone/>
            </a:pPr>
            <a:r>
              <a:rPr lang="en-IN" u="sng">
                <a:solidFill>
                  <a:srgbClr val="FF0000"/>
                </a:solidFill>
                <a:sym typeface="+mn-ea"/>
              </a:rPr>
              <a:t>Surrey Audio-Visual Expressed Emotion (SAVEE)</a:t>
            </a:r>
            <a:endParaRPr lang="en-IN" u="sng">
              <a:solidFill>
                <a:srgbClr val="FF0000"/>
              </a:solidFill>
            </a:endParaRPr>
          </a:p>
          <a:p>
            <a:r>
              <a:rPr lang="en-IN">
                <a:sym typeface="+mn-ea"/>
              </a:rPr>
              <a:t> Savee contains 480 samples.</a:t>
            </a:r>
            <a:endParaRPr lang="en-I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u="sng">
                <a:solidFill>
                  <a:srgbClr val="FF0000"/>
                </a:solidFill>
                <a:sym typeface="+mn-ea"/>
              </a:rPr>
              <a:t>Toronto Emotional Speech Set(TESS)</a:t>
            </a:r>
            <a:endParaRPr lang="en-US" u="sng">
              <a:solidFill>
                <a:srgbClr val="FF0000"/>
              </a:solidFill>
            </a:endParaRPr>
          </a:p>
          <a:p>
            <a:r>
              <a:rPr lang="en-US">
                <a:sym typeface="+mn-ea"/>
              </a:rPr>
              <a:t>There are 2800 data points (audio files) in total.</a:t>
            </a:r>
            <a:endParaRPr lang="en-US"/>
          </a:p>
          <a:p>
            <a:pPr marL="0" indent="0">
              <a:buNone/>
            </a:pPr>
            <a:r>
              <a:rPr lang="en-US" u="sng">
                <a:solidFill>
                  <a:srgbClr val="FF0000"/>
                </a:solidFill>
                <a:sym typeface="+mn-ea"/>
              </a:rPr>
              <a:t>Crowd Sourced Emotional Multimodal Actors Dataset(CREMA-D)</a:t>
            </a:r>
            <a:endParaRPr lang="en-US" u="sng">
              <a:solidFill>
                <a:srgbClr val="FF0000"/>
              </a:solidFill>
            </a:endParaRPr>
          </a:p>
          <a:p>
            <a:r>
              <a:rPr lang="en-US">
                <a:sym typeface="+mn-ea"/>
              </a:rPr>
              <a:t>CREMA-D is a data set of 7,442 original clips from 91 actors. </a:t>
            </a:r>
            <a:endParaRPr lang="en-US"/>
          </a:p>
          <a:p>
            <a:endParaRPr lang="en-US"/>
          </a:p>
          <a:p>
            <a:endParaRPr lang="en-IN"/>
          </a:p>
        </p:txBody>
      </p:sp>
      <p:sp>
        <p:nvSpPr>
          <p:cNvPr id="4" name="Text Box 3"/>
          <p:cNvSpPr txBox="1"/>
          <p:nvPr/>
        </p:nvSpPr>
        <p:spPr>
          <a:xfrm>
            <a:off x="916305" y="79819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01605" cy="897890"/>
          </a:xfrm>
        </p:spPr>
        <p:txBody>
          <a:bodyPr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ALGORITHM 1: MFCC Feature Extraction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845" y="1263650"/>
            <a:ext cx="10963910" cy="6389370"/>
          </a:xfrm>
        </p:spPr>
        <p:txBody>
          <a:bodyPr/>
          <a:p>
            <a:pPr marL="0" indent="0">
              <a:buNone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Input: Audio Wave Images.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Output: MFCC 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Function </a:t>
            </a:r>
            <a:r>
              <a:rPr lang="en-IN" altLang="en-US" sz="2400" i="1">
                <a:latin typeface="Times New Roman" panose="02020603050405020304" charset="0"/>
                <a:cs typeface="Times New Roman" panose="02020603050405020304" charset="0"/>
              </a:rPr>
              <a:t>MFCC</a:t>
            </a: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 (parameters)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IN" altLang="en-US" sz="2400" i="1">
                <a:latin typeface="Times New Roman" panose="02020603050405020304" charset="0"/>
                <a:cs typeface="Times New Roman" panose="02020603050405020304" charset="0"/>
              </a:rPr>
              <a:t>Initialize parameters.</a:t>
            </a:r>
            <a:endParaRPr lang="en-IN" altLang="en-US" sz="2400" i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altLang="en-US" sz="2400" i="1">
                <a:latin typeface="Times New Roman" panose="02020603050405020304" charset="0"/>
                <a:cs typeface="Times New Roman" panose="02020603050405020304" charset="0"/>
              </a:rPr>
              <a:t>	Split into frames.</a:t>
            </a:r>
            <a:endParaRPr lang="en-IN" altLang="en-US" sz="2400" i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altLang="en-US" sz="2400" i="1">
                <a:latin typeface="Times New Roman" panose="02020603050405020304" charset="0"/>
                <a:cs typeface="Times New Roman" panose="02020603050405020304" charset="0"/>
              </a:rPr>
              <a:t>	Apply Hanning window to the frames.</a:t>
            </a:r>
            <a:endParaRPr lang="en-IN" altLang="en-US" sz="2400" i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altLang="en-US" sz="2400" i="1">
                <a:latin typeface="Times New Roman" panose="02020603050405020304" charset="0"/>
                <a:cs typeface="Times New Roman" panose="02020603050405020304" charset="0"/>
              </a:rPr>
              <a:t>	Get spectrum by applying fast fourier transform to all frames.</a:t>
            </a:r>
            <a:endParaRPr lang="en-IN" altLang="en-US" sz="2400" i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altLang="en-US" sz="2400" i="1">
                <a:latin typeface="Times New Roman" panose="02020603050405020304" charset="0"/>
                <a:cs typeface="Times New Roman" panose="02020603050405020304" charset="0"/>
              </a:rPr>
              <a:t>	Determine matrix for melspaced filter bank.</a:t>
            </a:r>
            <a:endParaRPr lang="en-IN" altLang="en-US" sz="2400" i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altLang="en-US" sz="2400" i="1">
                <a:latin typeface="Times New Roman" panose="02020603050405020304" charset="0"/>
                <a:cs typeface="Times New Roman" panose="02020603050405020304" charset="0"/>
              </a:rPr>
              <a:t>	Transform spectrum to melspectrum.</a:t>
            </a:r>
            <a:endParaRPr lang="en-IN" altLang="en-US" sz="2400" i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altLang="en-US" sz="2400" i="1">
                <a:latin typeface="Times New Roman" panose="02020603050405020304" charset="0"/>
                <a:cs typeface="Times New Roman" panose="02020603050405020304" charset="0"/>
              </a:rPr>
              <a:t>	Obtain MFCC vector for each frame by applying discrete cosine transform.</a:t>
            </a:r>
            <a:endParaRPr lang="en-IN" altLang="en-US" sz="2400" i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end function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ALGORITHM 2:CNN</a:t>
            </a:r>
            <a:br>
              <a:rPr lang="en-IN" altLang="en-US">
                <a:latin typeface="Times New Roman" panose="02020603050405020304" charset="0"/>
                <a:cs typeface="Times New Roman" panose="02020603050405020304" charset="0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1120"/>
            <a:ext cx="10688320" cy="5770880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INPUT: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Audio Images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OUTPUT:Predicted output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#Defining the model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Sequentialmodel(Convolution2D,Pooling,Dense,Activation)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US" i="1">
                <a:latin typeface="Times New Roman" panose="02020603050405020304" charset="0"/>
                <a:cs typeface="Times New Roman" panose="02020603050405020304" charset="0"/>
              </a:rPr>
              <a:t>Input image shape for different convolutions</a:t>
            </a:r>
            <a:endParaRPr lang="en-US" i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i="1">
                <a:latin typeface="Times New Roman" panose="02020603050405020304" charset="0"/>
                <a:cs typeface="Times New Roman" panose="02020603050405020304" charset="0"/>
              </a:rPr>
              <a:t>	Add 2D convolutions with 32 filters and size 3*3 until filter reaches 64</a:t>
            </a:r>
            <a:endParaRPr lang="en-US" i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i="1">
                <a:latin typeface="Times New Roman" panose="02020603050405020304" charset="0"/>
                <a:cs typeface="Times New Roman" panose="02020603050405020304" charset="0"/>
              </a:rPr>
              <a:t>	Perform sigmoidal and relu activations till dense reached 64 layers</a:t>
            </a:r>
            <a:endParaRPr lang="en-US" i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i="1">
                <a:latin typeface="Times New Roman" panose="02020603050405020304" charset="0"/>
                <a:cs typeface="Times New Roman" panose="02020603050405020304" charset="0"/>
              </a:rPr>
              <a:t>	Involve mask of size 2*2 through max pooling</a:t>
            </a:r>
            <a:endParaRPr lang="en-US" i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i="1">
                <a:latin typeface="Times New Roman" panose="02020603050405020304" charset="0"/>
                <a:cs typeface="Times New Roman" panose="02020603050405020304" charset="0"/>
              </a:rPr>
              <a:t>	Hyper tune to avoid overfit</a:t>
            </a:r>
            <a:endParaRPr lang="en-US" i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i="1">
                <a:latin typeface="Times New Roman" panose="02020603050405020304" charset="0"/>
                <a:cs typeface="Times New Roman" panose="02020603050405020304" charset="0"/>
              </a:rPr>
              <a:t>	Add fully convoluted dense class</a:t>
            </a:r>
            <a:endParaRPr lang="en-US" i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i="1">
                <a:latin typeface="Times New Roman" panose="02020603050405020304" charset="0"/>
                <a:cs typeface="Times New Roman" panose="02020603050405020304" charset="0"/>
              </a:rPr>
              <a:t>	Softmax activation</a:t>
            </a:r>
            <a:endParaRPr lang="en-US" i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i="1">
                <a:latin typeface="Times New Roman" panose="02020603050405020304" charset="0"/>
                <a:cs typeface="Times New Roman" panose="02020603050405020304" charset="0"/>
              </a:rPr>
              <a:t>	Defince accuracy metric and compile</a:t>
            </a:r>
            <a:endParaRPr lang="en-US" i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i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985" y="555625"/>
            <a:ext cx="10711815" cy="56216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#View model_configuration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Sequentialmodel(get_config,get_weights)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r>
              <a:rPr lang="en-US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View generated model configuration</a:t>
            </a:r>
            <a:endParaRPr lang="en-US" i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	View model input and output shape</a:t>
            </a:r>
            <a:endParaRPr lang="en-US" i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	Assign weights to individual layers</a:t>
            </a:r>
            <a:endParaRPr lang="en-US" i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	Model is ready to train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#Training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r>
              <a:rPr lang="en-US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Perform model fitting using batch-size and epochs</a:t>
            </a:r>
            <a:endParaRPr lang="en-US" i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	Validation of data tested till training complete</a:t>
            </a:r>
            <a:endParaRPr lang="en-US" i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#Visualize loss and accuracy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r>
              <a:rPr lang="en-US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Visualize model loss and validation loss with the obtaine accuracy</a:t>
            </a:r>
            <a:endParaRPr lang="en-US" i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IMPLEMENTATION SCREENSHOTS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4005" y="1825625"/>
            <a:ext cx="11464290" cy="53441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34955" cy="960120"/>
          </a:xfrm>
        </p:spPr>
        <p:txBody>
          <a:bodyPr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UPLOADING AN AUDIO FILE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336550" y="1825625"/>
            <a:ext cx="12241530" cy="53327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PREDICTIONS USING SAVED MODEL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579120" y="1825625"/>
            <a:ext cx="11932285" cy="53447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119360" cy="898525"/>
          </a:xfrm>
        </p:spPr>
        <p:txBody>
          <a:bodyPr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DATASET DETAILS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38760" y="1825625"/>
            <a:ext cx="12564745" cy="54362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PERFORMANCE ANALYSIS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5800" y="2177415"/>
            <a:ext cx="9598025" cy="37979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01605" cy="887730"/>
          </a:xfrm>
        </p:spPr>
        <p:txBody>
          <a:bodyPr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6575"/>
            <a:ext cx="10515600" cy="4370705"/>
          </a:xfrm>
        </p:spPr>
        <p:txBody>
          <a:bodyPr>
            <a:normAutofit/>
          </a:bodyPr>
          <a:p>
            <a:pPr>
              <a:buFont typeface="Arial" panose="020B0604020202020204" pitchFamily="34" charset="0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Done with multiple CNN models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Compared MFCC and Log-melspectogram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2D CNN with data augmentation -high accuracy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MFCC feature extraction performed well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In future we can integrate with customer related application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44480" cy="795655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IN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1415"/>
            <a:ext cx="10515600" cy="5015865"/>
          </a:xfrm>
        </p:spPr>
        <p:txBody>
          <a:bodyPr>
            <a:normAutofit/>
          </a:bodyPr>
          <a:lstStyle/>
          <a:p>
            <a:pPr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Speech emotion recognition </a:t>
            </a:r>
            <a:endParaRPr lang="en-I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Convolution Neural Network(CNN)</a:t>
            </a:r>
            <a:endParaRPr lang="en-I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Raw audio to gender based emotion</a:t>
            </a:r>
            <a:endParaRPr lang="en-I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7 emotions from audio</a:t>
            </a:r>
            <a:endParaRPr lang="en-I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CNN from mel-spectrogram image</a:t>
            </a:r>
            <a:endParaRPr lang="en-I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Deep learning techniques</a:t>
            </a:r>
            <a:endParaRPr lang="en-I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buNone/>
            </a:pP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REFERENCES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94020"/>
          </a:xfrm>
        </p:spPr>
        <p:txBody>
          <a:bodyPr>
            <a:normAutofit fontScale="80000"/>
          </a:bodyPr>
          <a:lstStyle/>
          <a:p>
            <a:pPr marL="0" indent="0">
              <a:buNone/>
            </a:pPr>
            <a:endParaRPr lang="en-IN" sz="2665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sz="2665" dirty="0">
                <a:latin typeface="Times New Roman" panose="02020603050405020304" charset="0"/>
                <a:cs typeface="Times New Roman" panose="02020603050405020304" charset="0"/>
              </a:rPr>
              <a:t>[1] Roopa, S., Prabhakaran, M., &amp; Betty, P. (2019). Speech emotion recognition using deep learning. International Journal of Recent Technology and Engineering, 7, 247-250.</a:t>
            </a:r>
            <a:endParaRPr lang="en-IN" sz="2665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sz="2665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sz="2665" dirty="0">
                <a:latin typeface="Times New Roman" panose="02020603050405020304" charset="0"/>
                <a:cs typeface="Times New Roman" panose="02020603050405020304" charset="0"/>
              </a:rPr>
              <a:t>[2]Ansari, A., Singh, A., &amp; Singh, A. (2020). Speech Emotion Recognition using CNN. International Research Journal of Engineering and Technology (IRJET),7,p-ISSN: 2395-0072</a:t>
            </a:r>
            <a:endParaRPr lang="en-IN" sz="2665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sz="2665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sz="2665" dirty="0">
                <a:latin typeface="Times New Roman" panose="02020603050405020304" charset="0"/>
                <a:cs typeface="Times New Roman" panose="02020603050405020304" charset="0"/>
              </a:rPr>
              <a:t>[3] Kishore, K., &amp; Satish, P. (2013). Emotion recognition in speech using MFCC and wavelet features. In 2013 3rd IEEE International Advance Computing Conference (IACC) (pp. 842–847).</a:t>
            </a:r>
            <a:endParaRPr lang="en-IN" sz="2665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sz="2665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sz="2665" dirty="0">
                <a:latin typeface="Times New Roman" panose="02020603050405020304" charset="0"/>
                <a:cs typeface="Times New Roman" panose="02020603050405020304" charset="0"/>
              </a:rPr>
              <a:t>[4] Sara Motamed, Saeed Setayeshi, &amp; Azam Rabiee (2017). Speech emotion recognition based on a modified brain emotional learning model. Biologically Inspired Cognitive Architectures, 19, 32-38.</a:t>
            </a:r>
            <a:endParaRPr lang="en-IN" sz="2665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sz="2665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785" y="2686294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anose="02020603050405020304" charset="0"/>
                <a:cs typeface="Times New Roman" panose="02020603050405020304" charset="0"/>
              </a:rPr>
              <a:t>THANK YOU</a:t>
            </a:r>
            <a:endParaRPr lang="en-IN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u="sng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MOTIVATION</a:t>
            </a:r>
            <a:r>
              <a:rPr lang="en-IN" u="sng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Speech is a rich form to express emotions.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To find emotions using the vocal tones.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Deep Learning method to be used.</a:t>
            </a:r>
            <a:endParaRPr lang="en-IN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u="sng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OBJECTIVE</a:t>
            </a:r>
            <a:endParaRPr lang="en-IN" u="sng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IN" u="sng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Using CNN to find emotions.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Comparing 1D CNN and 2D CNN.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Total of 7 emotions to be found.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LITERATURE SURVEY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1126470" cy="56159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808355"/>
                <a:gridCol w="2929890"/>
                <a:gridCol w="4276725"/>
                <a:gridCol w="3111500"/>
              </a:tblGrid>
              <a:tr h="1247775">
                <a:tc>
                  <a:txBody>
                    <a:bodyPr/>
                    <a:p>
                      <a:pPr algn="ctr"/>
                      <a:r>
                        <a:rPr lang="en-IN" sz="2400" b="1" dirty="0" err="1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S.No</a:t>
                      </a:r>
                      <a:r>
                        <a:rPr lang="en-IN" sz="2400" b="1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.</a:t>
                      </a:r>
                      <a:endParaRPr lang="en-IN" sz="2400" b="1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IN" sz="2400" b="1" dirty="0" smtClean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Author</a:t>
                      </a:r>
                      <a:r>
                        <a:rPr lang="en-IN" sz="2400" b="1" baseline="0" dirty="0" smtClean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name &amp; </a:t>
                      </a:r>
                      <a:r>
                        <a:rPr lang="en-IN" sz="2400" b="1" dirty="0" smtClean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Paper title</a:t>
                      </a:r>
                      <a:endParaRPr lang="en-IN" sz="2400" b="1" dirty="0" smtClean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IN" sz="2400" b="1" dirty="0" smtClean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Concept</a:t>
                      </a:r>
                      <a:r>
                        <a:rPr lang="en-IN" sz="2400" b="1" baseline="0" dirty="0" smtClean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in the paper</a:t>
                      </a:r>
                      <a:endParaRPr lang="en-IN" sz="2400" b="1" dirty="0" smtClean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IN" sz="2400" b="1" dirty="0" smtClean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Findings</a:t>
                      </a:r>
                      <a:endParaRPr lang="en-IN" sz="2400" b="1" dirty="0" smtClean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71090">
                <a:tc>
                  <a:txBody>
                    <a:bodyPr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1.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r>
                        <a:rPr lang="en-IN" b="1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TITLE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:Speech Emotion Recognition using Deep Learning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r>
                        <a:rPr lang="en-IN" b="1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AUTHOR: 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Nithya Roopa S., Prabhakaran M, Betty.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IEMOCAP corpus Database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Inception Net v3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 35.6% accuracy 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Transfer learning model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GoogLeNet Architecture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Resize and spectrograms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Inception net v3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7075">
                <a:tc>
                  <a:txBody>
                    <a:bodyPr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r>
                        <a:rPr lang="en-IN" sz="1800" b="1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TITLE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:Speech Emotion Recognition using CNN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r>
                        <a:rPr lang="en-IN" sz="1800" b="1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AUTHOR:</a:t>
                      </a: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Ansari, Abdul Ajij and Singh, Ayush Kumar and Singh, Ashutosh</a:t>
                      </a:r>
                      <a:endParaRPr lang="en-IN" sz="1800" b="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RAVDESS</a:t>
                      </a:r>
                      <a:endParaRPr lang="en-IN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CNN</a:t>
                      </a:r>
                      <a:endParaRPr lang="en-IN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35.6 % accuracy</a:t>
                      </a:r>
                      <a:endParaRPr lang="en-IN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How to use CNN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Integrating Datasets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Machine learning algorithms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LITERATURE SURVEY</a:t>
            </a:r>
            <a:br>
              <a:rPr lang="en-IN" altLang="en-US">
                <a:latin typeface="Times New Roman" panose="02020603050405020304" charset="0"/>
                <a:cs typeface="Times New Roman" panose="02020603050405020304" charset="0"/>
              </a:rPr>
            </a:b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511175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763905"/>
                <a:gridCol w="2769235"/>
                <a:gridCol w="4041775"/>
                <a:gridCol w="2940685"/>
              </a:tblGrid>
              <a:tr h="1088390">
                <a:tc>
                  <a:txBody>
                    <a:bodyPr/>
                    <a:p>
                      <a:pPr algn="ctr"/>
                      <a:r>
                        <a:rPr lang="en-IN" sz="2400" b="1" dirty="0" err="1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S.No</a:t>
                      </a:r>
                      <a:r>
                        <a:rPr lang="en-IN" sz="2400" b="1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.</a:t>
                      </a:r>
                      <a:endParaRPr lang="en-IN" sz="2400" b="1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IN" sz="2400" b="1" dirty="0" smtClean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Author</a:t>
                      </a:r>
                      <a:r>
                        <a:rPr lang="en-IN" sz="2400" b="1" baseline="0" dirty="0" smtClean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name &amp; </a:t>
                      </a:r>
                      <a:r>
                        <a:rPr lang="en-IN" sz="2400" b="1" dirty="0" smtClean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Paper title</a:t>
                      </a:r>
                      <a:endParaRPr lang="en-IN" sz="2400" b="1" dirty="0" smtClean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IN" sz="2400" b="1" dirty="0" smtClean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Concept</a:t>
                      </a:r>
                      <a:r>
                        <a:rPr lang="en-IN" sz="2400" b="1" baseline="0" dirty="0" smtClean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in the paper</a:t>
                      </a:r>
                      <a:endParaRPr lang="en-IN" sz="2400" b="1" dirty="0" smtClean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IN" sz="2400" b="1" dirty="0" smtClean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Findings</a:t>
                      </a:r>
                      <a:endParaRPr lang="en-IN" sz="2400" b="1" dirty="0" smtClean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1680">
                <a:tc>
                  <a:txBody>
                    <a:bodyPr/>
                    <a:p>
                      <a:r>
                        <a:rPr lang="en-IN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IN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r>
                        <a:rPr lang="en-IN" sz="1800" b="1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TITLE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:Emotion recognition in speech using MFCC and wavelet features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r>
                        <a:rPr lang="en-IN" sz="1800" b="1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AUTHOR:</a:t>
                      </a: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K.V. Krishna Kishore; P. Krishna Satish</a:t>
                      </a:r>
                      <a:endParaRPr lang="en-IN" sz="1800" b="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SAVEE DATASET </a:t>
                      </a:r>
                      <a:endParaRPr lang="en-IN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MFCC  </a:t>
                      </a:r>
                      <a:endParaRPr lang="en-IN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Gaussian Mixture Model (GMM)</a:t>
                      </a:r>
                      <a:endParaRPr lang="en-IN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51% accuracy</a:t>
                      </a:r>
                      <a:endParaRPr lang="en-IN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MFCC feature extraction method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Wavelet Analysis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85750" indent="-285750"/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1680">
                <a:tc>
                  <a:txBody>
                    <a:bodyPr/>
                    <a:p>
                      <a:r>
                        <a:rPr lang="en-IN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IN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r>
                        <a:rPr lang="en-IN" sz="1800" b="1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TITLE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:Speech emotion recognition based on a modified brain emotional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learning model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r>
                        <a:rPr lang="en-IN" sz="1800" b="1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AUTHOR:</a:t>
                      </a: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Sara Motamed </a:t>
                      </a:r>
                      <a:endParaRPr lang="en-IN" sz="1800" b="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, Saeed Setayeshi </a:t>
                      </a:r>
                      <a:endParaRPr lang="en-IN" sz="1800" b="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, Azam Rabiee</a:t>
                      </a:r>
                      <a:r>
                        <a:rPr lang="en-IN" sz="1800" b="1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 </a:t>
                      </a:r>
                      <a:endParaRPr lang="en-IN" sz="1800" b="1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Berlin Dataset of Emotional Speech</a:t>
                      </a:r>
                      <a:endParaRPr lang="en-IN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MLP</a:t>
                      </a:r>
                      <a:endParaRPr lang="en-IN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MFCC and LPC(linear predictive coding)</a:t>
                      </a:r>
                      <a:endParaRPr lang="en-IN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53% accuracy</a:t>
                      </a:r>
                      <a:endParaRPr lang="en-IN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 emotions details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Happiness,sad,anger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Different models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OVERALL ARCHITECTURE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319405" y="1825625"/>
            <a:ext cx="11159490" cy="57359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LIST OF MODULES </a:t>
            </a:r>
            <a:br>
              <a:rPr lang="en-IN" dirty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514350" indent="-514350">
              <a:buFont typeface="+mj-lt"/>
              <a:buAutoNum type="arabicPeriod"/>
            </a:pPr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</a:rPr>
              <a:t>Data preprocessing</a:t>
            </a:r>
            <a:endParaRPr lang="en-IN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endParaRPr lang="en-IN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Feature Extraction</a:t>
            </a:r>
            <a:endParaRPr lang="en-IN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endParaRPr lang="en-IN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Baseline Model</a:t>
            </a:r>
            <a:endParaRPr lang="en-IN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endParaRPr lang="en-IN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 Augmentation</a:t>
            </a:r>
            <a:endParaRPr lang="en-IN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endParaRPr lang="en-IN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2D CNN  Classification model</a:t>
            </a:r>
            <a:endParaRPr lang="en-IN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91445" cy="817245"/>
          </a:xfrm>
        </p:spPr>
        <p:txBody>
          <a:bodyPr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MODULES DESCRIPTION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8730"/>
            <a:ext cx="10515600" cy="5969635"/>
          </a:xfrm>
        </p:spPr>
        <p:txBody>
          <a:bodyPr>
            <a:normAutofit fontScale="70000"/>
          </a:bodyPr>
          <a:p>
            <a:pPr marL="0" indent="0">
              <a:buNone/>
            </a:pP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DATA PREPROCESSING: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Explore audio files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Plot based on time , amplitude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Check fluxuations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FEATURE EXTRACTION: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Fast fourier transform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Mel filter bank 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Plot MFCC band based on time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Store values in array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520" y="390525"/>
            <a:ext cx="10749280" cy="6991985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BASELINE MODEL: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Split for training and testing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1D CNN model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Save model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None/>
            </a:pP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DATA AUGMENATATION: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Add speed,noise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Split for training and testing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1D CNN model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Find accuracy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None/>
            </a:pPr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 2D CNN MODEL: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2D CNN with augmentation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2D CNN without augmentation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2D CNN with Log-Melspectrogram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None/>
            </a:pP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5044</Words>
  <Application>WPS Presentation</Application>
  <PresentationFormat>Widescreen</PresentationFormat>
  <Paragraphs>260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Office Theme</vt:lpstr>
      <vt:lpstr>SPEECH EMOTION RECOGNITION</vt:lpstr>
      <vt:lpstr>INTRODUCTION</vt:lpstr>
      <vt:lpstr>MOTIVATION </vt:lpstr>
      <vt:lpstr>LITERATURE SURVEY</vt:lpstr>
      <vt:lpstr>LITERATURE SURVEY </vt:lpstr>
      <vt:lpstr>OVERALL ARCHITECTURE</vt:lpstr>
      <vt:lpstr>LIST OF MODULES  </vt:lpstr>
      <vt:lpstr>MODULES DESCRIPTION</vt:lpstr>
      <vt:lpstr>PowerPoint 演示文稿</vt:lpstr>
      <vt:lpstr>DATASET DETAILS</vt:lpstr>
      <vt:lpstr>ALGORITHM 1: MFCC Feature Extraction</vt:lpstr>
      <vt:lpstr>ALGORITHM 2:CNN </vt:lpstr>
      <vt:lpstr>PowerPoint 演示文稿</vt:lpstr>
      <vt:lpstr>IMPLEMENTATION SCREENSHOTS</vt:lpstr>
      <vt:lpstr>UPLOADING AN AUDIO FILE</vt:lpstr>
      <vt:lpstr>PREDICTIONS USING SAVED MODEL</vt:lpstr>
      <vt:lpstr>DATASET DETAILS</vt:lpstr>
      <vt:lpstr>PERFORMANCE ANALYSIS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Windows User</dc:creator>
  <cp:lastModifiedBy>mailt</cp:lastModifiedBy>
  <cp:revision>65</cp:revision>
  <dcterms:created xsi:type="dcterms:W3CDTF">2021-09-27T08:45:00Z</dcterms:created>
  <dcterms:modified xsi:type="dcterms:W3CDTF">2022-06-29T03:56:05Z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F32D607785D743F58A4AF28E0BC6B857</vt:lpwstr>
  </property>
  <property fmtid="{D5CDD505-2E9C-101B-9397-08002B2CF9AE}" pid="3" name="KSOProductBuildVer">
    <vt:lpwstr>1033-11.2.0.11156</vt:lpwstr>
  </property>
</Properties>
</file>