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6" r:id="rId9"/>
    <p:sldId id="267" r:id="rId10"/>
    <p:sldId id="263" r:id="rId11"/>
    <p:sldId id="268" r:id="rId12"/>
    <p:sldId id="269" r:id="rId13"/>
    <p:sldId id="270" r:id="rId14"/>
    <p:sldId id="271" r:id="rId15"/>
    <p:sldId id="272" r:id="rId16"/>
    <p:sldId id="264" r:id="rId17"/>
    <p:sldId id="265"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AC8EDDB-3CAB-4437-ABEB-D5604839DCCF}" type="datetimeFigureOut">
              <a:rPr lang="en-US" smtClean="0"/>
              <a:pPr/>
              <a:t>5/16/2021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21995ED-991F-40D7-A3F7-030AA43916D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C8EDDB-3CAB-4437-ABEB-D5604839DCCF}" type="datetimeFigureOut">
              <a:rPr lang="en-US" smtClean="0"/>
              <a:pPr/>
              <a:t>5/16/2021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21995ED-991F-40D7-A3F7-030AA43916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C8EDDB-3CAB-4437-ABEB-D5604839DCCF}" type="datetimeFigureOut">
              <a:rPr lang="en-US" smtClean="0"/>
              <a:pPr/>
              <a:t>5/16/2021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21995ED-991F-40D7-A3F7-030AA43916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C8EDDB-3CAB-4437-ABEB-D5604839DCCF}" type="datetimeFigureOut">
              <a:rPr lang="en-US" smtClean="0"/>
              <a:pPr/>
              <a:t>5/16/2021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21995ED-991F-40D7-A3F7-030AA43916D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AC8EDDB-3CAB-4437-ABEB-D5604839DCCF}" type="datetimeFigureOut">
              <a:rPr lang="en-US" smtClean="0"/>
              <a:pPr/>
              <a:t>5/16/2021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21995ED-991F-40D7-A3F7-030AA43916D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C8EDDB-3CAB-4437-ABEB-D5604839DCCF}" type="datetimeFigureOut">
              <a:rPr lang="en-US" smtClean="0"/>
              <a:pPr/>
              <a:t>5/16/2021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21995ED-991F-40D7-A3F7-030AA43916D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AC8EDDB-3CAB-4437-ABEB-D5604839DCCF}" type="datetimeFigureOut">
              <a:rPr lang="en-US" smtClean="0"/>
              <a:pPr/>
              <a:t>5/16/2021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21995ED-991F-40D7-A3F7-030AA43916D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AC8EDDB-3CAB-4437-ABEB-D5604839DCCF}" type="datetimeFigureOut">
              <a:rPr lang="en-US" smtClean="0"/>
              <a:pPr/>
              <a:t>5/16/2021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21995ED-991F-40D7-A3F7-030AA43916D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AC8EDDB-3CAB-4437-ABEB-D5604839DCCF}" type="datetimeFigureOut">
              <a:rPr lang="en-US" smtClean="0"/>
              <a:pPr/>
              <a:t>5/16/2021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21995ED-991F-40D7-A3F7-030AA43916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AC8EDDB-3CAB-4437-ABEB-D5604839DCCF}" type="datetimeFigureOut">
              <a:rPr lang="en-US" smtClean="0"/>
              <a:pPr/>
              <a:t>5/16/2021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21995ED-991F-40D7-A3F7-030AA43916D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AC8EDDB-3CAB-4437-ABEB-D5604839DCCF}" type="datetimeFigureOut">
              <a:rPr lang="en-US" smtClean="0"/>
              <a:pPr/>
              <a:t>5/16/2021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21995ED-991F-40D7-A3F7-030AA43916D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AC8EDDB-3CAB-4437-ABEB-D5604839DCCF}" type="datetimeFigureOut">
              <a:rPr lang="en-US" smtClean="0"/>
              <a:pPr/>
              <a:t>5/16/2021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21995ED-991F-40D7-A3F7-030AA43916D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injournal.net/tezos/bu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oinjournal.net/tezos/inves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571480"/>
            <a:ext cx="7772400" cy="1829761"/>
          </a:xfrm>
        </p:spPr>
        <p:txBody>
          <a:bodyPr>
            <a:normAutofit/>
          </a:bodyPr>
          <a:lstStyle/>
          <a:p>
            <a:pPr algn="ctr"/>
            <a:r>
              <a:rPr lang="en-IN" sz="8800" dirty="0" smtClean="0">
                <a:solidFill>
                  <a:srgbClr val="0070C0"/>
                </a:solidFill>
                <a:latin typeface="Algerian" pitchFamily="82" charset="0"/>
              </a:rPr>
              <a:t>TEZOS</a:t>
            </a:r>
            <a:endParaRPr lang="en-US" sz="8800" dirty="0">
              <a:solidFill>
                <a:srgbClr val="0070C0"/>
              </a:solidFill>
              <a:latin typeface="Algerian" pitchFamily="82" charset="0"/>
            </a:endParaRPr>
          </a:p>
        </p:txBody>
      </p:sp>
      <p:sp>
        <p:nvSpPr>
          <p:cNvPr id="3" name="Subtitle 2"/>
          <p:cNvSpPr>
            <a:spLocks noGrp="1"/>
          </p:cNvSpPr>
          <p:nvPr>
            <p:ph type="subTitle" idx="1"/>
          </p:nvPr>
        </p:nvSpPr>
        <p:spPr/>
        <p:txBody>
          <a:bodyPr/>
          <a:lstStyle/>
          <a:p>
            <a:r>
              <a:rPr lang="en-IN" dirty="0" err="1" smtClean="0">
                <a:latin typeface="Times New Roman" pitchFamily="18" charset="0"/>
                <a:cs typeface="Times New Roman" pitchFamily="18" charset="0"/>
              </a:rPr>
              <a:t>Josika</a:t>
            </a:r>
            <a:r>
              <a:rPr lang="en-IN" dirty="0" smtClean="0">
                <a:latin typeface="Times New Roman" pitchFamily="18" charset="0"/>
                <a:cs typeface="Times New Roman" pitchFamily="18" charset="0"/>
              </a:rPr>
              <a:t> P(2019202020)</a:t>
            </a:r>
          </a:p>
          <a:p>
            <a:r>
              <a:rPr lang="en-IN" dirty="0" err="1" smtClean="0">
                <a:latin typeface="Times New Roman" pitchFamily="18" charset="0"/>
                <a:cs typeface="Times New Roman" pitchFamily="18" charset="0"/>
              </a:rPr>
              <a:t>Kartheeswari</a:t>
            </a:r>
            <a:r>
              <a:rPr lang="en-IN" dirty="0" smtClean="0">
                <a:latin typeface="Times New Roman" pitchFamily="18" charset="0"/>
                <a:cs typeface="Times New Roman" pitchFamily="18" charset="0"/>
              </a:rPr>
              <a:t> K(2019202024)</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l="59297" t="31250" r="19290" b="24804"/>
          <a:stretch>
            <a:fillRect/>
          </a:stretch>
        </p:blipFill>
        <p:spPr bwMode="auto">
          <a:xfrm>
            <a:off x="642910" y="571480"/>
            <a:ext cx="1571636" cy="1813426"/>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928802"/>
            <a:ext cx="8229600" cy="4525963"/>
          </a:xfrm>
        </p:spPr>
        <p:txBody>
          <a:bodyPr>
            <a:normAutofit/>
          </a:bodyPr>
          <a:lstStyle/>
          <a:p>
            <a:pPr>
              <a:lnSpc>
                <a:spcPct val="150000"/>
              </a:lnSpc>
              <a:buNone/>
            </a:pPr>
            <a:r>
              <a:rPr lang="en-US" sz="2400" dirty="0" smtClean="0">
                <a:latin typeface="Times New Roman" pitchFamily="18" charset="0"/>
                <a:cs typeface="Times New Roman" pitchFamily="18" charset="0"/>
              </a:rPr>
              <a:t>	To understands the working of tezos , we must know about the utility of special characteristics of Tezos. </a:t>
            </a:r>
          </a:p>
          <a:p>
            <a:pPr>
              <a:lnSpc>
                <a:spcPct val="150000"/>
              </a:lnSpc>
            </a:pPr>
            <a:r>
              <a:rPr lang="en-US" sz="2400" dirty="0" smtClean="0">
                <a:latin typeface="Times New Roman" pitchFamily="18" charset="0"/>
                <a:cs typeface="Times New Roman" pitchFamily="18" charset="0"/>
              </a:rPr>
              <a:t>1. On-Chain Governance </a:t>
            </a:r>
          </a:p>
          <a:p>
            <a:pPr>
              <a:lnSpc>
                <a:spcPct val="150000"/>
              </a:lnSpc>
            </a:pPr>
            <a:r>
              <a:rPr lang="en-US" sz="2400" dirty="0" smtClean="0">
                <a:latin typeface="Times New Roman" pitchFamily="18" charset="0"/>
                <a:cs typeface="Times New Roman" pitchFamily="18" charset="0"/>
              </a:rPr>
              <a:t>2.The liquid Proof-of-Stake consensus mechanism </a:t>
            </a:r>
          </a:p>
          <a:p>
            <a:pPr>
              <a:lnSpc>
                <a:spcPct val="150000"/>
              </a:lnSpc>
            </a:pPr>
            <a:r>
              <a:rPr lang="en-US" sz="2400" dirty="0" smtClean="0">
                <a:latin typeface="Times New Roman" pitchFamily="18" charset="0"/>
                <a:cs typeface="Times New Roman" pitchFamily="18" charset="0"/>
              </a:rPr>
              <a:t>3.Smart contracts with verifications</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IN" dirty="0" smtClean="0">
                <a:solidFill>
                  <a:srgbClr val="00B050"/>
                </a:solidFill>
                <a:latin typeface="Arial Black" pitchFamily="34" charset="0"/>
              </a:rPr>
              <a:t>Special Characteristics of </a:t>
            </a:r>
            <a:r>
              <a:rPr lang="en-IN" dirty="0" err="1" smtClean="0">
                <a:solidFill>
                  <a:srgbClr val="00B050"/>
                </a:solidFill>
                <a:latin typeface="Arial Black" pitchFamily="34" charset="0"/>
              </a:rPr>
              <a:t>Tezos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nSpc>
                <a:spcPct val="150000"/>
              </a:lnSpc>
            </a:pP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The on-chain governance and self-amendment enabled by the unique architecture of the blockchain network allows Tezos to upgrade and make changes without undergoing a hard fork. </a:t>
            </a:r>
          </a:p>
          <a:p>
            <a:pPr>
              <a:lnSpc>
                <a:spcPct val="150000"/>
              </a:lnSpc>
            </a:pPr>
            <a:r>
              <a:rPr lang="en-US" dirty="0" smtClean="0">
                <a:latin typeface="Times New Roman" pitchFamily="18" charset="0"/>
                <a:cs typeface="Times New Roman" pitchFamily="18" charset="0"/>
              </a:rPr>
              <a:t>Every proposed amendment is voted upon to decide if it's approved by the majority of stakeholders or not.</a:t>
            </a:r>
          </a:p>
          <a:p>
            <a:pPr>
              <a:lnSpc>
                <a:spcPct val="150000"/>
              </a:lnSpc>
            </a:pPr>
            <a:r>
              <a:rPr lang="en-US" dirty="0" smtClean="0">
                <a:latin typeface="Times New Roman" pitchFamily="18" charset="0"/>
                <a:cs typeface="Times New Roman" pitchFamily="18" charset="0"/>
              </a:rPr>
              <a:t> The voting process itself can be amended when required. In the long term, this process allows the blockchain to maintain its core values while making the necessary upgrades without creating splinter blockchain that fragment the support and resources.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IN" dirty="0" smtClean="0">
                <a:solidFill>
                  <a:srgbClr val="00B050"/>
                </a:solidFill>
                <a:latin typeface="Arial Black" pitchFamily="34" charset="0"/>
              </a:rPr>
              <a:t>Special Characteristics of </a:t>
            </a:r>
            <a:r>
              <a:rPr lang="en-IN" dirty="0" err="1" smtClean="0">
                <a:solidFill>
                  <a:srgbClr val="00B050"/>
                </a:solidFill>
                <a:latin typeface="Arial Black" pitchFamily="34" charset="0"/>
              </a:rPr>
              <a:t>Tezos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285860"/>
            <a:ext cx="8229600" cy="4525963"/>
          </a:xfrm>
        </p:spPr>
        <p:txBody>
          <a:bodyPr>
            <a:noAutofit/>
          </a:bodyPr>
          <a:lstStyle/>
          <a:p>
            <a:pPr>
              <a:lnSpc>
                <a:spcPct val="170000"/>
              </a:lnSpc>
            </a:pPr>
            <a:r>
              <a:rPr lang="en-US" sz="1800" dirty="0" smtClean="0">
                <a:latin typeface="Times New Roman" pitchFamily="18" charset="0"/>
                <a:cs typeface="Times New Roman" pitchFamily="18" charset="0"/>
              </a:rPr>
              <a:t>Currently, the transaction fee isn't a major incentive for network stakeholders, so the transaction costs are generally zero. The backers or stakeholders usually accept zero-fee transactions. </a:t>
            </a:r>
          </a:p>
          <a:p>
            <a:pPr>
              <a:lnSpc>
                <a:spcPct val="170000"/>
              </a:lnSpc>
            </a:pPr>
            <a:r>
              <a:rPr lang="en-US" sz="1800" dirty="0" smtClean="0">
                <a:latin typeface="Times New Roman" pitchFamily="18" charset="0"/>
                <a:cs typeface="Times New Roman" pitchFamily="18" charset="0"/>
              </a:rPr>
              <a:t>However, if you are </a:t>
            </a:r>
            <a:r>
              <a:rPr lang="en-US" sz="1800" u="sng" dirty="0" smtClean="0">
                <a:latin typeface="Times New Roman" pitchFamily="18" charset="0"/>
                <a:cs typeface="Times New Roman" pitchFamily="18" charset="0"/>
                <a:hlinkClick r:id="rId2"/>
              </a:rPr>
              <a:t>purchasing XTZ tokens</a:t>
            </a:r>
            <a:r>
              <a:rPr lang="en-US" sz="1800" dirty="0" smtClean="0">
                <a:latin typeface="Times New Roman" pitchFamily="18" charset="0"/>
                <a:cs typeface="Times New Roman" pitchFamily="18" charset="0"/>
              </a:rPr>
              <a:t> from a cryptocurrency exchange or a trading platform, you may need to pay different types of service charges, commissions, and fees. </a:t>
            </a:r>
          </a:p>
          <a:p>
            <a:pPr>
              <a:lnSpc>
                <a:spcPct val="170000"/>
              </a:lnSpc>
            </a:pPr>
            <a:r>
              <a:rPr lang="en-US" sz="1800" dirty="0" smtClean="0">
                <a:latin typeface="Times New Roman" pitchFamily="18" charset="0"/>
                <a:cs typeface="Times New Roman" pitchFamily="18" charset="0"/>
              </a:rPr>
              <a:t>These costs usually depend on your country of residence, amount of coins you're going to purchase, the fee structure of the service, and mode of payment.</a:t>
            </a:r>
          </a:p>
          <a:p>
            <a:pPr>
              <a:lnSpc>
                <a:spcPct val="170000"/>
              </a:lnSpc>
            </a:pPr>
            <a:r>
              <a:rPr lang="en-US" sz="1800" dirty="0" smtClean="0">
                <a:latin typeface="Times New Roman" pitchFamily="18" charset="0"/>
                <a:cs typeface="Times New Roman" pitchFamily="18" charset="0"/>
              </a:rPr>
              <a:t>If you are paying with bank deposits, for instance, the fee is generally lower. However, debit and credit card purchases can be quite expensive.</a:t>
            </a:r>
          </a:p>
          <a:p>
            <a:pPr>
              <a:lnSpc>
                <a:spcPct val="170000"/>
              </a:lnSpc>
            </a:pPr>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IN" dirty="0" smtClean="0">
                <a:solidFill>
                  <a:srgbClr val="00B050"/>
                </a:solidFill>
                <a:latin typeface="Arial Black" pitchFamily="34" charset="0"/>
              </a:rPr>
              <a:t>Fees &amp; Expenses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nSpc>
                <a:spcPct val="150000"/>
              </a:lnSpc>
            </a:pPr>
            <a:r>
              <a:rPr lang="en-US" dirty="0" smtClean="0">
                <a:latin typeface="Times New Roman" pitchFamily="18" charset="0"/>
                <a:cs typeface="Times New Roman" pitchFamily="18" charset="0"/>
              </a:rPr>
              <a:t>Tezos uses a decentralized blockchain network which means there is no central database that can be hacked into to make changes or destroy information. </a:t>
            </a:r>
          </a:p>
          <a:p>
            <a:pPr>
              <a:lnSpc>
                <a:spcPct val="150000"/>
              </a:lnSpc>
            </a:pPr>
            <a:r>
              <a:rPr lang="en-US" dirty="0" smtClean="0">
                <a:latin typeface="Times New Roman" pitchFamily="18" charset="0"/>
                <a:cs typeface="Times New Roman" pitchFamily="18" charset="0"/>
              </a:rPr>
              <a:t>Even if a hacker finds a way, no amendments can be made without stakeholders' consensus. Apart from that, being decentralized means, there's no central authority that can exercise absolute control over the blockchain. </a:t>
            </a:r>
          </a:p>
          <a:p>
            <a:pPr>
              <a:lnSpc>
                <a:spcPct val="150000"/>
              </a:lnSpc>
            </a:pPr>
            <a:r>
              <a:rPr lang="en-US" dirty="0" smtClean="0">
                <a:latin typeface="Times New Roman" pitchFamily="18" charset="0"/>
                <a:cs typeface="Times New Roman" pitchFamily="18" charset="0"/>
              </a:rPr>
              <a:t>It also uses cryptographic encryption to keep information about users safe and secure.</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IN" dirty="0" smtClean="0">
                <a:solidFill>
                  <a:srgbClr val="00B050"/>
                </a:solidFill>
                <a:latin typeface="Arial Black" pitchFamily="34" charset="0"/>
              </a:rPr>
              <a:t>How safe is </a:t>
            </a:r>
            <a:r>
              <a:rPr lang="en-IN" dirty="0" err="1" smtClean="0">
                <a:solidFill>
                  <a:srgbClr val="00B050"/>
                </a:solidFill>
                <a:latin typeface="Arial Black" pitchFamily="34" charset="0"/>
              </a:rPr>
              <a:t>Tezos</a:t>
            </a:r>
            <a:r>
              <a:rPr lang="en-IN" dirty="0" smtClean="0">
                <a:solidFill>
                  <a:srgbClr val="00B050"/>
                </a:solidFill>
                <a:latin typeface="Arial Black" pitchFamily="34" charset="0"/>
              </a:rPr>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smtClean="0">
                <a:latin typeface="Times New Roman" pitchFamily="18" charset="0"/>
                <a:cs typeface="Times New Roman" pitchFamily="18" charset="0"/>
              </a:rPr>
              <a:t>If you want to store your XTZ tokens safely, you can use cryptocurrency wallets. These are either physical devices or software applications which keep your tokens safe and secure.</a:t>
            </a: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Software Wallets</a:t>
            </a:r>
          </a:p>
          <a:p>
            <a:r>
              <a:rPr lang="en-US" sz="2000" dirty="0" smtClean="0">
                <a:latin typeface="Times New Roman" pitchFamily="18" charset="0"/>
                <a:cs typeface="Times New Roman" pitchFamily="18" charset="0"/>
              </a:rPr>
              <a:t>Galleon Wallet (Desktop wallet for Windows, macOS, and Linux)</a:t>
            </a:r>
          </a:p>
          <a:p>
            <a:r>
              <a:rPr lang="en-US" sz="2000" dirty="0" smtClean="0">
                <a:latin typeface="Times New Roman" pitchFamily="18" charset="0"/>
                <a:cs typeface="Times New Roman" pitchFamily="18" charset="0"/>
              </a:rPr>
              <a:t>AirGap (Mobile wallet for web, Android, and iOS)</a:t>
            </a:r>
          </a:p>
          <a:p>
            <a:r>
              <a:rPr lang="en-US" sz="2000" dirty="0" smtClean="0">
                <a:latin typeface="Times New Roman" pitchFamily="18" charset="0"/>
                <a:cs typeface="Times New Roman" pitchFamily="18" charset="0"/>
              </a:rPr>
              <a:t>Kukai (Web wallet)</a:t>
            </a:r>
          </a:p>
          <a:p>
            <a:r>
              <a:rPr lang="en-US" sz="2000" dirty="0" smtClean="0">
                <a:latin typeface="Times New Roman" pitchFamily="18" charset="0"/>
                <a:cs typeface="Times New Roman" pitchFamily="18" charset="0"/>
              </a:rPr>
              <a:t>ZenGo (Mobile wallet for iOS and Android)</a:t>
            </a:r>
          </a:p>
          <a:p>
            <a:pPr>
              <a:buNone/>
            </a:pPr>
            <a:r>
              <a:rPr lang="en-US" sz="2000" b="1" dirty="0" smtClean="0">
                <a:latin typeface="Times New Roman" pitchFamily="18" charset="0"/>
                <a:cs typeface="Times New Roman" pitchFamily="18" charset="0"/>
              </a:rPr>
              <a:t>Hardware Wallets</a:t>
            </a:r>
          </a:p>
          <a:p>
            <a:r>
              <a:rPr lang="en-US" sz="2000" dirty="0" smtClean="0">
                <a:latin typeface="Times New Roman" pitchFamily="18" charset="0"/>
                <a:cs typeface="Times New Roman" pitchFamily="18" charset="0"/>
              </a:rPr>
              <a:t> Ledger(Obsidian Systems)</a:t>
            </a:r>
          </a:p>
          <a:p>
            <a:r>
              <a:rPr lang="en-US" sz="2000" dirty="0" smtClean="0">
                <a:latin typeface="Times New Roman" pitchFamily="18" charset="0"/>
                <a:cs typeface="Times New Roman" pitchFamily="18" charset="0"/>
              </a:rPr>
              <a:t>Trezor</a:t>
            </a:r>
          </a:p>
          <a:p>
            <a:endParaRPr lang="en-US" sz="2000" b="1"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IN" dirty="0" err="1" smtClean="0">
                <a:solidFill>
                  <a:srgbClr val="00B050"/>
                </a:solidFill>
                <a:latin typeface="Arial Black" pitchFamily="34" charset="0"/>
              </a:rPr>
              <a:t>Tezos</a:t>
            </a:r>
            <a:r>
              <a:rPr lang="en-IN" dirty="0" smtClean="0">
                <a:solidFill>
                  <a:srgbClr val="00B050"/>
                </a:solidFill>
                <a:latin typeface="Arial Black" pitchFamily="34" charset="0"/>
              </a:rPr>
              <a:t> Wallet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solidFill>
                  <a:srgbClr val="00B050"/>
                </a:solidFill>
                <a:latin typeface="Arial Black" pitchFamily="34" charset="0"/>
              </a:rPr>
              <a:t>Is </a:t>
            </a:r>
            <a:r>
              <a:rPr lang="en-IN" dirty="0" err="1" smtClean="0">
                <a:solidFill>
                  <a:srgbClr val="00B050"/>
                </a:solidFill>
                <a:latin typeface="Arial Black" pitchFamily="34" charset="0"/>
              </a:rPr>
              <a:t>Tezos</a:t>
            </a:r>
            <a:r>
              <a:rPr lang="en-IN" dirty="0" smtClean="0">
                <a:solidFill>
                  <a:srgbClr val="00B050"/>
                </a:solidFill>
                <a:latin typeface="Arial Black" pitchFamily="34" charset="0"/>
              </a:rPr>
              <a:t> worth the invest?</a:t>
            </a:r>
            <a:endParaRPr lang="en-US" dirty="0">
              <a:solidFill>
                <a:srgbClr val="00B050"/>
              </a:solidFill>
              <a:latin typeface="Arial Black" pitchFamily="34" charset="0"/>
            </a:endParaRPr>
          </a:p>
        </p:txBody>
      </p:sp>
      <p:sp>
        <p:nvSpPr>
          <p:cNvPr id="5" name="Content Placeholder 4"/>
          <p:cNvSpPr>
            <a:spLocks noGrp="1"/>
          </p:cNvSpPr>
          <p:nvPr>
            <p:ph idx="1"/>
          </p:nvPr>
        </p:nvSpPr>
        <p:spPr/>
        <p:txBody>
          <a:bodyPr>
            <a:normAutofit fontScale="85000" lnSpcReduction="20000"/>
          </a:bodyPr>
          <a:lstStyle/>
          <a:p>
            <a:pPr>
              <a:lnSpc>
                <a:spcPct val="120000"/>
              </a:lnSpc>
            </a:pPr>
            <a:r>
              <a:rPr lang="en-US" dirty="0" smtClean="0">
                <a:latin typeface="Times New Roman" pitchFamily="18" charset="0"/>
                <a:cs typeface="Times New Roman" pitchFamily="18" charset="0"/>
              </a:rPr>
              <a:t>Currently, Tezos is one of the most intriguing and promising cryptocurrency projects because of its on-chain governance and self-amending features which many believe to be in accordance with Satoshi Nakamoto’s blockchain philosophy. </a:t>
            </a:r>
          </a:p>
          <a:p>
            <a:pPr>
              <a:lnSpc>
                <a:spcPct val="120000"/>
              </a:lnSpc>
            </a:pPr>
            <a:endParaRPr lang="en-US" dirty="0" smtClean="0">
              <a:latin typeface="Times New Roman" pitchFamily="18" charset="0"/>
              <a:cs typeface="Times New Roman" pitchFamily="18" charset="0"/>
            </a:endParaRPr>
          </a:p>
          <a:p>
            <a:pPr>
              <a:lnSpc>
                <a:spcPct val="120000"/>
              </a:lnSpc>
            </a:pPr>
            <a:r>
              <a:rPr lang="en-US" dirty="0" smtClean="0">
                <a:latin typeface="Times New Roman" pitchFamily="18" charset="0"/>
                <a:cs typeface="Times New Roman" pitchFamily="18" charset="0"/>
              </a:rPr>
              <a:t>Cryptocurrency prices don't follow a predictable path. They are volatile and can lead to sudden downfalls and surges, which are hard to predict. That’s why if you are looking to </a:t>
            </a:r>
            <a:r>
              <a:rPr lang="en-US" u="sng" dirty="0" smtClean="0">
                <a:latin typeface="Times New Roman" pitchFamily="18" charset="0"/>
                <a:cs typeface="Times New Roman" pitchFamily="18" charset="0"/>
                <a:hlinkClick r:id="rId2"/>
              </a:rPr>
              <a:t>invest in the XTZ token</a:t>
            </a:r>
            <a:r>
              <a:rPr lang="en-US" dirty="0" smtClean="0">
                <a:latin typeface="Times New Roman" pitchFamily="18" charset="0"/>
                <a:cs typeface="Times New Roman" pitchFamily="18" charset="0"/>
              </a:rPr>
              <a:t>, it is recommended that you do so while diversifying your investment portfolio to manage your risk. </a:t>
            </a:r>
          </a:p>
          <a:p>
            <a:pPr>
              <a:lnSpc>
                <a:spcPct val="120000"/>
              </a:lnSpc>
            </a:pPr>
            <a:endParaRPr lang="en-US" dirty="0" smtClean="0">
              <a:latin typeface="Times New Roman" pitchFamily="18" charset="0"/>
              <a:cs typeface="Times New Roman" pitchFamily="18" charset="0"/>
            </a:endParaRPr>
          </a:p>
          <a:p>
            <a:pPr>
              <a:lnSpc>
                <a:spcPct val="120000"/>
              </a:lnSpc>
            </a:pPr>
            <a:r>
              <a:rPr lang="en-US" dirty="0" smtClean="0">
                <a:latin typeface="Times New Roman" pitchFamily="18" charset="0"/>
                <a:cs typeface="Times New Roman" pitchFamily="18" charset="0"/>
              </a:rPr>
              <a:t>Only invest what you can afford to lose.</a:t>
            </a:r>
          </a:p>
          <a:p>
            <a:pPr>
              <a:lnSpc>
                <a:spcPct val="120000"/>
              </a:lnSpc>
            </a:pP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nSpc>
                <a:spcPct val="150000"/>
              </a:lnSpc>
            </a:pPr>
            <a:r>
              <a:rPr lang="en-US" sz="2400" dirty="0" smtClean="0">
                <a:latin typeface="Times New Roman" pitchFamily="18" charset="0"/>
                <a:cs typeface="Times New Roman" pitchFamily="18" charset="0"/>
              </a:rPr>
              <a:t>Tezos is introduced with the aim of providing a better space for cryptocurrency, decentralization and smart contracts. Thus introduces as a self-evolving blockchain tezos plays a better role in the cryptocurrency globe. </a:t>
            </a:r>
          </a:p>
          <a:p>
            <a:pPr>
              <a:lnSpc>
                <a:spcPct val="150000"/>
              </a:lnSpc>
            </a:pPr>
            <a:r>
              <a:rPr lang="en-US" sz="2400" dirty="0" smtClean="0">
                <a:latin typeface="Times New Roman" pitchFamily="18" charset="0"/>
                <a:cs typeface="Times New Roman" pitchFamily="18" charset="0"/>
              </a:rPr>
              <a:t>Tezos team works for the better delivery of all the aspects and projects on their network. Let us hope for more development of smart contracts and decentralized applications on tezos blockchain network. </a:t>
            </a:r>
          </a:p>
          <a:p>
            <a:pPr>
              <a:lnSpc>
                <a:spcPct val="150000"/>
              </a:lnSpc>
            </a:pPr>
            <a:r>
              <a:rPr lang="en-US" sz="2400" dirty="0" smtClean="0">
                <a:latin typeface="Times New Roman" pitchFamily="18" charset="0"/>
                <a:cs typeface="Times New Roman" pitchFamily="18" charset="0"/>
              </a:rPr>
              <a:t>Bit deal provides Blockchain Consultation service through which you can connect their team of blockchain experts to know the potential about various blockchain networks.</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IN" dirty="0" err="1" smtClean="0">
                <a:solidFill>
                  <a:srgbClr val="00B050"/>
                </a:solidFill>
                <a:latin typeface="Arial Black" pitchFamily="34" charset="0"/>
              </a:rPr>
              <a:t>Tezos</a:t>
            </a:r>
            <a:r>
              <a:rPr lang="en-IN" dirty="0" smtClean="0">
                <a:solidFill>
                  <a:srgbClr val="00B050"/>
                </a:solidFill>
                <a:latin typeface="Arial Black" pitchFamily="34" charset="0"/>
              </a:rPr>
              <a:t> – Holding the future of </a:t>
            </a:r>
            <a:r>
              <a:rPr lang="en-IN" dirty="0" err="1" smtClean="0">
                <a:solidFill>
                  <a:srgbClr val="00B050"/>
                </a:solidFill>
                <a:latin typeface="Arial Black" pitchFamily="34" charset="0"/>
              </a:rPr>
              <a:t>Blockchain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nSpc>
                <a:spcPct val="150000"/>
              </a:lnSpc>
            </a:pPr>
            <a:r>
              <a:rPr lang="en-US" dirty="0" smtClean="0">
                <a:latin typeface="Times New Roman" pitchFamily="18" charset="0"/>
                <a:cs typeface="Times New Roman" pitchFamily="18" charset="0"/>
              </a:rPr>
              <a:t>Tezos (XTZ) is a blockchain network linked to a digital token, which is called a </a:t>
            </a:r>
            <a:r>
              <a:rPr lang="en-US" dirty="0" err="1" smtClean="0">
                <a:latin typeface="Times New Roman" pitchFamily="18" charset="0"/>
                <a:cs typeface="Times New Roman" pitchFamily="18" charset="0"/>
              </a:rPr>
              <a:t>tez</a:t>
            </a:r>
            <a:r>
              <a:rPr lang="en-US" dirty="0" smtClean="0">
                <a:latin typeface="Times New Roman" pitchFamily="18" charset="0"/>
                <a:cs typeface="Times New Roman" pitchFamily="18" charset="0"/>
              </a:rPr>
              <a:t> or a </a:t>
            </a:r>
            <a:r>
              <a:rPr lang="en-US" dirty="0" err="1" smtClean="0">
                <a:latin typeface="Times New Roman" pitchFamily="18" charset="0"/>
                <a:cs typeface="Times New Roman" pitchFamily="18" charset="0"/>
              </a:rPr>
              <a:t>tezzie</a:t>
            </a:r>
            <a:r>
              <a:rPr lang="en-US" dirty="0" smtClean="0">
                <a:latin typeface="Times New Roman" pitchFamily="18" charset="0"/>
                <a:cs typeface="Times New Roman" pitchFamily="18" charset="0"/>
              </a:rPr>
              <a:t>.</a:t>
            </a:r>
          </a:p>
          <a:p>
            <a:pPr>
              <a:lnSpc>
                <a:spcPct val="150000"/>
              </a:lnSpc>
            </a:pPr>
            <a:r>
              <a:rPr lang="en-US" dirty="0" err="1" smtClean="0">
                <a:latin typeface="Times New Roman" pitchFamily="18" charset="0"/>
                <a:cs typeface="Times New Roman" pitchFamily="18" charset="0"/>
              </a:rPr>
              <a:t>Tez</a:t>
            </a:r>
            <a:r>
              <a:rPr lang="en-US" dirty="0" smtClean="0">
                <a:latin typeface="Times New Roman" pitchFamily="18" charset="0"/>
                <a:cs typeface="Times New Roman" pitchFamily="18" charset="0"/>
              </a:rPr>
              <a:t> are not mining-based and rely on a proof-of-stake mechanism.</a:t>
            </a:r>
          </a:p>
          <a:p>
            <a:pPr>
              <a:lnSpc>
                <a:spcPct val="150000"/>
              </a:lnSpc>
            </a:pPr>
            <a:r>
              <a:rPr lang="en-US" dirty="0" smtClean="0">
                <a:latin typeface="Times New Roman" pitchFamily="18" charset="0"/>
                <a:cs typeface="Times New Roman" pitchFamily="18" charset="0"/>
              </a:rPr>
              <a:t>Tezos had a highly successful ICO, but it was followed by lawsuits and price declines.</a:t>
            </a:r>
          </a:p>
          <a:p>
            <a:pPr>
              <a:lnSpc>
                <a:spcPct val="150000"/>
              </a:lnSpc>
            </a:pPr>
            <a:r>
              <a:rPr lang="en-US" dirty="0" smtClean="0">
                <a:latin typeface="Times New Roman" pitchFamily="18" charset="0"/>
                <a:cs typeface="Times New Roman" pitchFamily="18" charset="0"/>
              </a:rPr>
              <a:t>The price of </a:t>
            </a:r>
            <a:r>
              <a:rPr lang="en-US" dirty="0" err="1" smtClean="0">
                <a:latin typeface="Times New Roman" pitchFamily="18" charset="0"/>
                <a:cs typeface="Times New Roman" pitchFamily="18" charset="0"/>
              </a:rPr>
              <a:t>tez</a:t>
            </a:r>
            <a:r>
              <a:rPr lang="en-US" dirty="0" smtClean="0">
                <a:latin typeface="Times New Roman" pitchFamily="18" charset="0"/>
                <a:cs typeface="Times New Roman" pitchFamily="18" charset="0"/>
              </a:rPr>
              <a:t> reached record highs in early 2020, leading to renewed speculation about its future investment potential.</a:t>
            </a:r>
          </a:p>
          <a:p>
            <a:pPr>
              <a:lnSpc>
                <a:spcPct val="150000"/>
              </a:lnSpc>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dirty="0" err="1" smtClean="0">
                <a:solidFill>
                  <a:srgbClr val="00B050"/>
                </a:solidFill>
                <a:latin typeface="Arial Black" pitchFamily="34" charset="0"/>
              </a:rPr>
              <a:t>Tezos</a:t>
            </a:r>
            <a:r>
              <a:rPr lang="en-IN" dirty="0" smtClean="0">
                <a:solidFill>
                  <a:srgbClr val="00B050"/>
                </a:solidFill>
                <a:latin typeface="Arial Black" pitchFamily="34" charset="0"/>
              </a:rPr>
              <a:t> Key Takeaways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2357430"/>
            <a:ext cx="7582525" cy="1569660"/>
          </a:xfrm>
          <a:prstGeom prst="rect">
            <a:avLst/>
          </a:prstGeom>
          <a:noFill/>
        </p:spPr>
        <p:txBody>
          <a:bodyPr wrap="none" rtlCol="0">
            <a:spAutoFit/>
          </a:bodyPr>
          <a:lstStyle/>
          <a:p>
            <a:r>
              <a:rPr lang="en-IN" sz="9600" dirty="0" smtClean="0">
                <a:solidFill>
                  <a:srgbClr val="0070C0"/>
                </a:solidFill>
                <a:latin typeface="Algerian" pitchFamily="82" charset="0"/>
              </a:rPr>
              <a:t>Thank you!!</a:t>
            </a:r>
            <a:endParaRPr lang="en-US" sz="9600" dirty="0">
              <a:solidFill>
                <a:srgbClr val="0070C0"/>
              </a:solidFill>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285860"/>
            <a:ext cx="8229600" cy="4525963"/>
          </a:xfrm>
        </p:spPr>
        <p:txBody>
          <a:bodyPr>
            <a:noAutofit/>
          </a:bodyPr>
          <a:lstStyle/>
          <a:p>
            <a:pPr>
              <a:lnSpc>
                <a:spcPct val="160000"/>
              </a:lnSpc>
            </a:pPr>
            <a:r>
              <a:rPr lang="en-US" sz="2000" dirty="0" smtClean="0">
                <a:latin typeface="Times New Roman" pitchFamily="18" charset="0"/>
                <a:cs typeface="Times New Roman" pitchFamily="18" charset="0"/>
              </a:rPr>
              <a:t>Block chain technology is booming up the digital world in recent days. This paved a way for creating separate blockchain network for various industries like music, games, etc. There evolved blockchain networks such as Ethereum, EOS, TRON, Steller, Waves, etc till date. Tezos has been added up next in the list of the blockchain network, but tezos will not be just one among them.</a:t>
            </a:r>
          </a:p>
          <a:p>
            <a:pPr>
              <a:lnSpc>
                <a:spcPct val="160000"/>
              </a:lnSpc>
            </a:pPr>
            <a:r>
              <a:rPr lang="en-US" sz="2000" dirty="0" smtClean="0">
                <a:latin typeface="Times New Roman" pitchFamily="18" charset="0"/>
                <a:cs typeface="Times New Roman" pitchFamily="18" charset="0"/>
              </a:rPr>
              <a:t> Let's have a look at why tezos creating a huge hype in blockchain industry? what is the specialty of tezos? and what if the tezos blockchain has been implemented in real time applications?</a:t>
            </a:r>
            <a:endParaRPr lang="en-US" sz="2000" b="1"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115328" cy="796908"/>
          </a:xfrm>
        </p:spPr>
        <p:txBody>
          <a:bodyPr/>
          <a:lstStyle/>
          <a:p>
            <a:r>
              <a:rPr lang="en-IN" dirty="0" smtClean="0">
                <a:solidFill>
                  <a:srgbClr val="00B050"/>
                </a:solidFill>
                <a:latin typeface="Arial Black" pitchFamily="34" charset="0"/>
              </a:rPr>
              <a:t>Introduction</a:t>
            </a:r>
            <a:endParaRPr lang="en-US" dirty="0">
              <a:solidFill>
                <a:srgbClr val="00B050"/>
              </a:solidFill>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nSpc>
                <a:spcPct val="150000"/>
              </a:lnSpc>
            </a:pPr>
            <a:r>
              <a:rPr lang="en-US" sz="2400" dirty="0" smtClean="0">
                <a:latin typeface="Times New Roman" pitchFamily="18" charset="0"/>
                <a:cs typeface="Times New Roman" pitchFamily="18" charset="0"/>
              </a:rPr>
              <a:t>Tezos is a blockchain network similar to Ethereum for developing and deploying smart contracts and decentralized applications. </a:t>
            </a:r>
          </a:p>
          <a:p>
            <a:pPr>
              <a:lnSpc>
                <a:spcPct val="150000"/>
              </a:lnSpc>
            </a:pPr>
            <a:r>
              <a:rPr lang="en-US" sz="2400" dirty="0" smtClean="0">
                <a:latin typeface="Times New Roman" pitchFamily="18" charset="0"/>
                <a:cs typeface="Times New Roman" pitchFamily="18" charset="0"/>
              </a:rPr>
              <a:t>Tezos is the first self-evolving blockchain in the globe. </a:t>
            </a:r>
          </a:p>
          <a:p>
            <a:pPr>
              <a:lnSpc>
                <a:spcPct val="150000"/>
              </a:lnSpc>
            </a:pPr>
            <a:r>
              <a:rPr lang="en-US" sz="2400" dirty="0" smtClean="0">
                <a:latin typeface="Times New Roman" pitchFamily="18" charset="0"/>
                <a:cs typeface="Times New Roman" pitchFamily="18" charset="0"/>
              </a:rPr>
              <a:t>Tezos is a P2P, distributed, and permission less blockchain network aiming to make a few notable improvements and innovations in the blockchain.</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err="1" smtClean="0">
                <a:solidFill>
                  <a:srgbClr val="00B050"/>
                </a:solidFill>
                <a:latin typeface="Arial Black" pitchFamily="34" charset="0"/>
              </a:rPr>
              <a:t>Tezos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50000"/>
              </a:lnSpc>
            </a:pPr>
            <a:r>
              <a:rPr lang="en-US" sz="2400" dirty="0" smtClean="0">
                <a:latin typeface="Times New Roman" pitchFamily="18" charset="0"/>
                <a:cs typeface="Times New Roman" pitchFamily="18" charset="0"/>
              </a:rPr>
              <a:t>Tezos was started developing in early 2014 but has its first launch in 2018.</a:t>
            </a:r>
          </a:p>
          <a:p>
            <a:pPr>
              <a:lnSpc>
                <a:spcPct val="150000"/>
              </a:lnSpc>
            </a:pPr>
            <a:r>
              <a:rPr lang="en-US" sz="2400" dirty="0" smtClean="0">
                <a:latin typeface="Times New Roman" pitchFamily="18" charset="0"/>
                <a:cs typeface="Times New Roman" pitchFamily="18" charset="0"/>
              </a:rPr>
              <a:t> Founders: Arthur Breitman &amp; Kathleen Breitman </a:t>
            </a:r>
          </a:p>
          <a:p>
            <a:pPr>
              <a:lnSpc>
                <a:spcPct val="150000"/>
              </a:lnSpc>
            </a:pPr>
            <a:r>
              <a:rPr lang="en-US" sz="2400" dirty="0" smtClean="0">
                <a:latin typeface="Times New Roman" pitchFamily="18" charset="0"/>
                <a:cs typeface="Times New Roman" pitchFamily="18" charset="0"/>
              </a:rPr>
              <a:t>Founded Year: September 2018 </a:t>
            </a:r>
          </a:p>
          <a:p>
            <a:pPr>
              <a:lnSpc>
                <a:spcPct val="150000"/>
              </a:lnSpc>
            </a:pPr>
            <a:r>
              <a:rPr lang="en-US" sz="2400" dirty="0" smtClean="0">
                <a:latin typeface="Times New Roman" pitchFamily="18" charset="0"/>
                <a:cs typeface="Times New Roman" pitchFamily="18" charset="0"/>
              </a:rPr>
              <a:t>Headquarters: Switzerland </a:t>
            </a:r>
          </a:p>
          <a:p>
            <a:pPr>
              <a:lnSpc>
                <a:spcPct val="150000"/>
              </a:lnSpc>
            </a:pPr>
            <a:r>
              <a:rPr lang="en-US" sz="2400" dirty="0" smtClean="0">
                <a:latin typeface="Times New Roman" pitchFamily="18" charset="0"/>
                <a:cs typeface="Times New Roman" pitchFamily="18" charset="0"/>
              </a:rPr>
              <a:t>Fund Raised in 1st ICO: $232 million </a:t>
            </a:r>
          </a:p>
          <a:p>
            <a:pPr>
              <a:lnSpc>
                <a:spcPct val="150000"/>
              </a:lnSpc>
            </a:pPr>
            <a:r>
              <a:rPr lang="en-US" sz="2400" dirty="0" smtClean="0">
                <a:latin typeface="Times New Roman" pitchFamily="18" charset="0"/>
                <a:cs typeface="Times New Roman" pitchFamily="18" charset="0"/>
              </a:rPr>
              <a:t>Tezos-founding company is named Dynamic Ledger Solutions ( DLS )</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solidFill>
                  <a:srgbClr val="00B050"/>
                </a:solidFill>
                <a:latin typeface="Arial Black" pitchFamily="34" charset="0"/>
              </a:rPr>
              <a:t>History of </a:t>
            </a:r>
            <a:r>
              <a:rPr lang="en-IN" dirty="0" err="1" smtClean="0">
                <a:solidFill>
                  <a:srgbClr val="00B050"/>
                </a:solidFill>
                <a:latin typeface="Arial Black" pitchFamily="34" charset="0"/>
              </a:rPr>
              <a:t>Tezos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US" sz="2400" dirty="0" smtClean="0">
                <a:latin typeface="Times New Roman" pitchFamily="18" charset="0"/>
                <a:cs typeface="Times New Roman" pitchFamily="18" charset="0"/>
              </a:rPr>
              <a:t>1. The smart contract language of the Tezos blockchain is Michelson whereas the smart contract language of Ethereum is Ethereum Virtual Machine (EVM ).</a:t>
            </a:r>
          </a:p>
          <a:p>
            <a:pPr>
              <a:lnSpc>
                <a:spcPct val="150000"/>
              </a:lnSpc>
            </a:pP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 2. Both EVM and Michelson are stack-based programming language which works by mutating a sequence of data elements to some sequence of instructions. </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IN" dirty="0" smtClean="0">
                <a:solidFill>
                  <a:srgbClr val="00B050"/>
                </a:solidFill>
                <a:latin typeface="Arial Black" pitchFamily="34" charset="0"/>
              </a:rPr>
              <a:t>Difference between </a:t>
            </a:r>
            <a:r>
              <a:rPr lang="en-IN" dirty="0" err="1" smtClean="0">
                <a:solidFill>
                  <a:srgbClr val="00B050"/>
                </a:solidFill>
                <a:latin typeface="Arial Black" pitchFamily="34" charset="0"/>
              </a:rPr>
              <a:t>Tezos</a:t>
            </a:r>
            <a:r>
              <a:rPr lang="en-IN" dirty="0" smtClean="0">
                <a:solidFill>
                  <a:srgbClr val="00B050"/>
                </a:solidFill>
                <a:latin typeface="Arial Black" pitchFamily="34" charset="0"/>
              </a:rPr>
              <a:t> &amp; </a:t>
            </a:r>
            <a:r>
              <a:rPr lang="en-IN" dirty="0" err="1" smtClean="0">
                <a:solidFill>
                  <a:srgbClr val="00B050"/>
                </a:solidFill>
                <a:latin typeface="Arial Black" pitchFamily="34" charset="0"/>
              </a:rPr>
              <a:t>Ethereum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857364"/>
            <a:ext cx="8229600" cy="4525963"/>
          </a:xfrm>
        </p:spPr>
        <p:txBody>
          <a:bodyPr>
            <a:normAutofit/>
          </a:bodyPr>
          <a:lstStyle/>
          <a:p>
            <a:pPr>
              <a:lnSpc>
                <a:spcPct val="150000"/>
              </a:lnSpc>
            </a:pPr>
            <a:r>
              <a:rPr lang="en-US" sz="2400" dirty="0" smtClean="0">
                <a:latin typeface="Times New Roman" pitchFamily="18" charset="0"/>
                <a:cs typeface="Times New Roman" pitchFamily="18" charset="0"/>
              </a:rPr>
              <a:t>1. Michelson is written in a human-legible text format and EVM operates as bytes. </a:t>
            </a:r>
          </a:p>
          <a:p>
            <a:pPr>
              <a:lnSpc>
                <a:spcPct val="150000"/>
              </a:lnSpc>
            </a:pP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2. Michelson data elements are typed but it is not the same in EVM.</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IN" dirty="0" smtClean="0">
                <a:solidFill>
                  <a:srgbClr val="00B050"/>
                </a:solidFill>
                <a:latin typeface="Arial Black" pitchFamily="34" charset="0"/>
              </a:rPr>
              <a:t>Main Difference between Michelson &amp; EVM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071546"/>
            <a:ext cx="8229600" cy="4525963"/>
          </a:xfrm>
        </p:spPr>
        <p:txBody>
          <a:bodyPr>
            <a:noAutofit/>
          </a:bodyPr>
          <a:lstStyle/>
          <a:p>
            <a:pPr>
              <a:lnSpc>
                <a:spcPct val="150000"/>
              </a:lnSpc>
            </a:pPr>
            <a:r>
              <a:rPr lang="en-US" sz="2000" b="1" dirty="0" smtClean="0">
                <a:solidFill>
                  <a:schemeClr val="accent2">
                    <a:lumMod val="75000"/>
                  </a:schemeClr>
                </a:solidFill>
                <a:latin typeface="Times New Roman" pitchFamily="18" charset="0"/>
                <a:cs typeface="Times New Roman" pitchFamily="18" charset="0"/>
              </a:rPr>
              <a:t>1. Network Layer:</a:t>
            </a:r>
            <a:r>
              <a:rPr lang="en-US" sz="2000" dirty="0" smtClean="0">
                <a:latin typeface="Times New Roman" pitchFamily="18" charset="0"/>
                <a:cs typeface="Times New Roman" pitchFamily="18" charset="0"/>
              </a:rPr>
              <a:t> This protocols hold the responsibility of peer listening and broadcasting it between its nodes, simply known as gossip protocol. </a:t>
            </a:r>
          </a:p>
          <a:p>
            <a:pPr>
              <a:lnSpc>
                <a:spcPct val="150000"/>
              </a:lnSpc>
            </a:pPr>
            <a:r>
              <a:rPr lang="en-US" sz="2000" b="1" dirty="0" smtClean="0">
                <a:solidFill>
                  <a:schemeClr val="accent2">
                    <a:lumMod val="75000"/>
                  </a:schemeClr>
                </a:solidFill>
                <a:latin typeface="Times New Roman" pitchFamily="18" charset="0"/>
                <a:cs typeface="Times New Roman" pitchFamily="18" charset="0"/>
              </a:rPr>
              <a:t>2. Transaction Layer:</a:t>
            </a:r>
            <a:r>
              <a:rPr lang="en-US" sz="2000" dirty="0" smtClean="0">
                <a:latin typeface="Times New Roman" pitchFamily="18" charset="0"/>
                <a:cs typeface="Times New Roman" pitchFamily="18" charset="0"/>
              </a:rPr>
              <a:t> This transaction protocol defines the accounting model that is being implemented by the blockchain network. </a:t>
            </a:r>
          </a:p>
          <a:p>
            <a:pPr>
              <a:lnSpc>
                <a:spcPct val="150000"/>
              </a:lnSpc>
            </a:pPr>
            <a:r>
              <a:rPr lang="en-US" sz="2000" b="1" dirty="0" smtClean="0">
                <a:solidFill>
                  <a:schemeClr val="accent2">
                    <a:lumMod val="75000"/>
                  </a:schemeClr>
                </a:solidFill>
                <a:latin typeface="Times New Roman" pitchFamily="18" charset="0"/>
                <a:cs typeface="Times New Roman" pitchFamily="18" charset="0"/>
              </a:rPr>
              <a:t>3. Consensus Layer:</a:t>
            </a:r>
            <a:r>
              <a:rPr lang="en-US" sz="2000" dirty="0" smtClean="0">
                <a:latin typeface="Times New Roman" pitchFamily="18" charset="0"/>
                <a:cs typeface="Times New Roman" pitchFamily="18" charset="0"/>
              </a:rPr>
              <a:t> This protocol helps blockchain reach agreements on the state of transactions, which is pretty self-explanatory. </a:t>
            </a:r>
          </a:p>
          <a:p>
            <a:pPr>
              <a:lnSpc>
                <a:spcPct val="150000"/>
              </a:lnSpc>
              <a:buNone/>
            </a:pPr>
            <a:r>
              <a:rPr lang="en-US" sz="2000" dirty="0" smtClean="0">
                <a:latin typeface="Times New Roman" pitchFamily="18" charset="0"/>
                <a:cs typeface="Times New Roman" pitchFamily="18" charset="0"/>
              </a:rPr>
              <a:t>   </a:t>
            </a:r>
          </a:p>
          <a:p>
            <a:pPr>
              <a:lnSpc>
                <a:spcPct val="150000"/>
              </a:lnSpc>
              <a:buNone/>
            </a:pPr>
            <a:r>
              <a:rPr lang="en-US" sz="2000" dirty="0" smtClean="0">
                <a:latin typeface="Times New Roman" pitchFamily="18" charset="0"/>
                <a:cs typeface="Times New Roman" pitchFamily="18" charset="0"/>
              </a:rPr>
              <a:t>   In Tezos, the network shell provides communication between the network layer and the blockchain layer. Blockchain Layer is nothing but the combination of transaction and consensus layer of tezos.</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115328" cy="868346"/>
          </a:xfrm>
        </p:spPr>
        <p:txBody>
          <a:bodyPr/>
          <a:lstStyle/>
          <a:p>
            <a:pPr algn="ctr"/>
            <a:r>
              <a:rPr lang="en-IN" dirty="0" err="1" smtClean="0">
                <a:solidFill>
                  <a:srgbClr val="00B050"/>
                </a:solidFill>
                <a:latin typeface="Arial Black" pitchFamily="34" charset="0"/>
              </a:rPr>
              <a:t>Tezos</a:t>
            </a:r>
            <a:r>
              <a:rPr lang="en-IN" dirty="0" smtClean="0">
                <a:solidFill>
                  <a:srgbClr val="00B050"/>
                </a:solidFill>
                <a:latin typeface="Arial Black" pitchFamily="34" charset="0"/>
              </a:rPr>
              <a:t> Architecture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Tezos has quite a unique architecture which uses something called Network Shell. It's an agnostic native middleware which has enabled the development team to create a modular style of blockchain network which can change, upgrade and amend itself by following a particular set of rules. </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IN" dirty="0" smtClean="0">
                <a:solidFill>
                  <a:srgbClr val="00B050"/>
                </a:solidFill>
                <a:latin typeface="Arial Black" pitchFamily="34" charset="0"/>
              </a:rPr>
              <a:t>How does </a:t>
            </a:r>
            <a:r>
              <a:rPr lang="en-IN" dirty="0" err="1" smtClean="0">
                <a:solidFill>
                  <a:srgbClr val="00B050"/>
                </a:solidFill>
                <a:latin typeface="Arial Black" pitchFamily="34" charset="0"/>
              </a:rPr>
              <a:t>Tezos</a:t>
            </a:r>
            <a:r>
              <a:rPr lang="en-IN" dirty="0" smtClean="0">
                <a:solidFill>
                  <a:srgbClr val="00B050"/>
                </a:solidFill>
                <a:latin typeface="Arial Black" pitchFamily="34" charset="0"/>
              </a:rPr>
              <a:t> works and what technology is behind it?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US" sz="2400" dirty="0" smtClean="0">
                <a:latin typeface="Times New Roman" pitchFamily="18" charset="0"/>
                <a:cs typeface="Times New Roman" pitchFamily="18" charset="0"/>
              </a:rPr>
              <a:t> Network Shell allows seamless communication between blockchain and network layers while the network layer remains agnostic to the other two layers. </a:t>
            </a:r>
          </a:p>
          <a:p>
            <a:pPr>
              <a:lnSpc>
                <a:spcPct val="150000"/>
              </a:lnSpc>
            </a:pPr>
            <a:r>
              <a:rPr lang="en-US" sz="2400" dirty="0" smtClean="0">
                <a:latin typeface="Times New Roman" pitchFamily="18" charset="0"/>
                <a:cs typeface="Times New Roman" pitchFamily="18" charset="0"/>
              </a:rPr>
              <a:t>This communication between layers enables stakeholders to govern the blockchain network upgrades and changes in a democratic manner.</a:t>
            </a:r>
          </a:p>
          <a:p>
            <a:pPr>
              <a:lnSpc>
                <a:spcPct val="150000"/>
              </a:lnSpc>
            </a:pP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pPr algn="ctr"/>
            <a:r>
              <a:rPr lang="en-IN" dirty="0" smtClean="0">
                <a:solidFill>
                  <a:srgbClr val="00B050"/>
                </a:solidFill>
                <a:latin typeface="Arial Black" pitchFamily="34" charset="0"/>
              </a:rPr>
              <a:t>How does </a:t>
            </a:r>
            <a:r>
              <a:rPr lang="en-IN" dirty="0" err="1" smtClean="0">
                <a:solidFill>
                  <a:srgbClr val="00B050"/>
                </a:solidFill>
                <a:latin typeface="Arial Black" pitchFamily="34" charset="0"/>
              </a:rPr>
              <a:t>Tezos</a:t>
            </a:r>
            <a:r>
              <a:rPr lang="en-IN" dirty="0" smtClean="0">
                <a:solidFill>
                  <a:srgbClr val="00B050"/>
                </a:solidFill>
                <a:latin typeface="Arial Black" pitchFamily="34" charset="0"/>
              </a:rPr>
              <a:t> works and what technology is behind it?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66</TotalTime>
  <Words>1087</Words>
  <Application>Microsoft Office PowerPoint</Application>
  <PresentationFormat>On-screen Show (4:3)</PresentationFormat>
  <Paragraphs>83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TEZOS</vt:lpstr>
      <vt:lpstr>Introduction</vt:lpstr>
      <vt:lpstr>Tezos</vt:lpstr>
      <vt:lpstr>History of Tezos</vt:lpstr>
      <vt:lpstr>Difference between Tezos &amp; Ethereum</vt:lpstr>
      <vt:lpstr>Main Difference between Michelson &amp; EVM</vt:lpstr>
      <vt:lpstr>Tezos Architecture</vt:lpstr>
      <vt:lpstr>How does Tezos works and what technology is behind it? </vt:lpstr>
      <vt:lpstr>How does Tezos works and what technology is behind it? </vt:lpstr>
      <vt:lpstr>Special Characteristics of Tezos</vt:lpstr>
      <vt:lpstr>Special Characteristics of Tezos</vt:lpstr>
      <vt:lpstr>Fees &amp; Expenses</vt:lpstr>
      <vt:lpstr>How safe is Tezos?</vt:lpstr>
      <vt:lpstr>Tezos Wallet</vt:lpstr>
      <vt:lpstr>Is Tezos worth the invest?</vt:lpstr>
      <vt:lpstr>Tezos – Holding the future of Blockchain</vt:lpstr>
      <vt:lpstr>Tezos Key Takeaways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TEZOS</dc:title>
  <dc:creator>GANESHA GANESH</dc:creator>
  <cp:lastModifiedBy>GANESHA GANESH</cp:lastModifiedBy>
  <cp:revision>15</cp:revision>
  <dcterms:created xsi:type="dcterms:W3CDTF">2021-05-16T10:50:03Z</dcterms:created>
  <dcterms:modified xsi:type="dcterms:W3CDTF">2021-05-16T11:57:15Z</dcterms:modified>
</cp:coreProperties>
</file>