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8" r:id="rId7"/>
    <p:sldId id="259" r:id="rId8"/>
    <p:sldId id="269" r:id="rId9"/>
    <p:sldId id="270" r:id="rId10"/>
    <p:sldId id="271" r:id="rId11"/>
    <p:sldId id="260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FF0000"/>
                </a:solidFill>
              </a:rPr>
              <a:t>Speech EmotionRecognition</a:t>
            </a:r>
            <a:endParaRPr lang="en-IN" alt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3160" y="3987800"/>
            <a:ext cx="4091305" cy="1945005"/>
          </a:xfrm>
        </p:spPr>
        <p:txBody>
          <a:bodyPr>
            <a:noAutofit/>
          </a:bodyPr>
          <a:lstStyle/>
          <a:p>
            <a:pPr algn="l"/>
            <a:r>
              <a:rPr lang="en-IN" altLang="en-US" sz="2000"/>
              <a:t>P.JOSIKA</a:t>
            </a:r>
            <a:endParaRPr lang="en-IN" altLang="en-US" sz="2000"/>
          </a:p>
          <a:p>
            <a:pPr algn="l"/>
            <a:r>
              <a:rPr lang="en-IN" altLang="en-US" sz="2000"/>
              <a:t>2019202020</a:t>
            </a:r>
            <a:endParaRPr lang="en-IN" altLang="en-US" sz="2000"/>
          </a:p>
          <a:p>
            <a:pPr algn="l"/>
            <a:r>
              <a:rPr lang="en-IN" altLang="en-US" sz="2000"/>
              <a:t>MCA-R</a:t>
            </a:r>
            <a:endParaRPr lang="en-IN" altLang="en-US" sz="2000"/>
          </a:p>
          <a:p>
            <a:pPr algn="l"/>
            <a:r>
              <a:rPr lang="en-IN" altLang="en-US" sz="2000"/>
              <a:t>GUIDE:MS.R.L.JASMINE</a:t>
            </a:r>
            <a:endParaRPr lang="en-I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TECHNOLOGIES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675"/>
            <a:ext cx="10047605" cy="484060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dirty="0">
              <a:latin typeface="+mn-ea"/>
              <a:cs typeface="+mn-ea"/>
            </a:endParaRPr>
          </a:p>
          <a:p>
            <a:r>
              <a:rPr lang="en-US" dirty="0">
                <a:latin typeface="+mn-ea"/>
                <a:cs typeface="+mn-ea"/>
                <a:sym typeface="+mn-ea"/>
              </a:rPr>
              <a:t>Tools – PyCharm</a:t>
            </a:r>
            <a:endParaRPr lang="en-US" dirty="0">
              <a:latin typeface="+mn-ea"/>
              <a:cs typeface="+mn-ea"/>
              <a:sym typeface="+mn-ea"/>
            </a:endParaRPr>
          </a:p>
          <a:p>
            <a:r>
              <a:rPr lang="en-US" dirty="0">
                <a:latin typeface="+mn-ea"/>
                <a:cs typeface="+mn-ea"/>
                <a:sym typeface="+mn-ea"/>
              </a:rPr>
              <a:t>Language – Python3</a:t>
            </a:r>
            <a:endParaRPr lang="en-US" dirty="0">
              <a:latin typeface="+mn-ea"/>
              <a:cs typeface="+mn-ea"/>
            </a:endParaRPr>
          </a:p>
          <a:p>
            <a:r>
              <a:rPr lang="en-US" dirty="0">
                <a:latin typeface="+mn-ea"/>
                <a:cs typeface="+mn-ea"/>
                <a:sym typeface="+mn-ea"/>
              </a:rPr>
              <a:t>Libraries – </a:t>
            </a:r>
            <a:r>
              <a:rPr lang="en-IN" altLang="en-US" dirty="0">
                <a:latin typeface="+mn-ea"/>
                <a:cs typeface="+mn-ea"/>
                <a:sym typeface="+mn-ea"/>
              </a:rPr>
              <a:t>L</a:t>
            </a:r>
            <a:r>
              <a:rPr lang="en-US" dirty="0">
                <a:latin typeface="+mn-ea"/>
                <a:cs typeface="+mn-ea"/>
                <a:sym typeface="+mn-ea"/>
              </a:rPr>
              <a:t>ibrosa</a:t>
            </a:r>
            <a:r>
              <a:rPr lang="en-IN" altLang="en-US" dirty="0">
                <a:latin typeface="+mn-ea"/>
                <a:cs typeface="+mn-ea"/>
                <a:sym typeface="+mn-ea"/>
              </a:rPr>
              <a:t>,</a:t>
            </a:r>
            <a:r>
              <a:rPr lang="en-US" dirty="0">
                <a:latin typeface="+mn-ea"/>
                <a:cs typeface="+mn-ea"/>
                <a:sym typeface="+mn-ea"/>
              </a:rPr>
              <a:t> </a:t>
            </a:r>
            <a:r>
              <a:rPr lang="en-US" dirty="0" err="1">
                <a:latin typeface="+mn-ea"/>
                <a:cs typeface="+mn-ea"/>
                <a:sym typeface="+mn-ea"/>
              </a:rPr>
              <a:t>Keras</a:t>
            </a:r>
            <a:r>
              <a:rPr lang="en-IN" altLang="en-US" dirty="0" err="1">
                <a:latin typeface="+mn-ea"/>
                <a:cs typeface="+mn-ea"/>
                <a:sym typeface="+mn-ea"/>
              </a:rPr>
              <a:t>,Soundfile,Tqdm</a:t>
            </a:r>
            <a:endParaRPr lang="en-IN" altLang="en-US" dirty="0" err="1">
              <a:latin typeface="+mn-ea"/>
              <a:cs typeface="+mn-ea"/>
              <a:sym typeface="+mn-ea"/>
            </a:endParaRPr>
          </a:p>
          <a:p>
            <a:r>
              <a:rPr lang="en-IN" altLang="en-US">
                <a:latin typeface="+mn-ea"/>
                <a:cs typeface="+mn-ea"/>
              </a:rPr>
              <a:t>Model-CNN</a:t>
            </a:r>
            <a:endParaRPr lang="en-IN" altLang="en-US">
              <a:latin typeface="+mn-ea"/>
              <a:cs typeface="+mn-ea"/>
            </a:endParaRPr>
          </a:p>
          <a:p>
            <a:r>
              <a:rPr lang="en-IN" altLang="en-US">
                <a:latin typeface="+mn-ea"/>
                <a:cs typeface="+mn-ea"/>
              </a:rPr>
              <a:t>Comparing classification algorithms like SVM,KNN,Logistic </a:t>
            </a:r>
            <a:endParaRPr lang="en-I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IN" altLang="en-US">
                <a:latin typeface="+mn-ea"/>
                <a:cs typeface="+mn-ea"/>
              </a:rPr>
              <a:t>Regression</a:t>
            </a:r>
            <a:endParaRPr lang="en-I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ARCHITECTURE DIAGRAM</a:t>
            </a:r>
            <a:endParaRPr lang="en-IN" altLang="en-US"/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Architecture modified 1st 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825625"/>
            <a:ext cx="8916035" cy="4582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REFERENCES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7775575" cy="427291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/>
              <a:t>[1] El Ayadi, M., Kamel, M.S. and Karray, F., 2011. Survey on speech </a:t>
            </a:r>
            <a:endParaRPr lang="en-US"/>
          </a:p>
          <a:p>
            <a:pPr marL="0" indent="0">
              <a:buNone/>
            </a:pPr>
            <a:r>
              <a:rPr lang="en-US"/>
              <a:t>emotion recognition: Features, classification schemes, and databases. </a:t>
            </a:r>
            <a:endParaRPr lang="en-US"/>
          </a:p>
          <a:p>
            <a:pPr marL="0" indent="0">
              <a:buNone/>
            </a:pPr>
            <a:r>
              <a:rPr lang="en-US"/>
              <a:t>Pattern Recognition, 44(3), pp.572-587.</a:t>
            </a:r>
            <a:endParaRPr lang="en-US"/>
          </a:p>
          <a:p>
            <a:pPr marL="0" indent="0">
              <a:buNone/>
            </a:pPr>
            <a:r>
              <a:rPr lang="en-US"/>
              <a:t>[2] Trigeorgis, G., Ringeval, F., Brueckner, R., Marchi, E., Nicolaou, M.A. </a:t>
            </a:r>
            <a:endParaRPr lang="en-US"/>
          </a:p>
          <a:p>
            <a:pPr marL="0" indent="0">
              <a:buNone/>
            </a:pPr>
            <a:r>
              <a:rPr lang="en-US"/>
              <a:t>and Zafeiriou, S., 2016, March. Adieu features? End-to-end speech </a:t>
            </a:r>
            <a:endParaRPr lang="en-US"/>
          </a:p>
          <a:p>
            <a:pPr marL="0" indent="0">
              <a:buNone/>
            </a:pPr>
            <a:r>
              <a:rPr lang="en-US"/>
              <a:t>emotion recognition using a deep convolutional recurrent network. In </a:t>
            </a:r>
            <a:endParaRPr lang="en-US"/>
          </a:p>
          <a:p>
            <a:pPr marL="0" indent="0">
              <a:buNone/>
            </a:pPr>
            <a:r>
              <a:rPr lang="en-US"/>
              <a:t>2016 IEEE International Conference on Acoustics, Speech and Signal </a:t>
            </a:r>
            <a:endParaRPr lang="en-US"/>
          </a:p>
          <a:p>
            <a:pPr marL="0" indent="0">
              <a:buNone/>
            </a:pPr>
            <a:r>
              <a:rPr lang="en-US"/>
              <a:t>Processing (ICASSP) (pp. 5200-5204). IEEE.</a:t>
            </a:r>
            <a:endParaRPr lang="en-US"/>
          </a:p>
          <a:p>
            <a:pPr marL="0" indent="0">
              <a:buNone/>
            </a:pPr>
            <a:r>
              <a:rPr lang="en-US"/>
              <a:t>[3] LeCun, Y., Bengio, Y. and Hinton, G., 2015. Deep learning. Nature, </a:t>
            </a:r>
            <a:endParaRPr lang="en-US"/>
          </a:p>
          <a:p>
            <a:pPr marL="0" indent="0">
              <a:buNone/>
            </a:pPr>
            <a:r>
              <a:rPr lang="en-US"/>
              <a:t>521(7553), pp.436-444.</a:t>
            </a:r>
            <a:endParaRPr lang="en-US"/>
          </a:p>
          <a:p>
            <a:pPr marL="0" indent="0">
              <a:buNone/>
            </a:pPr>
            <a:r>
              <a:rPr lang="en-US"/>
              <a:t>[4] Chakraborty, R. and Kopparapu, S.K., 2016, July. Improved speech </a:t>
            </a:r>
            <a:endParaRPr lang="en-US"/>
          </a:p>
          <a:p>
            <a:pPr marL="0" indent="0">
              <a:buNone/>
            </a:pPr>
            <a:r>
              <a:rPr lang="en-US"/>
              <a:t>emotion recognition using error correcting codes. In Multimedia &amp; Expo </a:t>
            </a:r>
            <a:endParaRPr lang="en-US"/>
          </a:p>
          <a:p>
            <a:pPr marL="0" indent="0">
              <a:buNone/>
            </a:pPr>
            <a:r>
              <a:rPr lang="en-US"/>
              <a:t>Workshops (ICMEW), 2016 IEEE International Conference 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07555" cy="690880"/>
          </a:xfrm>
        </p:spPr>
        <p:txBody>
          <a:bodyPr>
            <a:normAutofit fontScale="90000"/>
          </a:bodyPr>
          <a:p>
            <a:r>
              <a:rPr lang="en-IN" altLang="en-US">
                <a:solidFill>
                  <a:srgbClr val="FF0000"/>
                </a:solidFill>
              </a:rPr>
              <a:t>ABOUT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30960"/>
            <a:ext cx="10332720" cy="4241165"/>
          </a:xfrm>
        </p:spPr>
        <p:txBody>
          <a:bodyPr/>
          <a:p>
            <a:r>
              <a:rPr lang="en-IN" altLang="en-US"/>
              <a:t>This Project attempts to recognize human emotions  based on the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voice as we are aware that voice and tone is an important feature to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detect the emotion.</a:t>
            </a:r>
            <a:endParaRPr lang="en-IN" altLang="en-US"/>
          </a:p>
          <a:p>
            <a:r>
              <a:rPr lang="en-IN" altLang="en-US"/>
              <a:t> It uses machine learning and deep learning algorithms which uses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CNN which is a type of artificial neural network which is widely used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for image/object recognition.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ADVANTAGES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6805" cy="3557270"/>
          </a:xfrm>
        </p:spPr>
        <p:txBody>
          <a:bodyPr/>
          <a:p>
            <a:r>
              <a:rPr lang="en-IN" altLang="en-US"/>
              <a:t>Call Centre to predict customer emotions</a:t>
            </a:r>
            <a:endParaRPr lang="en-IN" altLang="en-US"/>
          </a:p>
          <a:p>
            <a:r>
              <a:rPr lang="en-IN" altLang="en-US"/>
              <a:t>Marketing to buy products</a:t>
            </a:r>
            <a:endParaRPr lang="en-IN" altLang="en-US"/>
          </a:p>
          <a:p>
            <a:r>
              <a:rPr lang="en-IN" altLang="en-US"/>
              <a:t>Telemedicine to know the condition of patients which helps in treating</a:t>
            </a:r>
            <a:endParaRPr lang="en-IN" altLang="en-US"/>
          </a:p>
          <a:p>
            <a:r>
              <a:rPr lang="en-IN" altLang="en-US"/>
              <a:t>To know the emotion of candidate in the interview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DATA SETS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This project uses four kinds of data sets 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RAVDESS</a:t>
            </a:r>
            <a:endParaRPr lang="en-US"/>
          </a:p>
          <a:p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77795" y="3303270"/>
            <a:ext cx="8427085" cy="190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9955" y="551180"/>
            <a:ext cx="9897110" cy="536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9 EMOTIONS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/>
              <a:t>N</a:t>
            </a:r>
            <a:r>
              <a:rPr lang="en-US"/>
              <a:t>eutral</a:t>
            </a:r>
            <a:endParaRPr lang="en-US"/>
          </a:p>
          <a:p>
            <a:r>
              <a:rPr lang="en-IN" altLang="en-US"/>
              <a:t>C</a:t>
            </a:r>
            <a:r>
              <a:rPr lang="en-US"/>
              <a:t>alm</a:t>
            </a:r>
            <a:endParaRPr lang="en-US"/>
          </a:p>
          <a:p>
            <a:r>
              <a:rPr lang="en-IN" altLang="en-US"/>
              <a:t>H</a:t>
            </a:r>
            <a:r>
              <a:rPr lang="en-US"/>
              <a:t>appy</a:t>
            </a:r>
            <a:endParaRPr lang="en-US"/>
          </a:p>
          <a:p>
            <a:r>
              <a:rPr lang="en-IN" altLang="en-US"/>
              <a:t>S</a:t>
            </a:r>
            <a:r>
              <a:rPr lang="en-US"/>
              <a:t>ad</a:t>
            </a:r>
            <a:endParaRPr lang="en-US"/>
          </a:p>
          <a:p>
            <a:r>
              <a:rPr lang="en-IN" altLang="en-US"/>
              <a:t>A</a:t>
            </a:r>
            <a:r>
              <a:rPr lang="en-US"/>
              <a:t>ngr</a:t>
            </a:r>
            <a:r>
              <a:rPr lang="en-IN" altLang="en-US"/>
              <a:t>y</a:t>
            </a:r>
            <a:endParaRPr lang="en-US"/>
          </a:p>
          <a:p>
            <a:r>
              <a:rPr lang="en-IN" altLang="en-US"/>
              <a:t>F</a:t>
            </a:r>
            <a:r>
              <a:rPr lang="en-US"/>
              <a:t>ear</a:t>
            </a:r>
            <a:endParaRPr lang="en-US"/>
          </a:p>
          <a:p>
            <a:r>
              <a:rPr lang="en-IN" altLang="en-US"/>
              <a:t>D</a:t>
            </a:r>
            <a:r>
              <a:rPr lang="en-US"/>
              <a:t>isgust</a:t>
            </a:r>
            <a:endParaRPr lang="en-US"/>
          </a:p>
          <a:p>
            <a:r>
              <a:rPr lang="en-IN" altLang="en-US"/>
              <a:t>P</a:t>
            </a:r>
            <a:r>
              <a:rPr lang="en-US"/>
              <a:t>leasant </a:t>
            </a:r>
            <a:endParaRPr lang="en-US"/>
          </a:p>
          <a:p>
            <a:r>
              <a:rPr lang="en-IN" altLang="en-US"/>
              <a:t>S</a:t>
            </a:r>
            <a:r>
              <a:rPr lang="en-US"/>
              <a:t>urprise</a:t>
            </a:r>
            <a:endParaRPr lang="en-US"/>
          </a:p>
          <a:p>
            <a:r>
              <a:rPr lang="en-IN" altLang="en-US"/>
              <a:t>B</a:t>
            </a:r>
            <a:r>
              <a:rPr lang="en-US"/>
              <a:t>oredom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Wave form and Spectogram</a:t>
            </a:r>
            <a:endParaRPr lang="en-IN" alt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37615" y="2910205"/>
            <a:ext cx="4381500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6250"/>
            <a:ext cx="5181600" cy="196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MFCC</a:t>
            </a:r>
            <a:endParaRPr lang="en-IN" altLang="en-US"/>
          </a:p>
        </p:txBody>
      </p:sp>
      <p:pic>
        <p:nvPicPr>
          <p:cNvPr id="5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22830"/>
            <a:ext cx="5181600" cy="335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460" y="2881630"/>
            <a:ext cx="5064760" cy="2230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CNN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4595" y="2060575"/>
            <a:ext cx="7677150" cy="3215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Presentation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Speech EmotionRecognition</vt:lpstr>
      <vt:lpstr>ABOUT</vt:lpstr>
      <vt:lpstr>ADVANTAGES</vt:lpstr>
      <vt:lpstr>DATA SETS</vt:lpstr>
      <vt:lpstr>PowerPoint 演示文稿</vt:lpstr>
      <vt:lpstr>9 EMOTIONS</vt:lpstr>
      <vt:lpstr>Wave form and Spectogram</vt:lpstr>
      <vt:lpstr>MFCC</vt:lpstr>
      <vt:lpstr>CNN</vt:lpstr>
      <vt:lpstr>TECHNOLOGIES</vt:lpstr>
      <vt:lpstr>ARCHITECTURE DIAGRAM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EmotionRecognition</dc:title>
  <dc:creator/>
  <cp:lastModifiedBy>Josika 007</cp:lastModifiedBy>
  <cp:revision>7</cp:revision>
  <dcterms:created xsi:type="dcterms:W3CDTF">2022-04-03T15:49:00Z</dcterms:created>
  <dcterms:modified xsi:type="dcterms:W3CDTF">2022-04-23T05:10:17Z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763F271E5853462C9B508059A9D23750</vt:lpwstr>
  </property>
  <property fmtid="{D5CDD505-2E9C-101B-9397-08002B2CF9AE}" pid="3" name="KSOProductBuildVer">
    <vt:lpwstr>1033-11.2.0.11074</vt:lpwstr>
  </property>
</Properties>
</file>