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5" r:id="rId3"/>
    <p:sldId id="274" r:id="rId4"/>
    <p:sldId id="299" r:id="rId5"/>
    <p:sldId id="289" r:id="rId6"/>
    <p:sldId id="290" r:id="rId7"/>
    <p:sldId id="291" r:id="rId8"/>
    <p:sldId id="292" r:id="rId9"/>
    <p:sldId id="293" r:id="rId10"/>
    <p:sldId id="294" r:id="rId11"/>
    <p:sldId id="28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0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916" autoAdjust="0"/>
  </p:normalViewPr>
  <p:slideViewPr>
    <p:cSldViewPr>
      <p:cViewPr varScale="1">
        <p:scale>
          <a:sx n="67" d="100"/>
          <a:sy n="67" d="100"/>
        </p:scale>
        <p:origin x="450" y="6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23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>
              <a:latin typeface="Corbel"/>
              <a:ea typeface="+mn-ea"/>
              <a:cs typeface="+mn-cs"/>
            </a:rPr>
            <a:t>Pessoas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smtClean="0"/>
            <a:t>Gerente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1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arquiteto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E</a:t>
          </a:r>
          <a:r>
            <a:rPr lang="pt-BR" sz="1800" dirty="0" smtClean="0"/>
            <a:t>executor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testador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Equipamentos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2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: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todas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as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no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2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gb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Locais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Sala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aula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Software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Bergson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Por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falta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um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,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usamos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locais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acima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err="1" smtClean="0"/>
            <a:t>github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Word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Excel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3</a:t>
          </a:r>
        </a:p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Power Point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Todos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estar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recentes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4"/>
      <dgm:spPr/>
      <dgm:t>
        <a:bodyPr/>
        <a:lstStyle/>
        <a:p>
          <a:endParaRPr lang="en-US"/>
        </a:p>
      </dgm:t>
    </dgm:pt>
    <dgm:pt modelId="{F032D9DC-6E96-4533-82F7-966FA94900AA}" type="pres">
      <dgm:prSet presAssocID="{0F9F144E-5A69-4079-9CFE-833FB141B5B7}" presName="textNode" presStyleLbl="bgShp" presStyleIdx="0" presStyleCnt="4"/>
      <dgm:spPr/>
      <dgm:t>
        <a:bodyPr/>
        <a:lstStyle/>
        <a:p>
          <a:endParaRPr 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4"/>
      <dgm:spPr/>
      <dgm:t>
        <a:bodyPr/>
        <a:lstStyle/>
        <a:p>
          <a:endParaRPr lang="en-US"/>
        </a:p>
      </dgm:t>
    </dgm:pt>
    <dgm:pt modelId="{2487EB6F-DE81-4509-80D3-3047844600F3}" type="pres">
      <dgm:prSet presAssocID="{F5E45C32-85BB-467F-80E6-A808871E72F3}" presName="textNode" presStyleLbl="bgShp" presStyleIdx="1" presStyleCnt="4"/>
      <dgm:spPr/>
      <dgm:t>
        <a:bodyPr/>
        <a:lstStyle/>
        <a:p>
          <a:endParaRPr 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4"/>
      <dgm:spPr/>
      <dgm:t>
        <a:bodyPr/>
        <a:lstStyle/>
        <a:p>
          <a:endParaRPr lang="en-US"/>
        </a:p>
      </dgm:t>
    </dgm:pt>
    <dgm:pt modelId="{B6E9B2AA-8010-4FAB-90D2-72717C05AE96}" type="pres">
      <dgm:prSet presAssocID="{7592B694-086D-4180-B053-CE7AD13C9858}" presName="textNode" presStyleLbl="bgShp" presStyleIdx="2" presStyleCnt="4"/>
      <dgm:spPr/>
      <dgm:t>
        <a:bodyPr/>
        <a:lstStyle/>
        <a:p>
          <a:endParaRPr 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4"/>
      <dgm:spPr/>
      <dgm:t>
        <a:bodyPr/>
        <a:lstStyle/>
        <a:p>
          <a:endParaRPr lang="en-US"/>
        </a:p>
      </dgm:t>
    </dgm:pt>
    <dgm:pt modelId="{A9276CF6-D6BB-4D87-85EE-C74A56417B50}" type="pres">
      <dgm:prSet presAssocID="{68DE1B8C-EBBC-4ACF-AD69-E108E4A8C85C}" presName="textNode" presStyleLbl="bgShp" presStyleIdx="3" presStyleCnt="4"/>
      <dgm:spPr/>
      <dgm:t>
        <a:bodyPr/>
        <a:lstStyle/>
        <a:p>
          <a:endParaRPr 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4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9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26/11/2013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26/11/2013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26/11/2013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5"/>
            <a:r>
              <a:rPr lang="pt-BR" dirty="0" smtClean="0"/>
              <a:t>Sexto nível</a:t>
            </a:r>
          </a:p>
          <a:p>
            <a:pPr lvl="6"/>
            <a:r>
              <a:rPr lang="pt-BR" dirty="0" smtClean="0"/>
              <a:t>Sétimo nível</a:t>
            </a:r>
          </a:p>
          <a:p>
            <a:pPr lvl="7"/>
            <a:r>
              <a:rPr lang="pt-BR" dirty="0" smtClean="0"/>
              <a:t>Oitavo nível</a:t>
            </a:r>
          </a:p>
          <a:p>
            <a:pPr lvl="8"/>
            <a:r>
              <a:rPr lang="pt-BR" dirty="0" smtClean="0"/>
              <a:t>Nono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26/11/2013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9416" y="3212976"/>
            <a:ext cx="10369152" cy="3240360"/>
          </a:xfrm>
        </p:spPr>
        <p:txBody>
          <a:bodyPr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0" i="0" dirty="0" smtClean="0">
                <a:solidFill>
                  <a:schemeClr val="bg1"/>
                </a:solidFill>
                <a:latin typeface="Corbel"/>
              </a:rPr>
              <a:t> Projeto </a:t>
            </a:r>
            <a:r>
              <a:rPr lang="pt-BR" sz="6600" dirty="0" smtClean="0">
                <a:latin typeface="Corbel"/>
              </a:rPr>
              <a:t>SIB</a:t>
            </a:r>
            <a:endParaRPr lang="pt-BR" sz="6600" b="0" i="0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79376" y="3284984"/>
            <a:ext cx="1094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Objetivo:</a:t>
            </a:r>
          </a:p>
          <a:p>
            <a:r>
              <a:rPr lang="pt-BR" dirty="0"/>
              <a:t>– Identificar e descrever os casos de teste para cada build, e</a:t>
            </a:r>
          </a:p>
          <a:p>
            <a:r>
              <a:rPr lang="pt-BR" dirty="0"/>
              <a:t>identificar e estruturar os procedimentos de teste, especificando</a:t>
            </a:r>
          </a:p>
          <a:p>
            <a:r>
              <a:rPr lang="pt-BR" dirty="0"/>
              <a:t>como executar os casos de teste.</a:t>
            </a:r>
          </a:p>
        </p:txBody>
      </p:sp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98598" y="2708920"/>
            <a:ext cx="12926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</a:t>
            </a:r>
            <a:r>
              <a:rPr lang="pt-BR" dirty="0" smtClean="0"/>
              <a:t>Passos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dirty="0" smtClean="0"/>
              <a:t>Identificar </a:t>
            </a:r>
            <a:r>
              <a:rPr lang="pt-BR" dirty="0"/>
              <a:t>e descrever casos de </a:t>
            </a:r>
            <a:r>
              <a:rPr lang="pt-BR" dirty="0" smtClean="0"/>
              <a:t>teste</a:t>
            </a:r>
            <a:endParaRPr lang="pt-BR" dirty="0"/>
          </a:p>
          <a:p>
            <a:r>
              <a:rPr lang="pt-BR" dirty="0"/>
              <a:t>2</a:t>
            </a:r>
            <a:r>
              <a:rPr lang="pt-BR" dirty="0" smtClean="0"/>
              <a:t>.   </a:t>
            </a:r>
            <a:r>
              <a:rPr lang="pt-BR" dirty="0"/>
              <a:t>Estruturar procedimentos de teste</a:t>
            </a:r>
          </a:p>
          <a:p>
            <a:r>
              <a:rPr lang="pt-BR" dirty="0"/>
              <a:t>3</a:t>
            </a:r>
            <a:r>
              <a:rPr lang="pt-BR" dirty="0" smtClean="0"/>
              <a:t>.   </a:t>
            </a:r>
            <a:r>
              <a:rPr lang="pt-BR" dirty="0"/>
              <a:t>Gerar planilha de testes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4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83432" y="467360"/>
            <a:ext cx="9867448" cy="1233424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05397" y="2420888"/>
            <a:ext cx="8016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Texto associado a um requisito a ser testado, que</a:t>
            </a:r>
          </a:p>
          <a:p>
            <a:r>
              <a:rPr lang="pt-BR" sz="2800" dirty="0"/>
              <a:t>descreve:</a:t>
            </a:r>
          </a:p>
          <a:p>
            <a:r>
              <a:rPr lang="pt-BR" sz="2800" dirty="0"/>
              <a:t>• Pré-condições de execução</a:t>
            </a:r>
          </a:p>
          <a:p>
            <a:r>
              <a:rPr lang="pt-BR" sz="2800" dirty="0"/>
              <a:t>• Entradas</a:t>
            </a:r>
          </a:p>
          <a:p>
            <a:r>
              <a:rPr lang="pt-BR" sz="2800" dirty="0"/>
              <a:t>• Passos específicos do teste a ser executado</a:t>
            </a:r>
          </a:p>
          <a:p>
            <a:r>
              <a:rPr lang="pt-BR" sz="2800" dirty="0"/>
              <a:t>• Resultados esperados</a:t>
            </a:r>
          </a:p>
        </p:txBody>
      </p:sp>
    </p:spTree>
    <p:extLst>
      <p:ext uri="{BB962C8B-B14F-4D97-AF65-F5344CB8AC3E}">
        <p14:creationId xmlns:p14="http://schemas.microsoft.com/office/powerpoint/2010/main" val="31610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29392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6051" y="1412776"/>
            <a:ext cx="880864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Desenvolvido cenários do caso de uso, de acordo com a</a:t>
            </a:r>
          </a:p>
          <a:p>
            <a:r>
              <a:rPr lang="pt-BR" dirty="0"/>
              <a:t>Estratégia de testes</a:t>
            </a:r>
          </a:p>
          <a:p>
            <a:r>
              <a:rPr lang="pt-BR" dirty="0"/>
              <a:t>• Fluxo normal (dados válidos)</a:t>
            </a:r>
          </a:p>
          <a:p>
            <a:r>
              <a:rPr lang="pt-BR" dirty="0"/>
              <a:t>• Fluxo alternativo</a:t>
            </a:r>
          </a:p>
          <a:p>
            <a:r>
              <a:rPr lang="pt-BR" dirty="0"/>
              <a:t>• Fluxo de exceção (dados inválidos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/>
              <a:t>– Definir entradas e saídas correspondentes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CASCATA</a:t>
            </a:r>
          </a:p>
          <a:p>
            <a:r>
              <a:rPr lang="pt-BR" dirty="0" smtClean="0"/>
              <a:t>• </a:t>
            </a:r>
            <a:r>
              <a:rPr lang="pt-BR" dirty="0"/>
              <a:t>Vantagem</a:t>
            </a:r>
          </a:p>
          <a:p>
            <a:r>
              <a:rPr lang="pt-BR" dirty="0"/>
              <a:t>– Os casos de testes são tipicamente pequenos e simples;</a:t>
            </a:r>
          </a:p>
          <a:p>
            <a:r>
              <a:rPr lang="pt-BR" dirty="0"/>
              <a:t>• Desvantagem</a:t>
            </a:r>
          </a:p>
          <a:p>
            <a:r>
              <a:rPr lang="pt-BR" dirty="0"/>
              <a:t>– Se um caso de teste falhar o teste subsequente pode falhar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INDEPENDENTE</a:t>
            </a:r>
          </a:p>
          <a:p>
            <a:r>
              <a:rPr lang="pt-BR" dirty="0"/>
              <a:t>• Vantagens</a:t>
            </a:r>
          </a:p>
          <a:p>
            <a:r>
              <a:rPr lang="pt-BR" dirty="0"/>
              <a:t>– Os casos de testes podem ser executados em qualquer ordem;</a:t>
            </a:r>
          </a:p>
          <a:p>
            <a:r>
              <a:rPr lang="pt-BR" dirty="0"/>
              <a:t>– Alto grau de </a:t>
            </a:r>
            <a:r>
              <a:rPr lang="pt-BR" dirty="0" err="1"/>
              <a:t>reusabilidade</a:t>
            </a:r>
            <a:r>
              <a:rPr lang="pt-BR" dirty="0"/>
              <a:t> dos casos de testes.</a:t>
            </a:r>
          </a:p>
          <a:p>
            <a:r>
              <a:rPr lang="pt-BR" dirty="0"/>
              <a:t>• Desvantagens</a:t>
            </a:r>
          </a:p>
          <a:p>
            <a:r>
              <a:rPr lang="pt-BR" dirty="0"/>
              <a:t>– São maiores e mais complexos;</a:t>
            </a:r>
          </a:p>
          <a:p>
            <a:r>
              <a:rPr lang="pt-BR" dirty="0"/>
              <a:t>– São mais difíceis de projetar, criar e manter.</a:t>
            </a:r>
          </a:p>
        </p:txBody>
      </p:sp>
    </p:spTree>
    <p:extLst>
      <p:ext uri="{BB962C8B-B14F-4D97-AF65-F5344CB8AC3E}">
        <p14:creationId xmlns:p14="http://schemas.microsoft.com/office/powerpoint/2010/main" val="12994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1512168"/>
          </a:xfrm>
        </p:spPr>
        <p:txBody>
          <a:bodyPr>
            <a:normAutofit/>
          </a:bodyPr>
          <a:lstStyle/>
          <a:p>
            <a:r>
              <a:rPr lang="pt-BR" dirty="0"/>
              <a:t>Estruturar procedimentos de teste</a:t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07368" y="2321004"/>
            <a:ext cx="87366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– Conjunto de passos detalhados que descrevem como o caso de</a:t>
            </a:r>
          </a:p>
          <a:p>
            <a:r>
              <a:rPr lang="pt-BR" dirty="0"/>
              <a:t>teste será executado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– Como (</a:t>
            </a:r>
            <a:r>
              <a:rPr lang="pt-BR" dirty="0" err="1"/>
              <a:t>ex</a:t>
            </a:r>
            <a:r>
              <a:rPr lang="pt-BR" dirty="0"/>
              <a:t>: através de ferramentas de automação de testes,</a:t>
            </a:r>
          </a:p>
          <a:p>
            <a:r>
              <a:rPr lang="pt-BR" dirty="0"/>
              <a:t>scripts, etc.) e quando fornecer os dados de entrada e obter os</a:t>
            </a:r>
          </a:p>
          <a:p>
            <a:r>
              <a:rPr lang="pt-BR" dirty="0"/>
              <a:t>resultados da saída</a:t>
            </a:r>
          </a:p>
          <a:p>
            <a:r>
              <a:rPr lang="pt-BR" dirty="0"/>
              <a:t>– Passos para execução dos testes</a:t>
            </a:r>
          </a:p>
          <a:p>
            <a:r>
              <a:rPr lang="pt-BR" dirty="0"/>
              <a:t>– Forma de avaliação dos </a:t>
            </a:r>
            <a:r>
              <a:rPr lang="pt-BR" dirty="0" smtClean="0"/>
              <a:t>resultados</a:t>
            </a:r>
          </a:p>
          <a:p>
            <a:r>
              <a:rPr lang="pt-BR" dirty="0"/>
              <a:t>– Todas as condições de testes foram identificadas?</a:t>
            </a:r>
          </a:p>
          <a:p>
            <a:r>
              <a:rPr lang="pt-BR" dirty="0"/>
              <a:t>– Os casos de testes satisfazem as condições de teste?</a:t>
            </a:r>
          </a:p>
          <a:p>
            <a:r>
              <a:rPr lang="pt-BR" dirty="0"/>
              <a:t>– A massa de dados é adequada?</a:t>
            </a:r>
          </a:p>
          <a:p>
            <a:r>
              <a:rPr lang="pt-BR" dirty="0"/>
              <a:t>– O volume de dados é suficiente?</a:t>
            </a:r>
          </a:p>
        </p:txBody>
      </p:sp>
    </p:spTree>
    <p:extLst>
      <p:ext uri="{BB962C8B-B14F-4D97-AF65-F5344CB8AC3E}">
        <p14:creationId xmlns:p14="http://schemas.microsoft.com/office/powerpoint/2010/main" val="224300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Gerar planilha de </a:t>
            </a:r>
            <a:r>
              <a:rPr lang="pt-BR" dirty="0" smtClean="0"/>
              <a:t>testes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51384" y="2136339"/>
            <a:ext cx="8592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Gerar planilha de testes:</a:t>
            </a:r>
          </a:p>
          <a:p>
            <a:r>
              <a:rPr lang="pt-BR" dirty="0"/>
              <a:t>– Nas planilhas devem estar contidos todos os casos de testes que</a:t>
            </a:r>
          </a:p>
          <a:p>
            <a:r>
              <a:rPr lang="pt-BR" dirty="0"/>
              <a:t>serão </a:t>
            </a:r>
            <a:r>
              <a:rPr lang="pt-BR" dirty="0" smtClean="0"/>
              <a:t>executados.</a:t>
            </a:r>
            <a:endParaRPr lang="pt-BR" dirty="0"/>
          </a:p>
          <a:p>
            <a:r>
              <a:rPr lang="pt-BR" dirty="0"/>
              <a:t>– Informações sobre o ciclo de teste são necessários:</a:t>
            </a:r>
          </a:p>
          <a:p>
            <a:r>
              <a:rPr lang="pt-BR" dirty="0"/>
              <a:t>• Versão do Software</a:t>
            </a:r>
          </a:p>
          <a:p>
            <a:r>
              <a:rPr lang="pt-BR" dirty="0"/>
              <a:t>• Data Início e Fim</a:t>
            </a:r>
          </a:p>
          <a:p>
            <a:r>
              <a:rPr lang="pt-BR" dirty="0"/>
              <a:t>• Nome do Testador</a:t>
            </a:r>
          </a:p>
          <a:p>
            <a:r>
              <a:rPr lang="pt-BR" dirty="0"/>
              <a:t>• Casos de testes planejados</a:t>
            </a:r>
          </a:p>
        </p:txBody>
      </p:sp>
    </p:spTree>
    <p:extLst>
      <p:ext uri="{BB962C8B-B14F-4D97-AF65-F5344CB8AC3E}">
        <p14:creationId xmlns:p14="http://schemas.microsoft.com/office/powerpoint/2010/main" val="13062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63050"/>
                </a:solidFill>
              </a:rPr>
              <a:t>Registro de solicitação de mudanças </a:t>
            </a:r>
            <a:br>
              <a:rPr lang="pt-BR" dirty="0">
                <a:solidFill>
                  <a:srgbClr val="263050"/>
                </a:solidFill>
              </a:rPr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99282" y="2132856"/>
            <a:ext cx="79445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Algumas informações</a:t>
            </a:r>
            <a:r>
              <a:rPr lang="pt-BR" sz="2000" dirty="0"/>
              <a:t> </a:t>
            </a:r>
            <a:r>
              <a:rPr lang="pt-BR" sz="2000" dirty="0" smtClean="0"/>
              <a:t>que</a:t>
            </a:r>
            <a:r>
              <a:rPr lang="pt-BR" sz="2000" dirty="0"/>
              <a:t> </a:t>
            </a:r>
            <a:r>
              <a:rPr lang="pt-BR" sz="2000" dirty="0" smtClean="0"/>
              <a:t>podem</a:t>
            </a:r>
            <a:r>
              <a:rPr lang="pt-BR" sz="2000" dirty="0"/>
              <a:t> </a:t>
            </a:r>
            <a:r>
              <a:rPr lang="pt-BR" sz="2000" dirty="0" smtClean="0"/>
              <a:t>estar</a:t>
            </a:r>
            <a:r>
              <a:rPr lang="pt-BR" sz="2000" dirty="0"/>
              <a:t> </a:t>
            </a:r>
            <a:r>
              <a:rPr lang="pt-BR" sz="2000" dirty="0" smtClean="0"/>
              <a:t>incluídas</a:t>
            </a:r>
            <a:r>
              <a:rPr lang="pt-BR" sz="2000" dirty="0"/>
              <a:t> </a:t>
            </a:r>
            <a:r>
              <a:rPr lang="pt-BR" sz="2000" dirty="0" smtClean="0"/>
              <a:t>em</a:t>
            </a:r>
            <a:r>
              <a:rPr lang="pt-BR" sz="2000" dirty="0"/>
              <a:t> </a:t>
            </a:r>
            <a:r>
              <a:rPr lang="pt-BR" sz="2000" dirty="0" smtClean="0"/>
              <a:t>uma</a:t>
            </a:r>
            <a:endParaRPr lang="pt-BR" sz="2000" dirty="0"/>
          </a:p>
          <a:p>
            <a:r>
              <a:rPr lang="pt-BR" sz="2000" dirty="0"/>
              <a:t>SM:</a:t>
            </a:r>
          </a:p>
          <a:p>
            <a:r>
              <a:rPr lang="pt-BR" sz="2000" dirty="0"/>
              <a:t>– </a:t>
            </a:r>
            <a:r>
              <a:rPr lang="pt-BR" sz="2000" dirty="0" err="1" smtClean="0"/>
              <a:t>Identicação</a:t>
            </a:r>
            <a:r>
              <a:rPr lang="pt-BR" sz="2000" dirty="0" smtClean="0"/>
              <a:t> única</a:t>
            </a:r>
            <a:endParaRPr lang="pt-BR" sz="2000" dirty="0"/>
          </a:p>
          <a:p>
            <a:r>
              <a:rPr lang="pt-BR" sz="2000" dirty="0"/>
              <a:t>– Solicitante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Sistema/Projeto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Item a</a:t>
            </a:r>
            <a:r>
              <a:rPr lang="pt-BR" sz="2000" dirty="0"/>
              <a:t> </a:t>
            </a:r>
            <a:r>
              <a:rPr lang="pt-BR" sz="2000" dirty="0" smtClean="0"/>
              <a:t>ser</a:t>
            </a:r>
            <a:r>
              <a:rPr lang="pt-BR" sz="2000" dirty="0"/>
              <a:t> </a:t>
            </a:r>
            <a:r>
              <a:rPr lang="pt-BR" sz="2000" dirty="0" smtClean="0"/>
              <a:t>modificado</a:t>
            </a:r>
            <a:endParaRPr lang="pt-BR" sz="2000" dirty="0"/>
          </a:p>
          <a:p>
            <a:r>
              <a:rPr lang="pt-BR" sz="2000" dirty="0"/>
              <a:t>– </a:t>
            </a:r>
            <a:r>
              <a:rPr lang="pt-BR" sz="2000" dirty="0" smtClean="0"/>
              <a:t>Classificação (melhoria, correção</a:t>
            </a:r>
            <a:r>
              <a:rPr lang="pt-BR" sz="2000" dirty="0"/>
              <a:t> </a:t>
            </a:r>
            <a:r>
              <a:rPr lang="pt-BR" sz="2000" dirty="0" smtClean="0"/>
              <a:t>de</a:t>
            </a:r>
            <a:r>
              <a:rPr lang="pt-BR" sz="2000" dirty="0"/>
              <a:t> </a:t>
            </a:r>
            <a:r>
              <a:rPr lang="pt-BR" sz="2000" dirty="0" smtClean="0"/>
              <a:t>defeito, outra</a:t>
            </a:r>
            <a:r>
              <a:rPr lang="pt-BR" sz="2000" dirty="0"/>
              <a:t>)</a:t>
            </a:r>
          </a:p>
          <a:p>
            <a:r>
              <a:rPr lang="pt-BR" sz="2000" dirty="0"/>
              <a:t>– Prioridade</a:t>
            </a:r>
          </a:p>
          <a:p>
            <a:r>
              <a:rPr lang="pt-BR" sz="2000" dirty="0"/>
              <a:t>– Descrição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Situação (nova, atribuída, finalizada, verificada, fechada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9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8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Plano de Gerenciamento de Riscos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629955"/>
              </p:ext>
            </p:extLst>
          </p:nvPr>
        </p:nvGraphicFramePr>
        <p:xfrm>
          <a:off x="1341438" y="1901825"/>
          <a:ext cx="9509125" cy="379666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2362"/>
                <a:gridCol w="1600200"/>
                <a:gridCol w="1295400"/>
                <a:gridCol w="1447800"/>
                <a:gridCol w="2773363"/>
              </a:tblGrid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Risco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Probabilidade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Impacto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Proprietário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Plano de</a:t>
                      </a:r>
                      <a:r>
                        <a:rPr lang="pt-BR" sz="1800" b="1" i="0" baseline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 Atenuação</a:t>
                      </a:r>
                      <a:endParaRPr lang="pt-BR" sz="1800" b="1" i="0" baseline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Cortes no orçamento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podem reduzir a equipe, afetando o escopo e o cronograma do projeto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Média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Alta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Gerente do Projeto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Consulte o apêndice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para ver um plano de implementação em fases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Apêndice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Inclua referências a materiais e recursos suplementares</a:t>
            </a: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493912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rbel"/>
              </a:rPr>
              <a:t>Equipe</a:t>
            </a:r>
            <a:r>
              <a:rPr lang="pt-BR" sz="5200" b="0" i="0" dirty="0" smtClean="0">
                <a:latin typeface="Corbel"/>
                <a:ea typeface="+mj-ea"/>
                <a:cs typeface="+mj-cs"/>
              </a:rPr>
              <a:t>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522413" y="3284984"/>
            <a:ext cx="9144000" cy="1368152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smtClean="0">
                <a:latin typeface="Corbel"/>
              </a:rPr>
              <a:t>Josimar </a:t>
            </a:r>
            <a:r>
              <a:rPr lang="pt-BR" sz="2800" dirty="0" smtClean="0">
                <a:latin typeface="Corbel"/>
              </a:rPr>
              <a:t>Monteiro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smtClean="0">
                <a:latin typeface="Corbel"/>
              </a:rPr>
              <a:t>Eduardo</a:t>
            </a:r>
            <a:r>
              <a:rPr lang="pt-BR" sz="2800" b="0" i="0" dirty="0" smtClean="0">
                <a:latin typeface="Corbel"/>
              </a:rPr>
              <a:t> Lira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aseline="0" dirty="0" err="1" smtClean="0">
                <a:latin typeface="Corbel"/>
              </a:rPr>
              <a:t>Luis</a:t>
            </a:r>
            <a:r>
              <a:rPr lang="pt-BR" sz="2800" dirty="0" smtClean="0">
                <a:latin typeface="Corbel"/>
              </a:rPr>
              <a:t> Carlos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err="1" smtClean="0">
                <a:latin typeface="Corbel"/>
              </a:rPr>
              <a:t>Bergson</a:t>
            </a:r>
            <a:r>
              <a:rPr lang="pt-BR" sz="2800" b="0" i="0" dirty="0" smtClean="0">
                <a:latin typeface="Corbel"/>
              </a:rPr>
              <a:t> Rocha</a:t>
            </a:r>
            <a:endParaRPr lang="pt-BR" sz="28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565920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200" b="0" i="0" dirty="0" smtClean="0">
                <a:latin typeface="Corbel"/>
                <a:ea typeface="+mj-ea"/>
                <a:cs typeface="+mj-cs"/>
              </a:rPr>
              <a:t>Descrição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dirty="0" smtClean="0">
                <a:latin typeface="Corbel"/>
              </a:rPr>
              <a:t>O sistema Internet Bank (SIB) é um sistema bancário acessado via internet que oferece aos clientes maior comodidade para realização de consultas, transferências, aplicações e outras operações que o cliente pode realizar sem sair de casa </a:t>
            </a:r>
            <a:endParaRPr lang="pt-BR" sz="23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177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Escopo do 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2204864"/>
            <a:ext cx="9509760" cy="3824715"/>
          </a:xfrm>
        </p:spPr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Plano 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Projeto 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Registro de solicitação de mudanças 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Descreva o trabalho realizado.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Qual é a finalidade ou a necessidade comercial de teste deste projeto.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Plano de Teste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  <a:p>
            <a:r>
              <a:rPr lang="pt-BR" dirty="0"/>
              <a:t>1. Identificar requisitos a testar</a:t>
            </a:r>
          </a:p>
          <a:p>
            <a:r>
              <a:rPr lang="pt-BR" dirty="0"/>
              <a:t>2. Definir prioridades</a:t>
            </a:r>
          </a:p>
          <a:p>
            <a:r>
              <a:rPr lang="pt-BR" dirty="0"/>
              <a:t>3. Definir recursos</a:t>
            </a:r>
          </a:p>
          <a:p>
            <a:r>
              <a:rPr lang="pt-BR" dirty="0"/>
              <a:t>4. Elaborar cronograma</a:t>
            </a:r>
            <a:endParaRPr lang="pt-BR" sz="2000" b="0" i="0" dirty="0">
              <a:solidFill>
                <a:srgbClr val="26305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93608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Identificação dos  </a:t>
            </a:r>
            <a:r>
              <a:rPr lang="pt-BR" dirty="0"/>
              <a:t>requisitos a testar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Uc001: Realizar </a:t>
            </a:r>
            <a:r>
              <a:rPr lang="pt-BR" dirty="0" err="1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Login</a:t>
            </a: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Uc002: Efetuar pagamento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Uc003: Informa dados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Uc004: Mostrar dados da consulta.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Uc005: Atualizar cotação.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Uc006: Comprar ações.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Uc007: Realizar DOC.</a:t>
            </a:r>
            <a:endParaRPr lang="pt-BR" sz="2000" b="0" i="0" dirty="0">
              <a:solidFill>
                <a:schemeClr val="tx1">
                  <a:lumMod val="50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Definição de  </a:t>
            </a:r>
            <a:r>
              <a:rPr lang="pt-BR" dirty="0"/>
              <a:t>prioridades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50505"/>
              </p:ext>
            </p:extLst>
          </p:nvPr>
        </p:nvGraphicFramePr>
        <p:xfrm>
          <a:off x="191344" y="1700811"/>
          <a:ext cx="11737304" cy="463721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15767"/>
                <a:gridCol w="1020999"/>
                <a:gridCol w="1389228"/>
                <a:gridCol w="1640293"/>
                <a:gridCol w="1292986"/>
                <a:gridCol w="1489654"/>
                <a:gridCol w="1188377"/>
              </a:tblGrid>
              <a:tr h="1190492">
                <a:tc>
                  <a:txBody>
                    <a:bodyPr/>
                    <a:lstStyle/>
                    <a:p>
                      <a:pPr algn="l" fontAlgn="ctr"/>
                      <a:endParaRPr lang="pt-BR" sz="16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dirty="0" smtClean="0">
                          <a:effectLst/>
                        </a:rPr>
                        <a:t>requisitos</a:t>
                      </a:r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impacto 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probabilidade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risco avaliado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frequencia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importancia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prioridade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UC001 - Efetuar Login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UC002 - Efetuar pagamento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UC003 - Informar dados do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UC004 - Mostrar dados da consulta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UC005 - Atualizar Cotações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UC006 - Comprar 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UC007 - Realizar DOC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Recursos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265589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01400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Elaboração de Cronograma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17820"/>
              </p:ext>
            </p:extLst>
          </p:nvPr>
        </p:nvGraphicFramePr>
        <p:xfrm>
          <a:off x="335360" y="1772819"/>
          <a:ext cx="11449272" cy="43924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815620"/>
                <a:gridCol w="3816826"/>
                <a:gridCol w="3816826"/>
              </a:tblGrid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Milestone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Início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Término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Planejar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Projetar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Implementar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Não teremos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Executar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Avaliar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Entrega do Release final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07</a:t>
                      </a:r>
                      <a:r>
                        <a:rPr lang="en-US" sz="1000">
                          <a:effectLst/>
                        </a:rPr>
                        <a:t>/11/2013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21/11/2013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17271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TS103417271</Template>
  <TotalTime>0</TotalTime>
  <Words>832</Words>
  <Application>Microsoft Office PowerPoint</Application>
  <PresentationFormat>Widescreen</PresentationFormat>
  <Paragraphs>213</Paragraphs>
  <Slides>19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Euphemia</vt:lpstr>
      <vt:lpstr>Times New Roman</vt:lpstr>
      <vt:lpstr>Wingdings</vt:lpstr>
      <vt:lpstr>TS103417271</vt:lpstr>
      <vt:lpstr> Projeto SIB</vt:lpstr>
      <vt:lpstr>Equipe do Projeto</vt:lpstr>
      <vt:lpstr>Descrição do Projeto</vt:lpstr>
      <vt:lpstr>Escopo do Projeto</vt:lpstr>
      <vt:lpstr>Plano de Teste</vt:lpstr>
      <vt:lpstr>Identificação dos  requisitos a testar </vt:lpstr>
      <vt:lpstr>Definição de  prioridades </vt:lpstr>
      <vt:lpstr>Recursos</vt:lpstr>
      <vt:lpstr>Elaboração de Cronograma</vt:lpstr>
      <vt:lpstr>Projeto de teste</vt:lpstr>
      <vt:lpstr>Projeto de teste</vt:lpstr>
      <vt:lpstr>Identificar e descrever casos de teste:</vt:lpstr>
      <vt:lpstr>Identificar e descrever casos de teste:</vt:lpstr>
      <vt:lpstr>Estruturar procedimentos de teste </vt:lpstr>
      <vt:lpstr>Gerar planilha de testes </vt:lpstr>
      <vt:lpstr>Registro de solicitação de mudanças  </vt:lpstr>
      <vt:lpstr>Apresentação do PowerPoint</vt:lpstr>
      <vt:lpstr>Plano de Gerenciamento de Riscos</vt:lpstr>
      <vt:lpstr>Apêndice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2013-11-21T20:04:02Z</dcterms:created>
  <dcterms:modified xsi:type="dcterms:W3CDTF">2013-11-26T09:10:48Z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