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74" r:id="rId4"/>
    <p:sldId id="299" r:id="rId5"/>
    <p:sldId id="289" r:id="rId6"/>
    <p:sldId id="290" r:id="rId7"/>
    <p:sldId id="309" r:id="rId8"/>
    <p:sldId id="308" r:id="rId9"/>
    <p:sldId id="291" r:id="rId10"/>
    <p:sldId id="310" r:id="rId11"/>
    <p:sldId id="292" r:id="rId12"/>
    <p:sldId id="293" r:id="rId13"/>
    <p:sldId id="294" r:id="rId14"/>
    <p:sldId id="280" r:id="rId15"/>
    <p:sldId id="301" r:id="rId16"/>
    <p:sldId id="302" r:id="rId17"/>
    <p:sldId id="303" r:id="rId18"/>
    <p:sldId id="304" r:id="rId19"/>
    <p:sldId id="305" r:id="rId20"/>
    <p:sldId id="306" r:id="rId21"/>
    <p:sldId id="300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 varScale="1">
        <p:scale>
          <a:sx n="67" d="100"/>
          <a:sy n="67" d="100"/>
        </p:scale>
        <p:origin x="450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smtClean="0">
              <a:latin typeface="Corbel"/>
              <a:ea typeface="+mn-ea"/>
              <a:cs typeface="+mn-cs"/>
            </a:rPr>
            <a:t>4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configurações: </a:t>
          </a:r>
          <a:r>
            <a:rPr lang="pt-BR" sz="1800" b="0" i="0" noProof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smtClean="0">
              <a:latin typeface="Corbel"/>
              <a:ea typeface="+mn-ea"/>
              <a:cs typeface="+mn-cs"/>
            </a:rPr>
            <a:t>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Demitir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 custScaleY="243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8304"/>
          <a:ext cx="1799676" cy="182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4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79963" y="1291015"/>
        <a:ext cx="1694254" cy="1715768"/>
      </dsp:txXfrm>
    </dsp:sp>
    <dsp:sp modelId="{D88EF221-1E19-407F-A109-45D126E6B0AD}">
      <dsp:nvSpPr>
        <dsp:cNvPr id="0" name=""/>
        <dsp:cNvSpPr/>
      </dsp:nvSpPr>
      <dsp:spPr>
        <a:xfrm>
          <a:off x="227252" y="3174371"/>
          <a:ext cx="1799676" cy="746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Demitir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49122" y="3196241"/>
        <a:ext cx="1755936" cy="702958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configurações: </a:t>
          </a:r>
          <a:r>
            <a:rPr lang="pt-BR" sz="1400" b="0" i="0" kern="1200" noProof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79701"/>
              </p:ext>
            </p:extLst>
          </p:nvPr>
        </p:nvGraphicFramePr>
        <p:xfrm>
          <a:off x="119336" y="1700783"/>
          <a:ext cx="12072664" cy="460853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872244"/>
                <a:gridCol w="1043768"/>
                <a:gridCol w="1420208"/>
                <a:gridCol w="1676872"/>
                <a:gridCol w="1321820"/>
                <a:gridCol w="1522874"/>
                <a:gridCol w="1214878"/>
              </a:tblGrid>
              <a:tr h="119049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impacto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risco avaliado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prioridade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UC001 - Efetuar Login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UC002 - Efetuar pagamento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UC003 - Informar dados do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UC004 - Mostrar dados da consulta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UC005 - Atualizar Cotações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UC006 - Comprar 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UC007 - Realizar DOC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04548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3392" y="206084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Identificar e descrever os casos de teste para cada </a:t>
            </a:r>
            <a:r>
              <a:rPr lang="pt-BR" dirty="0" smtClean="0"/>
              <a:t>build do projeto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identificar </a:t>
            </a:r>
            <a:r>
              <a:rPr lang="pt-BR" dirty="0"/>
              <a:t>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smtClean="0"/>
              <a:t>Reusabilidade </a:t>
            </a:r>
            <a:r>
              <a:rPr lang="pt-BR" dirty="0"/>
              <a:t>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(ex: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Identificação </a:t>
            </a:r>
            <a:r>
              <a:rPr lang="pt-BR" sz="2000" dirty="0" smtClean="0"/>
              <a:t>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Josimar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49813"/>
              </p:ext>
            </p:extLst>
          </p:nvPr>
        </p:nvGraphicFramePr>
        <p:xfrm>
          <a:off x="1341438" y="1901824"/>
          <a:ext cx="9509125" cy="44323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875797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Responsável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Estratégia de Mitigação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338361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Desconhecimento das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tecnologias Utilizadas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Usar Ferramentas conhecidas por toda a equipe ou ministrar cursos sobre a tecnologia.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29508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Outros Projetos sendo Elaborados.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Membros</a:t>
                      </a:r>
                      <a:r>
                        <a:rPr lang="pt-BR" baseline="0" dirty="0" smtClean="0"/>
                        <a:t> da </a:t>
                      </a:r>
                      <a:r>
                        <a:rPr lang="pt-BR" dirty="0" smtClean="0"/>
                        <a:t>Equipe SIB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Procurar</a:t>
                      </a:r>
                      <a:r>
                        <a:rPr lang="pt-BR" baseline="0" dirty="0" smtClean="0"/>
                        <a:t> administrar o tempo entre os envolvidos no projeto</a:t>
                      </a:r>
                      <a:endParaRPr lang="pt-BR" dirty="0"/>
                    </a:p>
                  </a:txBody>
                  <a:tcPr anchor="ctr"/>
                </a:tc>
              </a:tr>
              <a:tr h="87579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Mudanças</a:t>
                      </a:r>
                      <a:r>
                        <a:rPr lang="pt-BR" baseline="0" dirty="0" smtClean="0"/>
                        <a:t> feitas no fim do projeto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Equipe SIB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Procurar manter a calma da equipe e delegar responsáveis para </a:t>
                      </a:r>
                      <a:r>
                        <a:rPr lang="pt-BR" smtClean="0"/>
                        <a:t>o</a:t>
                      </a:r>
                      <a:r>
                        <a:rPr lang="pt-BR" baseline="0" smtClean="0"/>
                        <a:t> trabalho.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:</a:t>
            </a: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b="0" i="0" baseline="0" dirty="0" smtClean="0">
                <a:latin typeface="Corbel"/>
              </a:rPr>
              <a:t>O que é</a:t>
            </a:r>
            <a:r>
              <a:rPr lang="pt-BR" sz="2300" b="0" i="0" dirty="0" smtClean="0">
                <a:latin typeface="Corbel"/>
              </a:rPr>
              <a:t> e para que foi desenvolvido?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</a:t>
            </a:r>
            <a:r>
              <a:rPr lang="pt-BR" dirty="0">
                <a:solidFill>
                  <a:srgbClr val="263050"/>
                </a:solidFill>
              </a:rPr>
              <a:t>teste e Estratégia de </a:t>
            </a:r>
            <a:r>
              <a:rPr lang="pt-BR" dirty="0" smtClean="0">
                <a:solidFill>
                  <a:srgbClr val="263050"/>
                </a:solidFill>
              </a:rPr>
              <a:t>teste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</a:t>
            </a: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 do SIB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do Projeto: Trabalhar em cima dos Requisitos Funcionais e não funcionais do Sistema escritos na Descrição do SIB.</a:t>
            </a:r>
          </a:p>
          <a:p>
            <a:r>
              <a:rPr lang="pt-BR" dirty="0" smtClean="0"/>
              <a:t>Deployment do Sistema SIB: github;</a:t>
            </a:r>
          </a:p>
          <a:p>
            <a:r>
              <a:rPr lang="pt-BR" dirty="0" smtClean="0"/>
              <a:t>Lições Aprendidas: Equipe SIB.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Trabalho em equipe.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Problemas de inconsistência de dados.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Conciliar vários projetos.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Equipe SIB...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72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 smtClean="0"/>
              <a:t>Macro Visão </a:t>
            </a:r>
            <a:r>
              <a:rPr lang="pt-BR" sz="3200" b="1" dirty="0"/>
              <a:t>Funcional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5" y="1901825"/>
            <a:ext cx="8770031" cy="4127500"/>
          </a:xfrm>
        </p:spPr>
      </p:pic>
    </p:spTree>
    <p:extLst>
      <p:ext uri="{BB962C8B-B14F-4D97-AF65-F5344CB8AC3E}">
        <p14:creationId xmlns:p14="http://schemas.microsoft.com/office/powerpoint/2010/main" val="2287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Definir Prioridades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Avaliação sobre diversas perspectivas: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Impacto  de falha no requisito sobre o sistema</a:t>
            </a:r>
            <a:r>
              <a:rPr lang="pt-BR" dirty="0" smtClean="0"/>
              <a:t>.(ex</a:t>
            </a:r>
            <a:r>
              <a:rPr lang="pt-BR" dirty="0"/>
              <a:t>:  perda de conexão com a </a:t>
            </a:r>
            <a:r>
              <a:rPr lang="pt-BR" dirty="0" smtClean="0"/>
              <a:t>Internet </a:t>
            </a:r>
            <a:r>
              <a:rPr lang="pt-BR" dirty="0"/>
              <a:t>durante uma transação</a:t>
            </a:r>
            <a:r>
              <a:rPr lang="pt-BR" dirty="0" smtClean="0"/>
              <a:t>?).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Probabilidade (qual a probabilidade da perda de conexão?).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Risco avaliado:   multiplicação dos fatores considerados.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Frequência:  relacionado a quantidade de vezes que </a:t>
            </a:r>
            <a:r>
              <a:rPr lang="pt-BR" dirty="0" smtClean="0"/>
              <a:t>o </a:t>
            </a:r>
            <a:r>
              <a:rPr lang="pt-BR" dirty="0"/>
              <a:t>requisito é executado durante um período de </a:t>
            </a:r>
            <a:r>
              <a:rPr lang="pt-BR" dirty="0" smtClean="0"/>
              <a:t>utilização </a:t>
            </a:r>
            <a:r>
              <a:rPr lang="pt-BR" dirty="0"/>
              <a:t>do </a:t>
            </a:r>
            <a:r>
              <a:rPr lang="pt-BR" dirty="0" smtClean="0"/>
              <a:t>sistema.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Importância: comparação de importância entre os </a:t>
            </a:r>
            <a:r>
              <a:rPr lang="pt-BR" dirty="0" smtClean="0"/>
              <a:t>requisitos</a:t>
            </a:r>
            <a:r>
              <a:rPr lang="pt-BR" dirty="0"/>
              <a:t>. Este valor tem um grau de subjetividade;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25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989</Words>
  <Application>Microsoft Office PowerPoint</Application>
  <PresentationFormat>Widescreen</PresentationFormat>
  <Paragraphs>236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Euphemia</vt:lpstr>
      <vt:lpstr>Times New Roman</vt:lpstr>
      <vt:lpstr>Wingdings</vt:lpstr>
      <vt:lpstr>TS103417271</vt:lpstr>
      <vt:lpstr> Projeto SIB</vt:lpstr>
      <vt:lpstr>Equipe do Projeto</vt:lpstr>
      <vt:lpstr>Descrição do Projeto</vt:lpstr>
      <vt:lpstr>Escopo do Projeto</vt:lpstr>
      <vt:lpstr>Plano de Teste</vt:lpstr>
      <vt:lpstr>Plano de teste do SIB</vt:lpstr>
      <vt:lpstr>Macro Visão Funcional </vt:lpstr>
      <vt:lpstr>Identificação dos  requisitos a testar </vt:lpstr>
      <vt:lpstr>Definir Prioridades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Plano de Gerenciamento de Riscos</vt:lpstr>
      <vt:lpstr>Apêndice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2013-11-28T13:20:00Z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