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5" r:id="rId3"/>
    <p:sldId id="274" r:id="rId4"/>
    <p:sldId id="299" r:id="rId5"/>
    <p:sldId id="289" r:id="rId6"/>
    <p:sldId id="290" r:id="rId7"/>
    <p:sldId id="309" r:id="rId8"/>
    <p:sldId id="308" r:id="rId9"/>
    <p:sldId id="291" r:id="rId10"/>
    <p:sldId id="292" r:id="rId11"/>
    <p:sldId id="293" r:id="rId12"/>
    <p:sldId id="294" r:id="rId13"/>
    <p:sldId id="28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0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916" autoAdjust="0"/>
  </p:normalViewPr>
  <p:slideViewPr>
    <p:cSldViewPr>
      <p:cViewPr varScale="1">
        <p:scale>
          <a:sx n="67" d="100"/>
          <a:sy n="67" d="100"/>
        </p:scale>
        <p:origin x="408" y="6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: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3702" y="1275909"/>
        <a:ext cx="1726776" cy="1171597"/>
      </dsp:txXfrm>
    </dsp:sp>
    <dsp:sp modelId="{D88EF221-1E19-407F-A109-45D126E6B0AD}">
      <dsp:nvSpPr>
        <dsp:cNvPr id="0" name=""/>
        <dsp:cNvSpPr/>
      </dsp:nvSpPr>
      <dsp:spPr>
        <a:xfrm>
          <a:off x="227252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3702" y="2711868"/>
        <a:ext cx="1726776" cy="1171597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: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11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265589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23392" y="2060848"/>
            <a:ext cx="108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Identificar e descrever os casos de teste para cada </a:t>
            </a:r>
            <a:r>
              <a:rPr lang="pt-BR" dirty="0" smtClean="0"/>
              <a:t>build do projeto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identificar </a:t>
            </a:r>
            <a:r>
              <a:rPr lang="pt-BR" dirty="0"/>
              <a:t>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Identificar </a:t>
            </a:r>
            <a:r>
              <a:rPr lang="pt-BR" dirty="0"/>
              <a:t>e descrever casos de </a:t>
            </a:r>
            <a:r>
              <a:rPr lang="pt-BR" dirty="0" smtClean="0"/>
              <a:t>teste</a:t>
            </a:r>
            <a:endParaRPr lang="pt-BR" dirty="0"/>
          </a:p>
          <a:p>
            <a:r>
              <a:rPr lang="pt-BR" dirty="0"/>
              <a:t>2</a:t>
            </a:r>
            <a:r>
              <a:rPr lang="pt-BR" dirty="0" smtClean="0"/>
              <a:t>.   </a:t>
            </a:r>
            <a:r>
              <a:rPr lang="pt-BR" dirty="0"/>
              <a:t>Estruturar procedimentos de teste</a:t>
            </a:r>
          </a:p>
          <a:p>
            <a:r>
              <a:rPr lang="pt-BR" dirty="0"/>
              <a:t>3</a:t>
            </a:r>
            <a:r>
              <a:rPr lang="pt-BR" dirty="0" smtClean="0"/>
              <a:t>.   </a:t>
            </a:r>
            <a:r>
              <a:rPr lang="pt-BR" dirty="0"/>
              <a:t>Gerar planilha de testes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associado a um requisito a ser testado, que</a:t>
            </a:r>
          </a:p>
          <a:p>
            <a:r>
              <a:rPr lang="pt-BR" sz="2800" dirty="0"/>
              <a:t>descreve:</a:t>
            </a:r>
          </a:p>
          <a:p>
            <a:r>
              <a:rPr lang="pt-BR" sz="2800" dirty="0"/>
              <a:t>• Pré-condições de execução</a:t>
            </a:r>
          </a:p>
          <a:p>
            <a:r>
              <a:rPr lang="pt-BR" sz="2800" dirty="0"/>
              <a:t>• Entradas</a:t>
            </a:r>
          </a:p>
          <a:p>
            <a:r>
              <a:rPr lang="pt-BR" sz="2800" dirty="0"/>
              <a:t>• Passos específicos do teste a ser executado</a:t>
            </a:r>
          </a:p>
          <a:p>
            <a:r>
              <a:rPr lang="pt-BR" sz="2800" dirty="0"/>
              <a:t>• 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6051" y="1412776"/>
            <a:ext cx="88086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Desenvolvido cenários do caso de uso, de acordo com a</a:t>
            </a:r>
          </a:p>
          <a:p>
            <a:r>
              <a:rPr lang="pt-BR" dirty="0"/>
              <a:t>Estratégia de testes</a:t>
            </a:r>
          </a:p>
          <a:p>
            <a:r>
              <a:rPr lang="pt-BR" dirty="0"/>
              <a:t>• Fluxo normal (dados válidos)</a:t>
            </a:r>
          </a:p>
          <a:p>
            <a:r>
              <a:rPr lang="pt-BR" dirty="0"/>
              <a:t>• Fluxo alternativo</a:t>
            </a:r>
          </a:p>
          <a:p>
            <a:r>
              <a:rPr lang="pt-BR" dirty="0"/>
              <a:t>• Fluxo de exceção (dados inválidos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– Definir entradas e saídas correspondentes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CASCATA</a:t>
            </a:r>
          </a:p>
          <a:p>
            <a:r>
              <a:rPr lang="pt-BR" dirty="0" smtClean="0"/>
              <a:t>• </a:t>
            </a:r>
            <a:r>
              <a:rPr lang="pt-BR" dirty="0"/>
              <a:t>Vantagem</a:t>
            </a:r>
          </a:p>
          <a:p>
            <a:r>
              <a:rPr lang="pt-BR" dirty="0"/>
              <a:t>– Os casos de testes são tipicamente pequenos e simples;</a:t>
            </a:r>
          </a:p>
          <a:p>
            <a:r>
              <a:rPr lang="pt-BR" dirty="0"/>
              <a:t>• Desvantagem</a:t>
            </a:r>
          </a:p>
          <a:p>
            <a:r>
              <a:rPr lang="pt-BR" dirty="0"/>
              <a:t>– Se um caso de teste falhar o teste subsequente pode falhar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INDEPENDENTE</a:t>
            </a:r>
          </a:p>
          <a:p>
            <a:r>
              <a:rPr lang="pt-BR" dirty="0"/>
              <a:t>• Vantagens</a:t>
            </a:r>
          </a:p>
          <a:p>
            <a:r>
              <a:rPr lang="pt-BR" dirty="0"/>
              <a:t>– Os casos de testes podem ser executados em qualquer ordem;</a:t>
            </a:r>
          </a:p>
          <a:p>
            <a:r>
              <a:rPr lang="pt-BR" dirty="0"/>
              <a:t>– Alto grau de </a:t>
            </a:r>
            <a:r>
              <a:rPr lang="pt-BR" dirty="0" err="1"/>
              <a:t>reusabilidade</a:t>
            </a:r>
            <a:r>
              <a:rPr lang="pt-BR" dirty="0"/>
              <a:t> dos casos de testes.</a:t>
            </a:r>
          </a:p>
          <a:p>
            <a:r>
              <a:rPr lang="pt-BR" dirty="0"/>
              <a:t>• Desvantagens</a:t>
            </a:r>
          </a:p>
          <a:p>
            <a:r>
              <a:rPr lang="pt-BR" dirty="0"/>
              <a:t>– São maiores e mais complexos;</a:t>
            </a:r>
          </a:p>
          <a:p>
            <a:r>
              <a:rPr lang="pt-BR" dirty="0"/>
              <a:t>– São mais difíceis de projetar, criar e manter.</a:t>
            </a:r>
          </a:p>
        </p:txBody>
      </p:sp>
    </p:spTree>
    <p:extLst>
      <p:ext uri="{BB962C8B-B14F-4D97-AF65-F5344CB8AC3E}">
        <p14:creationId xmlns:p14="http://schemas.microsoft.com/office/powerpoint/2010/main" val="12994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1512168"/>
          </a:xfrm>
        </p:spPr>
        <p:txBody>
          <a:bodyPr>
            <a:normAutofit/>
          </a:bodyPr>
          <a:lstStyle/>
          <a:p>
            <a:r>
              <a:rPr lang="pt-BR" dirty="0"/>
              <a:t>Estruturar procedimentos de teste</a:t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7368" y="2321004"/>
            <a:ext cx="8736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– Conjunto de passos detalhados que descrevem como o caso de</a:t>
            </a:r>
          </a:p>
          <a:p>
            <a:r>
              <a:rPr lang="pt-BR" dirty="0"/>
              <a:t>teste será executado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– Como (</a:t>
            </a:r>
            <a:r>
              <a:rPr lang="pt-BR" dirty="0" err="1"/>
              <a:t>ex</a:t>
            </a:r>
            <a:r>
              <a:rPr lang="pt-BR" dirty="0"/>
              <a:t>: através de ferramentas de automação de testes,</a:t>
            </a:r>
          </a:p>
          <a:p>
            <a:r>
              <a:rPr lang="pt-BR" dirty="0"/>
              <a:t>scripts, etc.) e quando fornecer os dados de entrada e obter os</a:t>
            </a:r>
          </a:p>
          <a:p>
            <a:r>
              <a:rPr lang="pt-BR" dirty="0"/>
              <a:t>resultados da saída</a:t>
            </a:r>
          </a:p>
          <a:p>
            <a:r>
              <a:rPr lang="pt-BR" dirty="0"/>
              <a:t>– Passos para execução dos testes</a:t>
            </a:r>
          </a:p>
          <a:p>
            <a:r>
              <a:rPr lang="pt-BR" dirty="0"/>
              <a:t>– Forma de avaliação dos </a:t>
            </a:r>
            <a:r>
              <a:rPr lang="pt-BR" dirty="0" smtClean="0"/>
              <a:t>resultados</a:t>
            </a:r>
          </a:p>
          <a:p>
            <a:r>
              <a:rPr lang="pt-BR" dirty="0"/>
              <a:t>– Todas as condições de testes foram identificadas?</a:t>
            </a:r>
          </a:p>
          <a:p>
            <a:r>
              <a:rPr lang="pt-BR" dirty="0"/>
              <a:t>– Os casos de testes satisfazem as condições de teste?</a:t>
            </a:r>
          </a:p>
          <a:p>
            <a:r>
              <a:rPr lang="pt-BR" dirty="0"/>
              <a:t>– A massa de dados é adequada?</a:t>
            </a:r>
          </a:p>
          <a:p>
            <a:r>
              <a:rPr lang="pt-BR" dirty="0"/>
              <a:t>– O volume de dados é suficiente?</a:t>
            </a:r>
          </a:p>
        </p:txBody>
      </p:sp>
    </p:spTree>
    <p:extLst>
      <p:ext uri="{BB962C8B-B14F-4D97-AF65-F5344CB8AC3E}">
        <p14:creationId xmlns:p14="http://schemas.microsoft.com/office/powerpoint/2010/main" val="22430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planilha de </a:t>
            </a:r>
            <a:r>
              <a:rPr lang="pt-BR" dirty="0" smtClean="0"/>
              <a:t>testes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51384" y="2136339"/>
            <a:ext cx="8592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Gerar planilha de testes:</a:t>
            </a:r>
          </a:p>
          <a:p>
            <a:r>
              <a:rPr lang="pt-BR" dirty="0"/>
              <a:t>– Nas planilhas devem estar contidos todos os casos de testes que</a:t>
            </a:r>
          </a:p>
          <a:p>
            <a:r>
              <a:rPr lang="pt-BR" dirty="0"/>
              <a:t>serão </a:t>
            </a:r>
            <a:r>
              <a:rPr lang="pt-BR" dirty="0" smtClean="0"/>
              <a:t>executados.</a:t>
            </a:r>
            <a:endParaRPr lang="pt-BR" dirty="0"/>
          </a:p>
          <a:p>
            <a:r>
              <a:rPr lang="pt-BR" dirty="0"/>
              <a:t>– Informações sobre o ciclo de teste são necessários:</a:t>
            </a:r>
          </a:p>
          <a:p>
            <a:r>
              <a:rPr lang="pt-BR" dirty="0"/>
              <a:t>• Versão do Software</a:t>
            </a:r>
          </a:p>
          <a:p>
            <a:r>
              <a:rPr lang="pt-BR" dirty="0"/>
              <a:t>• Data Início e Fim</a:t>
            </a:r>
          </a:p>
          <a:p>
            <a:r>
              <a:rPr lang="pt-BR" dirty="0"/>
              <a:t>• Nome do Testador</a:t>
            </a:r>
          </a:p>
          <a:p>
            <a:r>
              <a:rPr lang="pt-BR" dirty="0"/>
              <a:t>• Casos de testes planejados</a:t>
            </a:r>
          </a:p>
        </p:txBody>
      </p:sp>
    </p:spTree>
    <p:extLst>
      <p:ext uri="{BB962C8B-B14F-4D97-AF65-F5344CB8AC3E}">
        <p14:creationId xmlns:p14="http://schemas.microsoft.com/office/powerpoint/2010/main" val="13062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63050"/>
                </a:solidFill>
              </a:rPr>
              <a:t>Registro de solicitação de mudanças </a:t>
            </a:r>
            <a:br>
              <a:rPr lang="pt-BR" dirty="0">
                <a:solidFill>
                  <a:srgbClr val="263050"/>
                </a:solidFill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9282" y="2132856"/>
            <a:ext cx="7944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Algumas informações</a:t>
            </a:r>
            <a:r>
              <a:rPr lang="pt-BR" sz="2000" dirty="0"/>
              <a:t> </a:t>
            </a:r>
            <a:r>
              <a:rPr lang="pt-BR" sz="2000" dirty="0" smtClean="0"/>
              <a:t>que</a:t>
            </a:r>
            <a:r>
              <a:rPr lang="pt-BR" sz="2000" dirty="0"/>
              <a:t> </a:t>
            </a:r>
            <a:r>
              <a:rPr lang="pt-BR" sz="2000" dirty="0" smtClean="0"/>
              <a:t>podem</a:t>
            </a:r>
            <a:r>
              <a:rPr lang="pt-BR" sz="2000" dirty="0"/>
              <a:t> </a:t>
            </a:r>
            <a:r>
              <a:rPr lang="pt-BR" sz="2000" dirty="0" smtClean="0"/>
              <a:t>estar</a:t>
            </a:r>
            <a:r>
              <a:rPr lang="pt-BR" sz="2000" dirty="0"/>
              <a:t> </a:t>
            </a:r>
            <a:r>
              <a:rPr lang="pt-BR" sz="2000" dirty="0" smtClean="0"/>
              <a:t>incluídas</a:t>
            </a:r>
            <a:r>
              <a:rPr lang="pt-BR" sz="2000" dirty="0"/>
              <a:t> </a:t>
            </a:r>
            <a:r>
              <a:rPr lang="pt-BR" sz="2000" dirty="0" smtClean="0"/>
              <a:t>em</a:t>
            </a:r>
            <a:r>
              <a:rPr lang="pt-BR" sz="2000" dirty="0"/>
              <a:t> </a:t>
            </a:r>
            <a:r>
              <a:rPr lang="pt-BR" sz="2000" dirty="0" smtClean="0"/>
              <a:t>uma</a:t>
            </a:r>
            <a:endParaRPr lang="pt-BR" sz="2000" dirty="0"/>
          </a:p>
          <a:p>
            <a:r>
              <a:rPr lang="pt-BR" sz="2000" dirty="0"/>
              <a:t>SM:</a:t>
            </a:r>
          </a:p>
          <a:p>
            <a:r>
              <a:rPr lang="pt-BR" sz="2000" dirty="0"/>
              <a:t>– </a:t>
            </a:r>
            <a:r>
              <a:rPr lang="pt-BR" sz="2000" dirty="0" err="1" smtClean="0"/>
              <a:t>Identicação</a:t>
            </a:r>
            <a:r>
              <a:rPr lang="pt-BR" sz="2000" dirty="0" smtClean="0"/>
              <a:t> única</a:t>
            </a:r>
            <a:endParaRPr lang="pt-BR" sz="2000" dirty="0"/>
          </a:p>
          <a:p>
            <a:r>
              <a:rPr lang="pt-BR" sz="2000" dirty="0"/>
              <a:t>– Solicitante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Sistema/Projeto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Item a</a:t>
            </a:r>
            <a:r>
              <a:rPr lang="pt-BR" sz="2000" dirty="0"/>
              <a:t> </a:t>
            </a:r>
            <a:r>
              <a:rPr lang="pt-BR" sz="2000" dirty="0" smtClean="0"/>
              <a:t>ser</a:t>
            </a:r>
            <a:r>
              <a:rPr lang="pt-BR" sz="2000" dirty="0"/>
              <a:t> </a:t>
            </a:r>
            <a:r>
              <a:rPr lang="pt-BR" sz="2000" dirty="0" smtClean="0"/>
              <a:t>modificado</a:t>
            </a:r>
            <a:endParaRPr lang="pt-BR" sz="2000" dirty="0"/>
          </a:p>
          <a:p>
            <a:r>
              <a:rPr lang="pt-BR" sz="2000" dirty="0"/>
              <a:t>– </a:t>
            </a:r>
            <a:r>
              <a:rPr lang="pt-BR" sz="2000" dirty="0" smtClean="0"/>
              <a:t>Classificação (melhoria, correção</a:t>
            </a:r>
            <a:r>
              <a:rPr lang="pt-BR" sz="2000" dirty="0"/>
              <a:t> </a:t>
            </a:r>
            <a:r>
              <a:rPr lang="pt-BR" sz="2000" dirty="0" smtClean="0"/>
              <a:t>de</a:t>
            </a:r>
            <a:r>
              <a:rPr lang="pt-BR" sz="2000" dirty="0"/>
              <a:t> </a:t>
            </a:r>
            <a:r>
              <a:rPr lang="pt-BR" sz="2000" dirty="0" smtClean="0"/>
              <a:t>defeito, outra</a:t>
            </a:r>
            <a:r>
              <a:rPr lang="pt-BR" sz="2000" dirty="0"/>
              <a:t>)</a:t>
            </a:r>
          </a:p>
          <a:p>
            <a:r>
              <a:rPr lang="pt-BR" sz="2000" dirty="0"/>
              <a:t>– Prioridade</a:t>
            </a:r>
          </a:p>
          <a:p>
            <a:r>
              <a:rPr lang="pt-BR" sz="2000" dirty="0"/>
              <a:t>– Descrição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Situação (nova, atribuída, finalizada, verificada, fechada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smtClean="0">
                <a:latin typeface="Corbel"/>
              </a:rPr>
              <a:t>Josimar </a:t>
            </a:r>
            <a:r>
              <a:rPr lang="pt-BR" sz="2800" dirty="0" smtClean="0">
                <a:latin typeface="Corbel"/>
              </a:rPr>
              <a:t>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629955"/>
              </p:ext>
            </p:extLst>
          </p:nvPr>
        </p:nvGraphicFramePr>
        <p:xfrm>
          <a:off x="1341438" y="1901825"/>
          <a:ext cx="9509125" cy="379666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Proprietário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Plano de</a:t>
                      </a: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 Atenuação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Cortes no orçamento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podem reduzir a equipe, afetando o escopo e o cronograma do projeto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Consulte o apêndice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para ver um plano de implementação em fases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Apêndice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Inclua referências a materiais e recursos suplementares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dirty="0" smtClean="0">
                <a:latin typeface="Corbel"/>
              </a:rPr>
              <a:t>O sistema Internet Bank (SIB) :</a:t>
            </a:r>
          </a:p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b="0" i="0" baseline="0" dirty="0" smtClean="0">
                <a:latin typeface="Corbel"/>
              </a:rPr>
              <a:t>O que é</a:t>
            </a:r>
            <a:r>
              <a:rPr lang="pt-BR" sz="2300" b="0" i="0" dirty="0" smtClean="0">
                <a:latin typeface="Corbel"/>
              </a:rPr>
              <a:t> e para que foi desenvolvido?</a:t>
            </a:r>
            <a:endParaRPr lang="pt-BR" sz="23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</a:t>
            </a:r>
            <a:r>
              <a:rPr lang="pt-BR" dirty="0">
                <a:solidFill>
                  <a:srgbClr val="263050"/>
                </a:solidFill>
              </a:rPr>
              <a:t>teste e Estratégia de </a:t>
            </a:r>
            <a:r>
              <a:rPr lang="pt-BR" dirty="0" smtClean="0">
                <a:solidFill>
                  <a:srgbClr val="263050"/>
                </a:solidFill>
              </a:rPr>
              <a:t>teste</a:t>
            </a:r>
            <a:r>
              <a:rPr lang="pt-BR" dirty="0" smtClean="0">
                <a:solidFill>
                  <a:srgbClr val="263050"/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</a:t>
            </a: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Descreva o trabalho realizado.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Qual é a finalidade ou a necessidade comercial de teste deste projeto.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teste do SIB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Fase do Projeto: Trabalhar em cima dos Requisitos Funcionais e não funcionais do Sistema escritos na Descrição do SIB.</a:t>
            </a:r>
          </a:p>
          <a:p>
            <a:r>
              <a:rPr lang="pt-BR" dirty="0" smtClean="0"/>
              <a:t>Deployment do Sistema SIB: github;</a:t>
            </a:r>
          </a:p>
          <a:p>
            <a:r>
              <a:rPr lang="pt-BR" dirty="0" smtClean="0"/>
              <a:t>Lições Aprendidas: Equipe SIB.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Trabalho em equipe.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Problemas de inconsistência de dados.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Conciliar vários projetos.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Equipe SIB...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72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3200" b="1" dirty="0" smtClean="0"/>
              <a:t>Macro Visão </a:t>
            </a:r>
            <a:r>
              <a:rPr lang="pt-BR" sz="3200" b="1" dirty="0"/>
              <a:t>Funcional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5" y="1901825"/>
            <a:ext cx="8770031" cy="4127500"/>
          </a:xfrm>
        </p:spPr>
      </p:pic>
    </p:spTree>
    <p:extLst>
      <p:ext uri="{BB962C8B-B14F-4D97-AF65-F5344CB8AC3E}">
        <p14:creationId xmlns:p14="http://schemas.microsoft.com/office/powerpoint/2010/main" val="2287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</a:t>
            </a:r>
            <a:r>
              <a:rPr lang="pt-BR" dirty="0" err="1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Login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50505"/>
              </p:ext>
            </p:extLst>
          </p:nvPr>
        </p:nvGraphicFramePr>
        <p:xfrm>
          <a:off x="191344" y="1700811"/>
          <a:ext cx="11737304" cy="463721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15767"/>
                <a:gridCol w="1020999"/>
                <a:gridCol w="1389228"/>
                <a:gridCol w="1640293"/>
                <a:gridCol w="1292986"/>
                <a:gridCol w="1489654"/>
                <a:gridCol w="1188377"/>
              </a:tblGrid>
              <a:tr h="1190492">
                <a:tc>
                  <a:txBody>
                    <a:bodyPr/>
                    <a:lstStyle/>
                    <a:p>
                      <a:pPr algn="l" fontAlgn="ctr"/>
                      <a:endParaRPr lang="pt-BR" sz="16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dirty="0" smtClean="0">
                          <a:effectLst/>
                        </a:rPr>
                        <a:t>requisitos</a:t>
                      </a:r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impacto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probabilidade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risco avaliado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frequencia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importancia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prioridade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UC001 - Efetuar Login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UC002 - Efetuar pagamento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UC003 - Informar dados do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UC004 - Mostrar dados da consulta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UC005 - Atualizar Cotações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UC006 - Comprar 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UC007 - Realizar DOC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872</Words>
  <Application>Microsoft Office PowerPoint</Application>
  <PresentationFormat>Widescreen</PresentationFormat>
  <Paragraphs>223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Euphemia</vt:lpstr>
      <vt:lpstr>Times New Roman</vt:lpstr>
      <vt:lpstr>Wingdings</vt:lpstr>
      <vt:lpstr>TS103417271</vt:lpstr>
      <vt:lpstr> Projeto SIB</vt:lpstr>
      <vt:lpstr>Equipe do Projeto</vt:lpstr>
      <vt:lpstr>Descrição do Projeto</vt:lpstr>
      <vt:lpstr>Escopo do Projeto</vt:lpstr>
      <vt:lpstr>Plano de Teste</vt:lpstr>
      <vt:lpstr>Plano de teste do SIB</vt:lpstr>
      <vt:lpstr>Macro Visão Funcional </vt:lpstr>
      <vt:lpstr>Identificação dos  requisitos a testar 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Identificar e descrever casos de teste:</vt:lpstr>
      <vt:lpstr>Estruturar procedimentos de teste </vt:lpstr>
      <vt:lpstr>Gerar planilha de testes </vt:lpstr>
      <vt:lpstr>Registro de solicitação de mudanças  </vt:lpstr>
      <vt:lpstr>Apresentação do PowerPoint</vt:lpstr>
      <vt:lpstr>Plano de Gerenciamento de Riscos</vt:lpstr>
      <vt:lpstr>Apêndice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2013-11-28T12:12:38Z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