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1" r:id="rId5"/>
    <p:sldId id="263" r:id="rId6"/>
    <p:sldId id="264" r:id="rId7"/>
    <p:sldId id="266" r:id="rId8"/>
    <p:sldId id="267" r:id="rId9"/>
    <p:sldId id="281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1DEDA-62C9-46AF-A3F6-3B2BAE998AA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CEFFC1-90B7-4E5B-A953-D2BDC0116F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C314A-07BA-43DE-9B75-1A2DBE0D98A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17282-C476-45B6-8B27-49280878939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37B460-8206-4057-8677-4F8E5A767BB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FA1267-FF30-4663-8D3F-0B19E6E3502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C1C909-F5C2-4B93-829A-C509AF50F59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87242D-AE79-4252-A49D-2C82E6CA746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8825C8-F8AD-4D51-988E-3752DA6A03D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A001AB-8D03-417F-9A40-D7E61724A75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3E6D29-E1B7-4DA7-8E73-C65573C78B9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D1DF7-CA76-4767-BEAF-708D041D9A1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C73A23-0949-41C8-BEA4-5D41BA5E088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5BC625-C38B-4737-A068-3F3B69B3DFE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3DCF14-D534-484B-B675-723FF3462E2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5E6042-2B3F-4D7E-945F-142DC3E8E68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CAC6C4-B1B6-441F-A607-95ED584A678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3A80B7-C345-4761-A97B-E0AB88E418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E716-4E58-47FE-A083-C05345A582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6F6A77-341E-4CCC-9324-C495C6CD1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2DB827-9D08-4053-B19F-6D9F95CE6CD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82B8F-4EA4-4C31-A596-FC8CA7FB7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480F5-818C-495E-A6FD-8E588D06BA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7A77D-E990-4D07-A7B7-A693EE4D96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42640" y="1385280"/>
            <a:ext cx="9601560" cy="46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8F0ACD68-E8F5-45AE-846F-2EE65EF81239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6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25025883-EDF2-437A-A90D-E7F8C2EC2D7B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36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44160" y="1440000"/>
            <a:ext cx="4155840" cy="24818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5400" b="1" strike="noStrike" spc="-12" dirty="0" smtClean="0">
                <a:solidFill>
                  <a:srgbClr val="FFFFFF"/>
                </a:solidFill>
                <a:latin typeface="Arial"/>
              </a:rPr>
              <a:t>Bergmann Barbearia</a:t>
            </a:r>
            <a:endParaRPr lang="pt-BR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830880" y="4412520"/>
            <a:ext cx="38800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Josué Borges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04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2ª</a:t>
            </a:r>
            <a:r>
              <a:rPr lang="pt-BR" sz="2000" b="0" strike="noStrike" spc="-55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Fase</a:t>
            </a:r>
            <a:r>
              <a:rPr lang="pt-BR" sz="2000" b="0" strike="noStrike" spc="-55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–</a:t>
            </a:r>
            <a:r>
              <a:rPr lang="pt-BR" sz="2000" b="0" strike="noStrike" spc="-46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Ciência</a:t>
            </a:r>
            <a:r>
              <a:rPr lang="pt-BR" sz="2000" b="0" strike="noStrike" spc="-52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da</a:t>
            </a:r>
            <a:r>
              <a:rPr lang="pt-BR" sz="2000" b="0" strike="noStrike" spc="-35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2">
                <a:solidFill>
                  <a:srgbClr val="FFFFFF"/>
                </a:solidFill>
                <a:latin typeface="Arial MT"/>
              </a:rPr>
              <a:t>Computação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object 5"/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7380000" y="6120000"/>
            <a:ext cx="45932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São</a:t>
            </a:r>
            <a:r>
              <a:rPr lang="pt-BR" sz="2000" b="0" strike="noStrike" spc="-32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Miguel</a:t>
            </a:r>
            <a:r>
              <a:rPr lang="pt-BR" sz="2000" b="0" strike="noStrike" spc="-26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do</a:t>
            </a:r>
            <a:r>
              <a:rPr lang="pt-BR" sz="2000" b="0" strike="noStrike" spc="-41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Oeste,</a:t>
            </a:r>
            <a:r>
              <a:rPr lang="pt-BR" sz="2000" b="0" strike="noStrike" spc="-72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41">
                <a:solidFill>
                  <a:srgbClr val="FFFFFF"/>
                </a:solidFill>
                <a:latin typeface="Arial MT"/>
              </a:rPr>
              <a:t>novembro</a:t>
            </a:r>
            <a:r>
              <a:rPr lang="pt-BR" sz="2000" b="0" strike="noStrike" spc="-126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-26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21">
                <a:solidFill>
                  <a:srgbClr val="FFFFFF"/>
                </a:solidFill>
                <a:latin typeface="Arial MT"/>
              </a:rPr>
              <a:t>2024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8"/>
          <p:cNvSpPr/>
          <p:nvPr/>
        </p:nvSpPr>
        <p:spPr>
          <a:xfrm>
            <a:off x="720000" y="3600000"/>
            <a:ext cx="441864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99"/>
              </a:spcBef>
            </a:pPr>
            <a:r>
              <a:rPr lang="pt-BR" sz="1800" b="0" i="1" strike="noStrike" spc="-12">
                <a:solidFill>
                  <a:srgbClr val="FFFFFF"/>
                </a:solidFill>
                <a:latin typeface="Arial"/>
              </a:rPr>
              <a:t>Trabalho</a:t>
            </a:r>
            <a:r>
              <a:rPr lang="pt-BR" sz="1800" b="0" i="1" strike="noStrike" spc="-32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Final</a:t>
            </a:r>
            <a:r>
              <a:rPr lang="pt-BR" sz="1800" b="0" i="1" strike="noStrike" spc="-21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–</a:t>
            </a:r>
            <a:r>
              <a:rPr lang="pt-BR" sz="1800" b="0" i="1" strike="noStrike" spc="-41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26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Engenharia</a:t>
            </a:r>
            <a:r>
              <a:rPr lang="pt-BR" sz="1800" b="0" i="1" strike="noStrike" spc="-15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de</a:t>
            </a:r>
            <a:r>
              <a:rPr lang="pt-BR" sz="1800" b="0" i="1" strike="noStrike" spc="-32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Software</a:t>
            </a:r>
            <a:r>
              <a:rPr lang="pt-BR" sz="1800" b="0" i="1" strike="noStrike" spc="-52">
                <a:solidFill>
                  <a:srgbClr val="FFFFFF"/>
                </a:solidFill>
                <a:latin typeface="Arial"/>
              </a:rPr>
              <a:t> </a:t>
            </a:r>
            <a:r>
              <a:rPr lang="pt-BR" sz="1800" b="0" i="1" strike="noStrike" spc="-1">
                <a:solidFill>
                  <a:srgbClr val="FFFFFF"/>
                </a:solidFill>
                <a:latin typeface="Arial"/>
              </a:rPr>
              <a:t>I</a:t>
            </a:r>
            <a:r>
              <a:rPr lang="pt-BR" sz="1800" b="0" i="1" strike="noStrike" spc="-32">
                <a:solidFill>
                  <a:srgbClr val="FFFFFF"/>
                </a:solidFill>
                <a:latin typeface="Arial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623" y="351826"/>
            <a:ext cx="5062486" cy="5090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485720"/>
          </a:xfrm>
          <a:prstGeom prst="rect">
            <a:avLst/>
          </a:prstGeom>
          <a:noFill/>
          <a:ln w="0">
            <a:noFill/>
          </a:ln>
        </p:spPr>
        <p:txBody>
          <a:bodyPr lIns="0" tIns="340560" rIns="0" bIns="0" anchor="t">
            <a:noAutofit/>
          </a:bodyPr>
          <a:lstStyle/>
          <a:p>
            <a:pPr marL="380484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REQUISITOS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87320" y="1385280"/>
            <a:ext cx="10626840" cy="502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452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r>
              <a:rPr lang="pt-BR" sz="2000" b="1" strike="noStrike" spc="-12" dirty="0" smtClean="0">
                <a:solidFill>
                  <a:srgbClr val="FFFFFF"/>
                </a:solidFill>
                <a:latin typeface="Arial"/>
              </a:rPr>
              <a:t>Gerenciamento</a:t>
            </a:r>
            <a:r>
              <a:rPr lang="pt-BR" sz="2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26" dirty="0" smtClean="0">
                <a:solidFill>
                  <a:srgbClr val="FFFFFF"/>
                </a:solidFill>
                <a:latin typeface="Arial"/>
              </a:rPr>
              <a:t>de</a:t>
            </a:r>
            <a:r>
              <a:rPr lang="pt-BR" sz="2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12" dirty="0" smtClean="0">
                <a:solidFill>
                  <a:srgbClr val="FFFFFF"/>
                </a:solidFill>
                <a:latin typeface="Arial"/>
              </a:rPr>
              <a:t>reservas: </a:t>
            </a:r>
            <a:r>
              <a:rPr lang="pt-BR" sz="2000" dirty="0" smtClean="0">
                <a:solidFill>
                  <a:schemeClr val="bg1"/>
                </a:solidFill>
                <a:latin typeface="Arial MT"/>
              </a:rPr>
              <a:t>O </a:t>
            </a:r>
            <a:r>
              <a:rPr lang="pt-BR" sz="2000" spc="-1" dirty="0">
                <a:solidFill>
                  <a:schemeClr val="bg1"/>
                </a:solidFill>
                <a:latin typeface="Arial MT"/>
              </a:rPr>
              <a:t>cliente</a:t>
            </a:r>
            <a:r>
              <a:rPr lang="pt-BR" sz="2000" dirty="0" smtClean="0">
                <a:solidFill>
                  <a:schemeClr val="bg1"/>
                </a:solidFill>
                <a:latin typeface="Arial MT"/>
              </a:rPr>
              <a:t> deve ser capaz de visualizar serviços e horários disponíveis.</a:t>
            </a:r>
            <a:endParaRPr lang="pt-BR" sz="2000" spc="-12" dirty="0">
              <a:solidFill>
                <a:schemeClr val="bg1"/>
              </a:solidFill>
              <a:latin typeface="Arial MT"/>
            </a:endParaRP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r>
              <a:rPr lang="pt-BR" sz="2000" b="1" strike="noStrike" spc="-1" dirty="0" smtClean="0">
                <a:solidFill>
                  <a:srgbClr val="FFFFFF"/>
                </a:solidFill>
                <a:latin typeface="Arial"/>
              </a:rPr>
              <a:t>Gestão</a:t>
            </a:r>
            <a:r>
              <a:rPr lang="pt-BR" sz="2000" b="1" strike="noStrike" spc="143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1" dirty="0">
                <a:solidFill>
                  <a:srgbClr val="FFFFFF"/>
                </a:solidFill>
                <a:latin typeface="Arial"/>
              </a:rPr>
              <a:t>de</a:t>
            </a:r>
            <a:r>
              <a:rPr lang="pt-BR" sz="2000" b="1" strike="noStrike" spc="154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1" dirty="0" smtClean="0">
                <a:solidFill>
                  <a:srgbClr val="FFFFFF"/>
                </a:solidFill>
                <a:latin typeface="Arial"/>
              </a:rPr>
              <a:t>clientes:</a:t>
            </a:r>
            <a:r>
              <a:rPr lang="pt-BR" sz="2000" b="1" strike="noStrike" spc="157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O cliente deve poder selecionar um serviço e horário e enviar a solicitação de agendamento.</a:t>
            </a: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r>
              <a:rPr lang="pt-BR" sz="2000" b="1" strike="noStrike" spc="-12" dirty="0" smtClean="0">
                <a:solidFill>
                  <a:srgbClr val="FFFFFF"/>
                </a:solidFill>
                <a:latin typeface="Arial"/>
              </a:rPr>
              <a:t>Agendamento</a:t>
            </a:r>
            <a:r>
              <a:rPr lang="pt-BR" sz="2000" b="1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1" dirty="0" smtClean="0">
                <a:solidFill>
                  <a:srgbClr val="FFFFFF"/>
                </a:solidFill>
                <a:latin typeface="Arial"/>
              </a:rPr>
              <a:t>de atendimentos</a:t>
            </a:r>
            <a:r>
              <a:rPr lang="pt-BR" sz="2000" b="1" strike="noStrike" spc="-12" dirty="0" smtClean="0">
                <a:solidFill>
                  <a:srgbClr val="FFFFFF"/>
                </a:solidFill>
                <a:latin typeface="Arial"/>
              </a:rPr>
              <a:t>:</a:t>
            </a:r>
            <a:r>
              <a:rPr lang="pt-BR" sz="2000" b="1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O barbeiro como administrador deve ser capaz de aceitar ou recusar uma solicitação de agendamento.</a:t>
            </a: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r>
              <a:rPr lang="pt-BR" sz="2000" b="1" spc="-12" dirty="0" smtClean="0">
                <a:solidFill>
                  <a:srgbClr val="FFFFFF"/>
                </a:solidFill>
              </a:rPr>
              <a:t>Histórico</a:t>
            </a:r>
            <a:r>
              <a:rPr lang="pt-BR" sz="2000" b="1" spc="-1" dirty="0" smtClean="0">
                <a:solidFill>
                  <a:srgbClr val="FFFFFF"/>
                </a:solidFill>
              </a:rPr>
              <a:t>: </a:t>
            </a:r>
            <a:r>
              <a:rPr lang="pt-BR" sz="2000" spc="-1" dirty="0" smtClean="0">
                <a:solidFill>
                  <a:srgbClr val="FFFFFF"/>
                </a:solidFill>
              </a:rPr>
              <a:t>cliente ver histórico de agendamentos e serviços realizados.</a:t>
            </a:r>
          </a:p>
          <a:p>
            <a:pPr marL="354960" indent="-342360"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r>
              <a:rPr lang="pt-BR" sz="2000" b="1" spc="-12" dirty="0" smtClean="0">
                <a:solidFill>
                  <a:srgbClr val="FFFFFF"/>
                </a:solidFill>
              </a:rPr>
              <a:t>Flexibilidade para o barbeiro</a:t>
            </a:r>
            <a:r>
              <a:rPr lang="pt-BR" sz="2000" b="1" spc="-1" dirty="0" smtClean="0">
                <a:solidFill>
                  <a:srgbClr val="FFFFFF"/>
                </a:solidFill>
              </a:rPr>
              <a:t>: </a:t>
            </a:r>
            <a:r>
              <a:rPr lang="pt-BR" sz="2000" dirty="0" smtClean="0">
                <a:solidFill>
                  <a:schemeClr val="bg1"/>
                </a:solidFill>
              </a:rPr>
              <a:t>O administrador deve ser capaz de adicionar, editar ou remover serviços disponíveis no sistema.</a:t>
            </a:r>
            <a:endParaRPr lang="pt-BR" sz="2000" spc="-1" dirty="0" smtClean="0">
              <a:solidFill>
                <a:schemeClr val="bg1"/>
              </a:solidFill>
            </a:endParaRP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endParaRPr lang="pt-BR" sz="2000" spc="-1" dirty="0" smtClean="0">
              <a:solidFill>
                <a:srgbClr val="FFFFFF"/>
              </a:solidFill>
            </a:endParaRP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endParaRPr lang="pt-BR" sz="2000" b="1" strike="noStrike" spc="-1" dirty="0">
              <a:solidFill>
                <a:srgbClr val="FFFFFF"/>
              </a:solidFill>
              <a:latin typeface="Arial"/>
            </a:endParaRPr>
          </a:p>
          <a:p>
            <a:pPr marL="354960" indent="-342360">
              <a:lnSpc>
                <a:spcPct val="100000"/>
              </a:lnSpc>
              <a:spcBef>
                <a:spcPts val="1295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4960" algn="l"/>
                <a:tab pos="2364120" algn="l"/>
                <a:tab pos="2821320" algn="l"/>
                <a:tab pos="4165560" algn="l"/>
                <a:tab pos="5356080" algn="l"/>
                <a:tab pos="5798160" algn="l"/>
                <a:tab pos="6944400" algn="l"/>
                <a:tab pos="7584480" algn="l"/>
                <a:tab pos="9125640" algn="l"/>
                <a:tab pos="9907200" algn="l"/>
              </a:tabLst>
            </a:pPr>
            <a:endParaRPr lang="pt-B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14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sz="2800" b="1" strike="noStrike" spc="-52">
                <a:solidFill>
                  <a:srgbClr val="DBE9F8"/>
                </a:solidFill>
                <a:latin typeface="Arial"/>
              </a:rPr>
              <a:t>2</a:t>
            </a:r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116280" rIns="0" bIns="0" anchor="t">
            <a:noAutofit/>
          </a:bodyPr>
          <a:lstStyle/>
          <a:p>
            <a:pPr marL="144288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">
                <a:solidFill>
                  <a:srgbClr val="DBE9F8"/>
                </a:solidFill>
                <a:latin typeface="Arial"/>
              </a:rPr>
              <a:t>INTRODUÇÃO</a:t>
            </a:r>
            <a:r>
              <a:rPr lang="pt-BR" sz="3600" b="1" strike="noStrike" spc="-15">
                <a:solidFill>
                  <a:srgbClr val="DBE9F8"/>
                </a:solidFill>
                <a:latin typeface="Arial"/>
              </a:rPr>
              <a:t> </a:t>
            </a: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(FERRAMENTAS)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142640" y="1385280"/>
            <a:ext cx="9601560" cy="504288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lstStyle/>
          <a:p>
            <a:pPr marL="355680" indent="-343440" algn="just">
              <a:lnSpc>
                <a:spcPct val="150000"/>
              </a:lnSpc>
              <a:spcBef>
                <a:spcPts val="91"/>
              </a:spcBef>
              <a:buClr>
                <a:srgbClr val="FFFFFF"/>
              </a:buClr>
              <a:buSzPct val="45000"/>
              <a:buFont typeface="Arial MT"/>
              <a:buChar char="•"/>
              <a:tabLst>
                <a:tab pos="355680" algn="l"/>
              </a:tabLst>
            </a:pPr>
            <a:r>
              <a:rPr lang="pt-BR" sz="2000" b="1" spc="-1" dirty="0" smtClean="0">
                <a:solidFill>
                  <a:srgbClr val="FFFFFF"/>
                </a:solidFill>
                <a:latin typeface="Arial"/>
              </a:rPr>
              <a:t>Miro.com</a:t>
            </a:r>
            <a:r>
              <a:rPr lang="pt-BR" sz="2000" b="1" strike="noStrike" spc="403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1" strike="noStrike" spc="-1" dirty="0">
                <a:solidFill>
                  <a:srgbClr val="FFFFFF"/>
                </a:solidFill>
                <a:latin typeface="Arial"/>
              </a:rPr>
              <a:t>&gt;</a:t>
            </a:r>
            <a:r>
              <a:rPr lang="pt-BR" sz="2000" b="1" strike="noStrike" spc="418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Organização</a:t>
            </a:r>
            <a:r>
              <a:rPr lang="pt-BR" sz="2000" b="0" strike="noStrike" spc="42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do</a:t>
            </a:r>
            <a:r>
              <a:rPr lang="pt-BR" sz="2000" b="0" strike="noStrike" spc="418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projeto.</a:t>
            </a:r>
            <a:r>
              <a:rPr lang="pt-BR" sz="2000" b="0" strike="noStrike" spc="406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Ferramenta</a:t>
            </a:r>
            <a:r>
              <a:rPr lang="pt-BR" sz="2000" b="0" strike="noStrike" spc="429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visual</a:t>
            </a:r>
            <a:r>
              <a:rPr lang="pt-BR" sz="2000" b="0" strike="noStrike" spc="42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que</a:t>
            </a:r>
            <a:r>
              <a:rPr lang="pt-BR" sz="2000" b="0" strike="noStrike" spc="42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possibilita</a:t>
            </a:r>
            <a:r>
              <a:rPr lang="pt-BR" sz="2000" b="0" strike="noStrike" spc="42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ao</a:t>
            </a:r>
            <a:r>
              <a:rPr lang="pt-BR" sz="2000" b="0" strike="noStrike" spc="429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time</a:t>
            </a:r>
            <a:r>
              <a:rPr lang="pt-BR" sz="2000" b="0" strike="noStrike" spc="40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52" dirty="0">
                <a:solidFill>
                  <a:srgbClr val="FFFFFF"/>
                </a:solidFill>
                <a:latin typeface="Arial MT"/>
              </a:rPr>
              <a:t>o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gerenciamento</a:t>
            </a:r>
            <a:r>
              <a:rPr lang="pt-BR" sz="2000" b="0" strike="noStrike" spc="228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222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qualquer</a:t>
            </a:r>
            <a:r>
              <a:rPr lang="pt-BR" sz="2000" b="0" strike="noStrike" spc="233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tipo</a:t>
            </a:r>
            <a:r>
              <a:rPr lang="pt-BR" sz="2000" b="0" strike="noStrike" spc="222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214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projeto,</a:t>
            </a:r>
            <a:r>
              <a:rPr lang="pt-BR" sz="2000" b="0" strike="noStrike" spc="222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fluxo</a:t>
            </a:r>
            <a:r>
              <a:rPr lang="pt-BR" sz="2000" b="0" strike="noStrike" spc="219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202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trabalho</a:t>
            </a:r>
            <a:r>
              <a:rPr lang="pt-BR" sz="2000" b="0" strike="noStrike" spc="219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ou</a:t>
            </a:r>
            <a:r>
              <a:rPr lang="pt-BR" sz="2000" b="0" strike="noStrike" spc="219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2" dirty="0">
                <a:solidFill>
                  <a:srgbClr val="FFFFFF"/>
                </a:solidFill>
                <a:latin typeface="Arial MT"/>
              </a:rPr>
              <a:t>monitoramento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-15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2" dirty="0">
                <a:solidFill>
                  <a:srgbClr val="FFFFFF"/>
                </a:solidFill>
                <a:latin typeface="Arial MT"/>
              </a:rPr>
              <a:t>tarefas.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394"/>
              </a:spcBef>
              <a:buNone/>
              <a:tabLst>
                <a:tab pos="35568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43080">
              <a:lnSpc>
                <a:spcPct val="100000"/>
              </a:lnSpc>
              <a:buClr>
                <a:srgbClr val="FFFFFF"/>
              </a:buClr>
              <a:buSzPct val="45000"/>
              <a:buFont typeface="Arial MT"/>
              <a:buChar char="•"/>
              <a:tabLst>
                <a:tab pos="355680" algn="l"/>
                <a:tab pos="1242720" algn="l"/>
                <a:tab pos="2541240" algn="l"/>
                <a:tab pos="2833920" algn="l"/>
                <a:tab pos="4089240" algn="l"/>
                <a:tab pos="4514760" algn="l"/>
                <a:tab pos="5984280" algn="l"/>
                <a:tab pos="6409800" algn="l"/>
                <a:tab pos="7314480" algn="l"/>
                <a:tab pos="8389800" algn="l"/>
                <a:tab pos="9307080" algn="l"/>
              </a:tabLst>
            </a:pPr>
            <a:r>
              <a:rPr lang="pt-BR" sz="2000" b="1" strike="noStrike" spc="-12" dirty="0">
                <a:solidFill>
                  <a:srgbClr val="FFFFFF"/>
                </a:solidFill>
                <a:latin typeface="Arial"/>
              </a:rPr>
              <a:t>Visual</a:t>
            </a:r>
            <a:r>
              <a:rPr lang="pt-BR" sz="2000" b="1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pt-BR" sz="2000" b="1" strike="noStrike" spc="-12" dirty="0">
                <a:solidFill>
                  <a:srgbClr val="FFFFFF"/>
                </a:solidFill>
                <a:latin typeface="Arial"/>
              </a:rPr>
              <a:t>Paradigm</a:t>
            </a:r>
            <a:r>
              <a:rPr lang="pt-BR" sz="2000" b="1" strike="noStrike" spc="-1" dirty="0">
                <a:solidFill>
                  <a:srgbClr val="FFFFFF"/>
                </a:solidFill>
                <a:latin typeface="Arial"/>
              </a:rPr>
              <a:t>	</a:t>
            </a:r>
            <a:r>
              <a:rPr lang="pt-BR" sz="2000" b="1" strike="noStrike" spc="-52" dirty="0" smtClean="0">
                <a:solidFill>
                  <a:srgbClr val="FFFFFF"/>
                </a:solidFill>
                <a:latin typeface="Arial"/>
              </a:rPr>
              <a:t>&gt;</a:t>
            </a:r>
            <a:r>
              <a:rPr lang="pt-BR" sz="2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U</a:t>
            </a:r>
            <a:r>
              <a:rPr lang="pt-BR" sz="2000" dirty="0" smtClean="0">
                <a:solidFill>
                  <a:schemeClr val="bg1"/>
                </a:solidFill>
              </a:rPr>
              <a:t>tilizado </a:t>
            </a:r>
            <a:r>
              <a:rPr lang="pt-BR" sz="2000" dirty="0">
                <a:solidFill>
                  <a:schemeClr val="bg1"/>
                </a:solidFill>
              </a:rPr>
              <a:t>como ferramenta principal para a criação dos diagramas do projeto, incluindo casos de uso, sequência, atividades, estados e </a:t>
            </a:r>
            <a:r>
              <a:rPr lang="pt-BR" sz="2000" dirty="0" smtClean="0">
                <a:solidFill>
                  <a:schemeClr val="bg1"/>
                </a:solidFill>
              </a:rPr>
              <a:t>classes.</a:t>
            </a:r>
            <a:endParaRPr lang="pt-BR" sz="2000" spc="-12" dirty="0">
              <a:solidFill>
                <a:schemeClr val="bg1"/>
              </a:solidFill>
              <a:latin typeface="Arial MT"/>
            </a:endParaRPr>
          </a:p>
          <a:p>
            <a:pPr marL="355680" indent="0">
              <a:lnSpc>
                <a:spcPct val="100000"/>
              </a:lnSpc>
              <a:spcBef>
                <a:spcPts val="1199"/>
              </a:spcBef>
              <a:buNone/>
              <a:tabLst>
                <a:tab pos="355680" algn="l"/>
                <a:tab pos="1242720" algn="l"/>
                <a:tab pos="2541240" algn="l"/>
                <a:tab pos="2833920" algn="l"/>
                <a:tab pos="4089240" algn="l"/>
                <a:tab pos="4514760" algn="l"/>
                <a:tab pos="5984280" algn="l"/>
                <a:tab pos="6409800" algn="l"/>
                <a:tab pos="7314480" algn="l"/>
                <a:tab pos="8389800" algn="l"/>
                <a:tab pos="9307080" algn="l"/>
              </a:tabLst>
            </a:pPr>
            <a:r>
              <a:rPr lang="pt-BR" sz="2000" b="1" spc="-1" dirty="0">
                <a:solidFill>
                  <a:srgbClr val="FFFFFF"/>
                </a:solidFill>
              </a:rPr>
              <a:t>GitHub</a:t>
            </a:r>
            <a:r>
              <a:rPr lang="pt-BR" sz="2000" b="1" spc="-46" dirty="0">
                <a:solidFill>
                  <a:srgbClr val="FFFFFF"/>
                </a:solidFill>
              </a:rPr>
              <a:t> </a:t>
            </a:r>
            <a:r>
              <a:rPr lang="pt-BR" sz="2000" b="1" spc="-1" dirty="0">
                <a:solidFill>
                  <a:srgbClr val="FFFFFF"/>
                </a:solidFill>
              </a:rPr>
              <a:t>&gt;</a:t>
            </a:r>
            <a:r>
              <a:rPr lang="pt-BR" sz="2000" b="1" spc="-26" dirty="0">
                <a:solidFill>
                  <a:srgbClr val="FFFFFF"/>
                </a:solidFill>
              </a:rPr>
              <a:t> </a:t>
            </a:r>
            <a:r>
              <a:rPr lang="pt-BR" sz="2000" b="0" strike="noStrike" spc="-12" dirty="0" smtClean="0">
                <a:solidFill>
                  <a:srgbClr val="FFFFFF"/>
                </a:solidFill>
                <a:latin typeface="Arial MT"/>
              </a:rPr>
              <a:t>Versionamento</a:t>
            </a:r>
            <a:r>
              <a:rPr lang="pt-BR" sz="2000" b="0" strike="noStrike" spc="-60" dirty="0" smtClean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 smtClean="0">
                <a:solidFill>
                  <a:srgbClr val="FFFFFF"/>
                </a:solidFill>
                <a:latin typeface="Arial MT"/>
              </a:rPr>
              <a:t>do</a:t>
            </a:r>
            <a:r>
              <a:rPr lang="pt-BR" sz="2000" b="0" strike="noStrike" spc="-32" dirty="0" smtClean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2" dirty="0" smtClean="0">
                <a:solidFill>
                  <a:srgbClr val="FFFFFF"/>
                </a:solidFill>
                <a:latin typeface="Arial MT"/>
              </a:rPr>
              <a:t>projeto.</a:t>
            </a:r>
            <a:endParaRPr lang="pt-BR" sz="2000" spc="-1" dirty="0">
              <a:solidFill>
                <a:srgbClr val="000000"/>
              </a:solidFill>
            </a:endParaRPr>
          </a:p>
          <a:p>
            <a:pPr marL="355680" indent="0">
              <a:lnSpc>
                <a:spcPct val="100000"/>
              </a:lnSpc>
              <a:spcBef>
                <a:spcPts val="1199"/>
              </a:spcBef>
              <a:buNone/>
              <a:tabLst>
                <a:tab pos="355680" algn="l"/>
                <a:tab pos="1242720" algn="l"/>
                <a:tab pos="2541240" algn="l"/>
                <a:tab pos="2833920" algn="l"/>
                <a:tab pos="4089240" algn="l"/>
                <a:tab pos="4514760" algn="l"/>
                <a:tab pos="5984280" algn="l"/>
                <a:tab pos="6409800" algn="l"/>
                <a:tab pos="7314480" algn="l"/>
                <a:tab pos="8389800" algn="l"/>
                <a:tab pos="930708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buNone/>
              <a:tabLst>
                <a:tab pos="355680" algn="l"/>
                <a:tab pos="1242720" algn="l"/>
                <a:tab pos="2541240" algn="l"/>
                <a:tab pos="2833920" algn="l"/>
                <a:tab pos="4089240" algn="l"/>
                <a:tab pos="4514760" algn="l"/>
                <a:tab pos="5984280" algn="l"/>
                <a:tab pos="6409800" algn="l"/>
                <a:tab pos="7314480" algn="l"/>
                <a:tab pos="8389800" algn="l"/>
                <a:tab pos="930708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5"/>
              </a:spcBef>
              <a:buNone/>
              <a:tabLst>
                <a:tab pos="355680" algn="l"/>
                <a:tab pos="1242720" algn="l"/>
                <a:tab pos="2541240" algn="l"/>
                <a:tab pos="2833920" algn="l"/>
                <a:tab pos="4089240" algn="l"/>
                <a:tab pos="4514760" algn="l"/>
                <a:tab pos="5984280" algn="l"/>
                <a:tab pos="6409800" algn="l"/>
                <a:tab pos="7314480" algn="l"/>
                <a:tab pos="8389800" algn="l"/>
                <a:tab pos="930708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7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/>
              <a:t>3</a:t>
            </a: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307880"/>
          </a:xfrm>
          <a:prstGeom prst="rect">
            <a:avLst/>
          </a:prstGeom>
          <a:noFill/>
          <a:ln w="0">
            <a:noFill/>
          </a:ln>
        </p:spPr>
        <p:txBody>
          <a:bodyPr lIns="0" tIns="162720" rIns="0" bIns="0" anchor="t">
            <a:noAutofit/>
          </a:bodyPr>
          <a:lstStyle/>
          <a:p>
            <a:pPr marL="280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DESENVOLVIMENTO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object 4"/>
          <p:cNvSpPr/>
          <p:nvPr/>
        </p:nvSpPr>
        <p:spPr>
          <a:xfrm>
            <a:off x="1118500" y="1242318"/>
            <a:ext cx="10311480" cy="2333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5680" indent="-343080" algn="just">
              <a:lnSpc>
                <a:spcPct val="15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pos="355680" algn="l"/>
              </a:tabLst>
            </a:pP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Depois</a:t>
            </a:r>
            <a:r>
              <a:rPr lang="pt-BR" sz="2000" b="0" strike="noStrike" spc="344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>
                <a:solidFill>
                  <a:srgbClr val="FFFFFF"/>
                </a:solidFill>
                <a:latin typeface="Arial MT"/>
              </a:rPr>
              <a:t>de</a:t>
            </a:r>
            <a:r>
              <a:rPr lang="pt-BR" sz="2000" b="0" strike="noStrike" spc="338" dirty="0">
                <a:solidFill>
                  <a:srgbClr val="FFFFFF"/>
                </a:solidFill>
                <a:latin typeface="Arial MT"/>
              </a:rPr>
              <a:t> </a:t>
            </a:r>
            <a:r>
              <a:rPr lang="pt-BR" sz="2000" b="0" strike="noStrike" spc="-1" dirty="0" smtClean="0">
                <a:solidFill>
                  <a:srgbClr val="FFFFFF"/>
                </a:solidFill>
                <a:latin typeface="Arial MT"/>
              </a:rPr>
              <a:t>definir os requisitos, e conversar com o stakeholder começamos a organização na ferramento online (Miro.com), usando o formato Kanban, onde foi divido em backlog (pendências), em andamento e concluido.</a:t>
            </a:r>
          </a:p>
          <a:p>
            <a:pPr marL="355680" indent="-343080" algn="just">
              <a:lnSpc>
                <a:spcPct val="150000"/>
              </a:lnSpc>
              <a:spcBef>
                <a:spcPts val="99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pos="355680" algn="l"/>
              </a:tabLst>
            </a:pPr>
            <a:r>
              <a:rPr lang="pt-BR" sz="2000" spc="-1" dirty="0" smtClean="0">
                <a:solidFill>
                  <a:srgbClr val="FFFFFF"/>
                </a:solidFill>
                <a:latin typeface="Arial MT"/>
              </a:rPr>
              <a:t>OBS: Como só faço uma matéria (engenharia de software) foquei nos requisitos da matéria.</a:t>
            </a:r>
            <a:r>
              <a:rPr lang="pt-BR" sz="2000" b="0" strike="noStrike" spc="-1" dirty="0" smtClean="0">
                <a:solidFill>
                  <a:srgbClr val="FFFFFF"/>
                </a:solidFill>
                <a:latin typeface="Arial MT"/>
              </a:rPr>
              <a:t>  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19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/>
              <a:t>4</a:t>
            </a: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543" y="3753164"/>
            <a:ext cx="2070578" cy="27505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741" y="3746988"/>
            <a:ext cx="1564129" cy="27567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307880"/>
          </a:xfrm>
          <a:prstGeom prst="rect">
            <a:avLst/>
          </a:prstGeom>
          <a:noFill/>
          <a:ln w="0">
            <a:noFill/>
          </a:ln>
        </p:spPr>
        <p:txBody>
          <a:bodyPr lIns="0" tIns="162720" rIns="0" bIns="0" anchor="t">
            <a:noAutofit/>
          </a:bodyPr>
          <a:lstStyle/>
          <a:p>
            <a:pPr marL="2809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DESENVOLVIMENTO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20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/>
              <a:t>5</a:t>
            </a: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69" y="1116622"/>
            <a:ext cx="5654328" cy="55884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310400"/>
          </a:xfrm>
          <a:prstGeom prst="rect">
            <a:avLst/>
          </a:prstGeom>
          <a:noFill/>
          <a:ln w="0">
            <a:noFill/>
          </a:ln>
        </p:spPr>
        <p:txBody>
          <a:bodyPr lIns="0" tIns="165240" rIns="0" bIns="0" anchor="t">
            <a:noAutofit/>
          </a:bodyPr>
          <a:lstStyle/>
          <a:p>
            <a:pPr marL="359784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DIAGRAMAS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object 4"/>
          <p:cNvSpPr/>
          <p:nvPr/>
        </p:nvSpPr>
        <p:spPr>
          <a:xfrm>
            <a:off x="1151640" y="1514880"/>
            <a:ext cx="10209960" cy="7827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1304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pos="354960" algn="l"/>
                <a:tab pos="3081600" algn="l"/>
                <a:tab pos="5709960" algn="l"/>
                <a:tab pos="8939520" algn="l"/>
              </a:tabLst>
            </a:pPr>
            <a:r>
              <a:rPr lang="pt-BR" sz="2000" spc="-1" dirty="0" smtClean="0">
                <a:solidFill>
                  <a:srgbClr val="FFFFFF"/>
                </a:solidFill>
                <a:latin typeface="Arial MT"/>
              </a:rPr>
              <a:t>Depois de finalizado as entrevistas e organizado os requisitos, começou a etapa dos diagramas de casos de uso, de sequência, de atividade, de estado, de classes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22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26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/>
              <a:t>6</a:t>
            </a: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0" y="2435152"/>
            <a:ext cx="6607719" cy="428209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310400"/>
          </a:xfrm>
          <a:prstGeom prst="rect">
            <a:avLst/>
          </a:prstGeom>
          <a:noFill/>
          <a:ln w="0">
            <a:noFill/>
          </a:ln>
        </p:spPr>
        <p:txBody>
          <a:bodyPr lIns="0" tIns="165240" rIns="0" bIns="0" anchor="t">
            <a:noAutofit/>
          </a:bodyPr>
          <a:lstStyle/>
          <a:p>
            <a:pPr marL="359784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DIAGRAMAS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23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26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/>
              <a:t>7</a:t>
            </a: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5" y="1330048"/>
            <a:ext cx="11639550" cy="4772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1300320"/>
          </a:xfrm>
          <a:prstGeom prst="rect">
            <a:avLst/>
          </a:prstGeom>
          <a:noFill/>
          <a:ln w="0">
            <a:noFill/>
          </a:ln>
        </p:spPr>
        <p:txBody>
          <a:bodyPr lIns="0" tIns="155160" rIns="0" bIns="0" anchor="t">
            <a:noAutofit/>
          </a:bodyPr>
          <a:lstStyle/>
          <a:p>
            <a:pPr marL="35478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3600" b="1" strike="noStrike" spc="-12">
                <a:solidFill>
                  <a:srgbClr val="DBE9F8"/>
                </a:solidFill>
                <a:latin typeface="Arial"/>
              </a:rPr>
              <a:t>CONCLUSÃO</a:t>
            </a:r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object 4"/>
          <p:cNvSpPr/>
          <p:nvPr/>
        </p:nvSpPr>
        <p:spPr>
          <a:xfrm>
            <a:off x="1031400" y="1798920"/>
            <a:ext cx="10138680" cy="41805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just">
              <a:lnSpc>
                <a:spcPct val="150000"/>
              </a:lnSpc>
              <a:spcBef>
                <a:spcPts val="99"/>
              </a:spcBef>
            </a:pPr>
            <a:r>
              <a:rPr lang="pt-BR" sz="2000" dirty="0">
                <a:solidFill>
                  <a:schemeClr val="bg1"/>
                </a:solidFill>
              </a:rPr>
              <a:t>Durante o desenvolvimento deste projeto, enfrentei algumas dificuldades, especialmente devido ao fato de estar cursando apenas a disciplina de Engenharia de Software neste semestre. A falta de um conhecimento mais profundo em programação e banco de dados limitou a implementação prática das funcionalidades do sistema, focando apenas na prototipagem e nos diagramas</a:t>
            </a:r>
            <a:r>
              <a:rPr lang="pt-BR" sz="2000" dirty="0" smtClean="0">
                <a:solidFill>
                  <a:schemeClr val="bg1"/>
                </a:solidFill>
              </a:rPr>
              <a:t>.</a:t>
            </a:r>
          </a:p>
          <a:p>
            <a:pPr marL="12600" algn="just">
              <a:lnSpc>
                <a:spcPct val="150000"/>
              </a:lnSpc>
              <a:spcBef>
                <a:spcPts val="99"/>
              </a:spcBef>
            </a:pPr>
            <a:r>
              <a:rPr lang="pt-BR" sz="2000" dirty="0">
                <a:solidFill>
                  <a:schemeClr val="bg1"/>
                </a:solidFill>
              </a:rPr>
              <a:t>Apesar dessas limitações, o projeto foi essencial para consolidar os conceitos aprendidos em Engenharia de Software, como levantamento de requisitos, modelagem e organização de atividades utilizando a metodologia Kanban. Esses conhecimentos servirão como base para futuros aprimoramentos.</a:t>
            </a:r>
            <a:endParaRPr lang="pt-B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7"/>
          </p:nvPr>
        </p:nvSpPr>
        <p:spPr>
          <a:xfrm>
            <a:off x="11667600" y="6387120"/>
            <a:ext cx="484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26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r>
              <a:rPr lang="pt-BR" dirty="0" smtClean="0"/>
              <a:t>8</a:t>
            </a:r>
          </a:p>
          <a:p>
            <a:pPr marL="38160" indent="0">
              <a:lnSpc>
                <a:spcPts val="3189"/>
              </a:lnSpc>
              <a:buNone/>
            </a:pPr>
            <a:endParaRPr lang="pt-BR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060" y="105442"/>
            <a:ext cx="1217840" cy="1224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380</Words>
  <Application>Microsoft Office PowerPoint</Application>
  <PresentationFormat>Ecrã Panorâmico</PresentationFormat>
  <Paragraphs>35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8</vt:i4>
      </vt:variant>
    </vt:vector>
  </HeadingPairs>
  <TitlesOfParts>
    <vt:vector size="17" baseType="lpstr">
      <vt:lpstr>Arial</vt:lpstr>
      <vt:lpstr>Arial MT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Bergmann Barbearia</vt:lpstr>
      <vt:lpstr>REQUISITOS</vt:lpstr>
      <vt:lpstr>INTRODUÇÃO (FERRAMENTAS)</vt:lpstr>
      <vt:lpstr>DESENVOLVIMENTO</vt:lpstr>
      <vt:lpstr>DESENVOLVIMENTO</vt:lpstr>
      <vt:lpstr>DIAGRAMAS</vt:lpstr>
      <vt:lpstr>DIAGRAMAS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subject/>
  <dc:creator>Bruno Konzen</dc:creator>
  <dc:description/>
  <cp:lastModifiedBy>Josue</cp:lastModifiedBy>
  <cp:revision>9</cp:revision>
  <dcterms:created xsi:type="dcterms:W3CDTF">2024-11-22T18:54:12Z</dcterms:created>
  <dcterms:modified xsi:type="dcterms:W3CDTF">2024-11-23T10:01:07Z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para Microsoft 365</vt:lpwstr>
  </property>
</Properties>
</file>