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60" r:id="rId16"/>
    <p:sldId id="272" r:id="rId17"/>
    <p:sldId id="276" r:id="rId18"/>
    <p:sldId id="273" r:id="rId19"/>
    <p:sldId id="274" r:id="rId20"/>
    <p:sldId id="277" r:id="rId21"/>
    <p:sldId id="275" r:id="rId22"/>
    <p:sldId id="281" r:id="rId23"/>
    <p:sldId id="278" r:id="rId24"/>
    <p:sldId id="282" r:id="rId25"/>
    <p:sldId id="283" r:id="rId26"/>
    <p:sldId id="284" r:id="rId27"/>
    <p:sldId id="285" r:id="rId28"/>
    <p:sldId id="286" r:id="rId29"/>
    <p:sldId id="297" r:id="rId30"/>
    <p:sldId id="301" r:id="rId31"/>
    <p:sldId id="298" r:id="rId32"/>
    <p:sldId id="299" r:id="rId33"/>
    <p:sldId id="300" r:id="rId34"/>
    <p:sldId id="288" r:id="rId35"/>
    <p:sldId id="289" r:id="rId36"/>
    <p:sldId id="296" r:id="rId37"/>
    <p:sldId id="290" r:id="rId38"/>
    <p:sldId id="291" r:id="rId39"/>
    <p:sldId id="292" r:id="rId40"/>
    <p:sldId id="293" r:id="rId41"/>
    <p:sldId id="294" r:id="rId42"/>
    <p:sldId id="271" r:id="rId43"/>
    <p:sldId id="295" r:id="rId44"/>
    <p:sldId id="287" r:id="rId45"/>
    <p:sldId id="306" r:id="rId46"/>
    <p:sldId id="307" r:id="rId47"/>
    <p:sldId id="308" r:id="rId48"/>
    <p:sldId id="309" r:id="rId49"/>
    <p:sldId id="310" r:id="rId50"/>
    <p:sldId id="302" r:id="rId51"/>
    <p:sldId id="303" r:id="rId52"/>
    <p:sldId id="304" r:id="rId53"/>
    <p:sldId id="3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3" autoAdjust="0"/>
    <p:restoredTop sz="81598" autoAdjust="0"/>
  </p:normalViewPr>
  <p:slideViewPr>
    <p:cSldViewPr snapToGrid="0">
      <p:cViewPr varScale="1">
        <p:scale>
          <a:sx n="90" d="100"/>
          <a:sy n="90" d="100"/>
        </p:scale>
        <p:origin x="27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2774BF-B26B-49EF-96F5-9F15F769DC6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B2C43-14CE-4F62-8FC2-5BC471C5E69B}">
      <dgm:prSet phldrT="[Text]"/>
      <dgm:spPr/>
      <dgm:t>
        <a:bodyPr/>
        <a:lstStyle/>
        <a:p>
          <a:r>
            <a:rPr lang="en-US" dirty="0"/>
            <a:t>Build Image </a:t>
          </a:r>
        </a:p>
      </dgm:t>
    </dgm:pt>
    <dgm:pt modelId="{51F35C2B-F4A6-40A8-A21E-DF174EC51086}" type="parTrans" cxnId="{08FB4D03-424F-49EC-B154-971A8086EA6A}">
      <dgm:prSet/>
      <dgm:spPr/>
      <dgm:t>
        <a:bodyPr/>
        <a:lstStyle/>
        <a:p>
          <a:endParaRPr lang="en-US"/>
        </a:p>
      </dgm:t>
    </dgm:pt>
    <dgm:pt modelId="{91E10BFD-5D07-45F4-9BD9-15641B7F7508}" type="sibTrans" cxnId="{08FB4D03-424F-49EC-B154-971A8086EA6A}">
      <dgm:prSet/>
      <dgm:spPr/>
      <dgm:t>
        <a:bodyPr/>
        <a:lstStyle/>
        <a:p>
          <a:endParaRPr lang="en-US"/>
        </a:p>
      </dgm:t>
    </dgm:pt>
    <dgm:pt modelId="{2C7A9426-76FA-4FD3-9C73-78E32A11DD37}">
      <dgm:prSet phldrT="[Text]"/>
      <dgm:spPr/>
      <dgm:t>
        <a:bodyPr/>
        <a:lstStyle/>
        <a:p>
          <a:r>
            <a:rPr lang="en-US" dirty="0"/>
            <a:t>Share Image</a:t>
          </a:r>
        </a:p>
      </dgm:t>
    </dgm:pt>
    <dgm:pt modelId="{D9F716A5-293D-46BD-AEAD-5052480535DE}" type="parTrans" cxnId="{F0B2F0D7-4451-4C85-8939-4FD5124F9248}">
      <dgm:prSet/>
      <dgm:spPr/>
      <dgm:t>
        <a:bodyPr/>
        <a:lstStyle/>
        <a:p>
          <a:endParaRPr lang="en-US"/>
        </a:p>
      </dgm:t>
    </dgm:pt>
    <dgm:pt modelId="{7EFA68EA-D69B-4E8C-9F47-04095C97835E}" type="sibTrans" cxnId="{F0B2F0D7-4451-4C85-8939-4FD5124F9248}">
      <dgm:prSet/>
      <dgm:spPr/>
      <dgm:t>
        <a:bodyPr/>
        <a:lstStyle/>
        <a:p>
          <a:endParaRPr lang="en-US"/>
        </a:p>
      </dgm:t>
    </dgm:pt>
    <dgm:pt modelId="{4881226A-645D-488D-848C-ABD01D1060BD}">
      <dgm:prSet phldrT="[Text]"/>
      <dgm:spPr/>
      <dgm:t>
        <a:bodyPr/>
        <a:lstStyle/>
        <a:p>
          <a:r>
            <a:rPr lang="en-US" dirty="0"/>
            <a:t>Run Container</a:t>
          </a:r>
        </a:p>
      </dgm:t>
    </dgm:pt>
    <dgm:pt modelId="{6BE6AEEB-A15D-4D1A-AADA-56E81550BF96}" type="parTrans" cxnId="{13B9D89B-7828-4AC5-958E-749E539C65D3}">
      <dgm:prSet/>
      <dgm:spPr/>
      <dgm:t>
        <a:bodyPr/>
        <a:lstStyle/>
        <a:p>
          <a:endParaRPr lang="en-US"/>
        </a:p>
      </dgm:t>
    </dgm:pt>
    <dgm:pt modelId="{9AB25709-31EE-408C-BAE6-BD9FDA6909E3}" type="sibTrans" cxnId="{13B9D89B-7828-4AC5-958E-749E539C65D3}">
      <dgm:prSet/>
      <dgm:spPr/>
      <dgm:t>
        <a:bodyPr/>
        <a:lstStyle/>
        <a:p>
          <a:endParaRPr lang="en-US"/>
        </a:p>
      </dgm:t>
    </dgm:pt>
    <dgm:pt modelId="{3677D10E-F0E8-4948-BBB4-25530BEB24AC}" type="pres">
      <dgm:prSet presAssocID="{FE2774BF-B26B-49EF-96F5-9F15F769DC6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DC4002F-42F2-413F-8E0C-0381D2377A52}" type="pres">
      <dgm:prSet presAssocID="{4881226A-645D-488D-848C-ABD01D1060BD}" presName="Accent3" presStyleCnt="0"/>
      <dgm:spPr/>
    </dgm:pt>
    <dgm:pt modelId="{7070338F-4A2E-4852-B29E-3EFDD93ABF73}" type="pres">
      <dgm:prSet presAssocID="{4881226A-645D-488D-848C-ABD01D1060BD}" presName="Accent" presStyleLbl="node1" presStyleIdx="0" presStyleCnt="3"/>
      <dgm:spPr/>
    </dgm:pt>
    <dgm:pt modelId="{5108FECD-AECC-4E7F-90EF-D42FE551F137}" type="pres">
      <dgm:prSet presAssocID="{4881226A-645D-488D-848C-ABD01D1060BD}" presName="ParentBackground3" presStyleCnt="0"/>
      <dgm:spPr/>
    </dgm:pt>
    <dgm:pt modelId="{1618AF5E-B8A4-4C6E-B57C-73A6507D3C17}" type="pres">
      <dgm:prSet presAssocID="{4881226A-645D-488D-848C-ABD01D1060BD}" presName="ParentBackground" presStyleLbl="fgAcc1" presStyleIdx="0" presStyleCnt="3"/>
      <dgm:spPr/>
    </dgm:pt>
    <dgm:pt modelId="{855CABAB-B8E7-4463-B69C-E36D34C612D5}" type="pres">
      <dgm:prSet presAssocID="{4881226A-645D-488D-848C-ABD01D1060B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9F5122-DF7F-439E-A83D-F95FACBBC29C}" type="pres">
      <dgm:prSet presAssocID="{2C7A9426-76FA-4FD3-9C73-78E32A11DD37}" presName="Accent2" presStyleCnt="0"/>
      <dgm:spPr/>
    </dgm:pt>
    <dgm:pt modelId="{1708516C-2B78-4329-8303-13CB3AF77DBD}" type="pres">
      <dgm:prSet presAssocID="{2C7A9426-76FA-4FD3-9C73-78E32A11DD37}" presName="Accent" presStyleLbl="node1" presStyleIdx="1" presStyleCnt="3"/>
      <dgm:spPr/>
    </dgm:pt>
    <dgm:pt modelId="{75EC9AD0-470C-449D-910E-FB456D1A3F1A}" type="pres">
      <dgm:prSet presAssocID="{2C7A9426-76FA-4FD3-9C73-78E32A11DD37}" presName="ParentBackground2" presStyleCnt="0"/>
      <dgm:spPr/>
    </dgm:pt>
    <dgm:pt modelId="{CEC29A0B-324B-4F9F-9981-2BD0CAFF78A2}" type="pres">
      <dgm:prSet presAssocID="{2C7A9426-76FA-4FD3-9C73-78E32A11DD37}" presName="ParentBackground" presStyleLbl="fgAcc1" presStyleIdx="1" presStyleCnt="3"/>
      <dgm:spPr/>
    </dgm:pt>
    <dgm:pt modelId="{B4BF62DB-B754-4A40-959D-C9DDFDE6156C}" type="pres">
      <dgm:prSet presAssocID="{2C7A9426-76FA-4FD3-9C73-78E32A11DD3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C666114-E5D3-43B3-B7E4-30200CA1DD8B}" type="pres">
      <dgm:prSet presAssocID="{238B2C43-14CE-4F62-8FC2-5BC471C5E69B}" presName="Accent1" presStyleCnt="0"/>
      <dgm:spPr/>
    </dgm:pt>
    <dgm:pt modelId="{418A60C5-55D1-4457-B330-74F4C38D1426}" type="pres">
      <dgm:prSet presAssocID="{238B2C43-14CE-4F62-8FC2-5BC471C5E69B}" presName="Accent" presStyleLbl="node1" presStyleIdx="2" presStyleCnt="3"/>
      <dgm:spPr/>
    </dgm:pt>
    <dgm:pt modelId="{AC2B7694-1439-4AB9-96EA-2B3A5AD520F6}" type="pres">
      <dgm:prSet presAssocID="{238B2C43-14CE-4F62-8FC2-5BC471C5E69B}" presName="ParentBackground1" presStyleCnt="0"/>
      <dgm:spPr/>
    </dgm:pt>
    <dgm:pt modelId="{59E17AC4-C287-408B-92D7-3AD360F451C5}" type="pres">
      <dgm:prSet presAssocID="{238B2C43-14CE-4F62-8FC2-5BC471C5E69B}" presName="ParentBackground" presStyleLbl="fgAcc1" presStyleIdx="2" presStyleCnt="3"/>
      <dgm:spPr/>
    </dgm:pt>
    <dgm:pt modelId="{505A501C-EB0B-49D4-AE6D-2FF6B797A57B}" type="pres">
      <dgm:prSet presAssocID="{238B2C43-14CE-4F62-8FC2-5BC471C5E6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FB4D03-424F-49EC-B154-971A8086EA6A}" srcId="{FE2774BF-B26B-49EF-96F5-9F15F769DC65}" destId="{238B2C43-14CE-4F62-8FC2-5BC471C5E69B}" srcOrd="0" destOrd="0" parTransId="{51F35C2B-F4A6-40A8-A21E-DF174EC51086}" sibTransId="{91E10BFD-5D07-45F4-9BD9-15641B7F7508}"/>
    <dgm:cxn modelId="{DB5A4710-EFF0-49EE-BF34-14CBBE545527}" type="presOf" srcId="{FE2774BF-B26B-49EF-96F5-9F15F769DC65}" destId="{3677D10E-F0E8-4948-BBB4-25530BEB24AC}" srcOrd="0" destOrd="0" presId="urn:microsoft.com/office/officeart/2011/layout/CircleProcess"/>
    <dgm:cxn modelId="{5AD7DF3B-6430-4A81-947C-F1BAEB3CC89D}" type="presOf" srcId="{238B2C43-14CE-4F62-8FC2-5BC471C5E69B}" destId="{505A501C-EB0B-49D4-AE6D-2FF6B797A57B}" srcOrd="1" destOrd="0" presId="urn:microsoft.com/office/officeart/2011/layout/CircleProcess"/>
    <dgm:cxn modelId="{378A8E7F-6B07-45BC-BB9D-0D03D7575DB9}" type="presOf" srcId="{2C7A9426-76FA-4FD3-9C73-78E32A11DD37}" destId="{CEC29A0B-324B-4F9F-9981-2BD0CAFF78A2}" srcOrd="0" destOrd="0" presId="urn:microsoft.com/office/officeart/2011/layout/CircleProcess"/>
    <dgm:cxn modelId="{13B9D89B-7828-4AC5-958E-749E539C65D3}" srcId="{FE2774BF-B26B-49EF-96F5-9F15F769DC65}" destId="{4881226A-645D-488D-848C-ABD01D1060BD}" srcOrd="2" destOrd="0" parTransId="{6BE6AEEB-A15D-4D1A-AADA-56E81550BF96}" sibTransId="{9AB25709-31EE-408C-BAE6-BD9FDA6909E3}"/>
    <dgm:cxn modelId="{4C43F4A7-BD39-4D59-9A67-1D7ECDF79A6D}" type="presOf" srcId="{4881226A-645D-488D-848C-ABD01D1060BD}" destId="{855CABAB-B8E7-4463-B69C-E36D34C612D5}" srcOrd="1" destOrd="0" presId="urn:microsoft.com/office/officeart/2011/layout/CircleProcess"/>
    <dgm:cxn modelId="{32D240B9-CD59-49CC-A687-B8564A95CA5F}" type="presOf" srcId="{4881226A-645D-488D-848C-ABD01D1060BD}" destId="{1618AF5E-B8A4-4C6E-B57C-73A6507D3C17}" srcOrd="0" destOrd="0" presId="urn:microsoft.com/office/officeart/2011/layout/CircleProcess"/>
    <dgm:cxn modelId="{53E42ACD-DCC1-431E-8F98-FAB9C2535BBF}" type="presOf" srcId="{238B2C43-14CE-4F62-8FC2-5BC471C5E69B}" destId="{59E17AC4-C287-408B-92D7-3AD360F451C5}" srcOrd="0" destOrd="0" presId="urn:microsoft.com/office/officeart/2011/layout/CircleProcess"/>
    <dgm:cxn modelId="{F0B2F0D7-4451-4C85-8939-4FD5124F9248}" srcId="{FE2774BF-B26B-49EF-96F5-9F15F769DC65}" destId="{2C7A9426-76FA-4FD3-9C73-78E32A11DD37}" srcOrd="1" destOrd="0" parTransId="{D9F716A5-293D-46BD-AEAD-5052480535DE}" sibTransId="{7EFA68EA-D69B-4E8C-9F47-04095C97835E}"/>
    <dgm:cxn modelId="{EBA8F4EC-157E-4ABD-A04E-04CAC712F22A}" type="presOf" srcId="{2C7A9426-76FA-4FD3-9C73-78E32A11DD37}" destId="{B4BF62DB-B754-4A40-959D-C9DDFDE6156C}" srcOrd="1" destOrd="0" presId="urn:microsoft.com/office/officeart/2011/layout/CircleProcess"/>
    <dgm:cxn modelId="{E8406A5B-5F30-43CD-BB42-E7665B9580E5}" type="presParOf" srcId="{3677D10E-F0E8-4948-BBB4-25530BEB24AC}" destId="{EDC4002F-42F2-413F-8E0C-0381D2377A52}" srcOrd="0" destOrd="0" presId="urn:microsoft.com/office/officeart/2011/layout/CircleProcess"/>
    <dgm:cxn modelId="{7671CEA9-CC29-4E2C-8B83-96C99B733045}" type="presParOf" srcId="{EDC4002F-42F2-413F-8E0C-0381D2377A52}" destId="{7070338F-4A2E-4852-B29E-3EFDD93ABF73}" srcOrd="0" destOrd="0" presId="urn:microsoft.com/office/officeart/2011/layout/CircleProcess"/>
    <dgm:cxn modelId="{A375B9C7-5BBB-4553-8F3C-CCEDBC1F714A}" type="presParOf" srcId="{3677D10E-F0E8-4948-BBB4-25530BEB24AC}" destId="{5108FECD-AECC-4E7F-90EF-D42FE551F137}" srcOrd="1" destOrd="0" presId="urn:microsoft.com/office/officeart/2011/layout/CircleProcess"/>
    <dgm:cxn modelId="{5847A342-6831-4D7E-926D-AD0E8663ABE3}" type="presParOf" srcId="{5108FECD-AECC-4E7F-90EF-D42FE551F137}" destId="{1618AF5E-B8A4-4C6E-B57C-73A6507D3C17}" srcOrd="0" destOrd="0" presId="urn:microsoft.com/office/officeart/2011/layout/CircleProcess"/>
    <dgm:cxn modelId="{D6C9462E-93A3-4843-A556-EDEED3D24B0A}" type="presParOf" srcId="{3677D10E-F0E8-4948-BBB4-25530BEB24AC}" destId="{855CABAB-B8E7-4463-B69C-E36D34C612D5}" srcOrd="2" destOrd="0" presId="urn:microsoft.com/office/officeart/2011/layout/CircleProcess"/>
    <dgm:cxn modelId="{2C22651B-E7DC-4B7B-8A71-A6F053F2C811}" type="presParOf" srcId="{3677D10E-F0E8-4948-BBB4-25530BEB24AC}" destId="{6F9F5122-DF7F-439E-A83D-F95FACBBC29C}" srcOrd="3" destOrd="0" presId="urn:microsoft.com/office/officeart/2011/layout/CircleProcess"/>
    <dgm:cxn modelId="{99D30514-AABF-44B7-A7C1-4B98916EA8AE}" type="presParOf" srcId="{6F9F5122-DF7F-439E-A83D-F95FACBBC29C}" destId="{1708516C-2B78-4329-8303-13CB3AF77DBD}" srcOrd="0" destOrd="0" presId="urn:microsoft.com/office/officeart/2011/layout/CircleProcess"/>
    <dgm:cxn modelId="{BDD5B4A8-BE62-40F7-AC23-DA89EE85FE21}" type="presParOf" srcId="{3677D10E-F0E8-4948-BBB4-25530BEB24AC}" destId="{75EC9AD0-470C-449D-910E-FB456D1A3F1A}" srcOrd="4" destOrd="0" presId="urn:microsoft.com/office/officeart/2011/layout/CircleProcess"/>
    <dgm:cxn modelId="{6F5F72C7-122A-4BE9-A10D-7CF0190F7ECC}" type="presParOf" srcId="{75EC9AD0-470C-449D-910E-FB456D1A3F1A}" destId="{CEC29A0B-324B-4F9F-9981-2BD0CAFF78A2}" srcOrd="0" destOrd="0" presId="urn:microsoft.com/office/officeart/2011/layout/CircleProcess"/>
    <dgm:cxn modelId="{5FAC8F96-FE45-45EE-8A66-FEBD6C2871A9}" type="presParOf" srcId="{3677D10E-F0E8-4948-BBB4-25530BEB24AC}" destId="{B4BF62DB-B754-4A40-959D-C9DDFDE6156C}" srcOrd="5" destOrd="0" presId="urn:microsoft.com/office/officeart/2011/layout/CircleProcess"/>
    <dgm:cxn modelId="{3F6E856C-D97A-4216-82C0-150BA61B4EC8}" type="presParOf" srcId="{3677D10E-F0E8-4948-BBB4-25530BEB24AC}" destId="{FC666114-E5D3-43B3-B7E4-30200CA1DD8B}" srcOrd="6" destOrd="0" presId="urn:microsoft.com/office/officeart/2011/layout/CircleProcess"/>
    <dgm:cxn modelId="{5AF2AFA4-CEC1-446A-A61F-FB1DE6354697}" type="presParOf" srcId="{FC666114-E5D3-43B3-B7E4-30200CA1DD8B}" destId="{418A60C5-55D1-4457-B330-74F4C38D1426}" srcOrd="0" destOrd="0" presId="urn:microsoft.com/office/officeart/2011/layout/CircleProcess"/>
    <dgm:cxn modelId="{886AAB61-06C5-4D8F-BEC2-1ADF796397B1}" type="presParOf" srcId="{3677D10E-F0E8-4948-BBB4-25530BEB24AC}" destId="{AC2B7694-1439-4AB9-96EA-2B3A5AD520F6}" srcOrd="7" destOrd="0" presId="urn:microsoft.com/office/officeart/2011/layout/CircleProcess"/>
    <dgm:cxn modelId="{524849CD-D44D-4004-8114-C2ACB224BD01}" type="presParOf" srcId="{AC2B7694-1439-4AB9-96EA-2B3A5AD520F6}" destId="{59E17AC4-C287-408B-92D7-3AD360F451C5}" srcOrd="0" destOrd="0" presId="urn:microsoft.com/office/officeart/2011/layout/CircleProcess"/>
    <dgm:cxn modelId="{3279672F-1270-42A1-AD6C-1C0FB5234524}" type="presParOf" srcId="{3677D10E-F0E8-4948-BBB4-25530BEB24AC}" destId="{505A501C-EB0B-49D4-AE6D-2FF6B797A57B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0338F-4A2E-4852-B29E-3EFDD93ABF73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8AF5E-B8A4-4C6E-B57C-73A6507D3C17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 Container</a:t>
          </a:r>
        </a:p>
      </dsp:txBody>
      <dsp:txXfrm>
        <a:off x="6034153" y="1891534"/>
        <a:ext cx="1635870" cy="1636029"/>
      </dsp:txXfrm>
    </dsp:sp>
    <dsp:sp modelId="{1708516C-2B78-4329-8303-13CB3AF77DBD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29A0B-324B-4F9F-9981-2BD0CAFF78A2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Share Image</a:t>
          </a:r>
        </a:p>
      </dsp:txBody>
      <dsp:txXfrm>
        <a:off x="3498075" y="1891534"/>
        <a:ext cx="1635870" cy="1636029"/>
      </dsp:txXfrm>
    </dsp:sp>
    <dsp:sp modelId="{418A60C5-55D1-4457-B330-74F4C38D1426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17AC4-C287-408B-92D7-3AD360F451C5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Image </a:t>
          </a:r>
        </a:p>
      </dsp:txBody>
      <dsp:txXfrm>
        <a:off x="961997" y="1891534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8C07-A1A2-447E-9893-4560DF3D5A95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C2FC9-46DD-446E-A7F5-AFA9630C48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71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VMs between an on-premises hypervisor and the cloud could potentially mean moving hundreds of gigabytes worth of data per VM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C2FC9-46DD-446E-A7F5-AFA9630C483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10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C2FC9-46DD-446E-A7F5-AFA9630C483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94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C2FC9-46DD-446E-A7F5-AFA9630C483F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02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1963-12EE-59DE-2D90-17F5358E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FDD58-9417-1AEE-0276-7881FF700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54D9-90C8-034B-D36F-3676666F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BBCB-9332-3C52-FF2A-37B034A0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698E-8A9B-604E-34A3-F49DAEA7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6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B9EC-C599-15CB-0D83-DE18E56D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1532D-DE53-B142-07D4-6D35BE27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A8F6-91C8-0F89-CDE2-B94CA4AE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FDCF-596A-2D33-47E9-930CD1E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6785-9FE8-0777-C076-322F49AB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70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15B85-F902-9168-65C6-81BE1A842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D4CAC-880F-C450-9CC9-CAABC750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B32B-DD23-6B1B-B8DA-6B58BB03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9262-1C84-C36D-60B7-099C1444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0086-F697-F2E3-4780-A0A5E595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37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26CC-506C-F9EB-970D-A7438C36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3DDC-C037-1CA8-5026-22D1AC87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5ED5-5D77-CFEA-DFD1-C864AAE9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4CD7-AE4B-3BE8-90CD-67BED4B8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C5D4-B375-E09C-EBEE-00C51E5A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C81C-B85A-098D-95B8-74DAF376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5365-A251-A72A-AF9E-17E30EC52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B9DD-6ABB-AF5D-6F7A-AE74AA22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01E4-ABA0-6574-D9B9-3CFF58BF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E919B-D2D6-6BCB-227A-0433ADBC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0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5F50-DCE7-BAAA-D275-9EC9921F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5EEC-0ABF-4A60-E9F6-8BFFC5C93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A94D-9803-E32B-1A60-0C86B84DF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B714-DB97-9126-B619-ABEC694E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36238-B646-27D0-D376-DB858AC3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DE3C-25B0-55A7-C0D1-DBD3E2F5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2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87DD-8805-061C-3447-EFD9C834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70C5-CF06-B0B5-FE45-54E4BC7E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AFBA9-2011-9A0C-BB27-AEC522A4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C0583-66B2-C4CC-526A-7B35156FC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8C5C6-3ACC-0EBB-E947-B6CF5872F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3AB66-2405-F6D2-1912-8C3D929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BB887-BB8E-3368-939B-0DFC2125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CC926-CB0A-F541-4A9A-5582ADBD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7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A39B-2A9A-35E7-C9D0-9B8D3184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81656-3E82-8421-F553-C8396358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B0948-AA4E-072F-7901-DC5F30E0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0BB16-C77A-1BEE-DC65-98E9B299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7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595CA-C10E-D5B9-0D55-3BFEA9D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D55DB-4A0B-37DD-8089-E2EAEBBC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61F8F-F9E1-4FD1-2B36-436921E8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87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16D7-037E-791C-2C25-90B844CA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B7D8-C2CD-7BC2-39E1-8E0EB045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D8E99-48E1-5E51-0B8E-108586502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ADE5A-2AE2-F6C4-3772-EF9F1482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EA9F-50E1-78C9-8941-CD322EE1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2AA2F-156D-C271-68DD-A3C2A9CA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51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E0A-C5B3-58C9-1452-3A279BC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BE28-7FB1-37AE-ADDA-72EB490C0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351E6-FB35-E513-6FDD-152AD146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BEDF-3E38-B81A-B12C-BBEB7D01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28E5-45D5-15E8-CAC0-2EE51F63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FF85D-3FB6-42EC-3C6B-74529099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37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3D140-D72C-31AC-5A67-483E8C93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E4D4-FA0D-0C0C-69E9-406CDB463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45FC-A1AD-DB54-D386-30EA8A586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6C9D-4E90-4FCB-A320-33C5B770A944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9C42-C47E-F8EE-80BE-5F9317B71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2063-7F43-E714-9CF9-523030753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0115-EA57-493E-8F7D-E7574A753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82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C9AAE-C4D6-CBC0-8CF2-DC746D449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CA" sz="11500" dirty="0">
                <a:latin typeface="Aharoni" panose="02010803020104030203" pitchFamily="2" charset="-79"/>
                <a:cs typeface="Aharoni" panose="02010803020104030203" pitchFamily="2" charset="-79"/>
              </a:rPr>
              <a:t>Becoming a Docker Ninja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9709F-C910-DCEE-72BA-62AC2186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CA" dirty="0"/>
              <a:t>…a friendly introduction to Docker and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144284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Hypervisor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87"/>
            <a:ext cx="10515600" cy="4652487"/>
          </a:xfrm>
        </p:spPr>
        <p:txBody>
          <a:bodyPr>
            <a:noAutofit/>
          </a:bodyPr>
          <a:lstStyle/>
          <a:p>
            <a:pPr algn="l"/>
            <a:r>
              <a:rPr lang="en-CA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1 Hypervisor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VMware hypervisors like vSphere, </a:t>
            </a:r>
            <a:r>
              <a:rPr lang="en-CA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ESXi</a:t>
            </a:r>
            <a:r>
              <a:rPr lang="en-CA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ESX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Hyper-V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Oracle VM Server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Citrix Hypervisor</a:t>
            </a:r>
          </a:p>
          <a:p>
            <a:pPr marL="457200" lvl="1" indent="0">
              <a:buNone/>
            </a:pPr>
            <a:endParaRPr lang="en-CA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2 Hypervisor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VMware Workstation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VMware Fusion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Oracle VirtualBox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Oracle Solaris Zones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Oracle VM Server for x86</a:t>
            </a:r>
          </a:p>
        </p:txBody>
      </p:sp>
    </p:spTree>
    <p:extLst>
      <p:ext uri="{BB962C8B-B14F-4D97-AF65-F5344CB8AC3E}">
        <p14:creationId xmlns:p14="http://schemas.microsoft.com/office/powerpoint/2010/main" val="17513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3: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</a:t>
            </a:r>
            <a:endParaRPr lang="en-CA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up your application and it’s required dependencies in a container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Hosting in an isolated environment much like a virtual machine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need to install and manage a separate OS for each container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04400-439B-7F2E-7242-D243F551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70" y="3429000"/>
            <a:ext cx="6504709" cy="32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8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of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</a:t>
            </a:r>
            <a:endParaRPr lang="en-CA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 allows you to treat your servers like cattle, not pets (kittens vs cattle).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Container achieves: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Isolation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Density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Efficiency  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Portability   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Reproducibility   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native deployment (i.e.,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Microservices deployment)</a:t>
            </a:r>
          </a:p>
        </p:txBody>
      </p:sp>
    </p:spTree>
    <p:extLst>
      <p:ext uri="{BB962C8B-B14F-4D97-AF65-F5344CB8AC3E}">
        <p14:creationId xmlns:p14="http://schemas.microsoft.com/office/powerpoint/2010/main" val="37854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Alternatives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885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CRI-O (Container Runtime Interface – Open Container Initiative)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Containerd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Podman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Crane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Linux Containers (LXC)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 Server containers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OpenVZ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Linux Server</a:t>
            </a:r>
          </a:p>
        </p:txBody>
      </p:sp>
    </p:spTree>
    <p:extLst>
      <p:ext uri="{BB962C8B-B14F-4D97-AF65-F5344CB8AC3E}">
        <p14:creationId xmlns:p14="http://schemas.microsoft.com/office/powerpoint/2010/main" val="13322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7244A606-6487-A8F3-70A8-24A0F0205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7A62F-8942-5C4F-394A-DC407F0C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8" y="3429000"/>
            <a:ext cx="8506867" cy="230988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8457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3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macOS: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- macOS 10.15 or newer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- At least 4 GB of RAM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- No VirtualBox prior to version 4.3.30 installed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- 64-bit Windows 10/11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- WSL2 backend or Hyper-V must be enabled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- At least 4 GB of RAM </a:t>
            </a:r>
          </a:p>
          <a:p>
            <a:pPr marL="0" indent="0"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9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Docker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30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https://docs.docker.com/engine/install/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Easiest way to install Docker Engine on a local machine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https://docs.docker.com/get-docker/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Either manually install Docker; or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advantage of platform providers</a:t>
            </a:r>
          </a:p>
        </p:txBody>
      </p:sp>
    </p:spTree>
    <p:extLst>
      <p:ext uri="{BB962C8B-B14F-4D97-AF65-F5344CB8AC3E}">
        <p14:creationId xmlns:p14="http://schemas.microsoft.com/office/powerpoint/2010/main" val="204022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41CBB-5D0E-5499-95E3-0951436DFEF8}"/>
              </a:ext>
            </a:extLst>
          </p:cNvPr>
          <p:cNvSpPr txBox="1"/>
          <p:nvPr/>
        </p:nvSpPr>
        <p:spPr>
          <a:xfrm>
            <a:off x="2062976" y="2364059"/>
            <a:ext cx="8374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err="1"/>
              <a:t>bcdedit</a:t>
            </a:r>
            <a:r>
              <a:rPr lang="en-CA" sz="4000" dirty="0"/>
              <a:t> /set </a:t>
            </a:r>
            <a:r>
              <a:rPr lang="en-CA" sz="4000" dirty="0" err="1"/>
              <a:t>hypervisorlaunchtype</a:t>
            </a:r>
            <a:r>
              <a:rPr lang="en-CA" sz="4000" dirty="0"/>
              <a:t> auto</a:t>
            </a:r>
          </a:p>
        </p:txBody>
      </p:sp>
    </p:spTree>
    <p:extLst>
      <p:ext uri="{BB962C8B-B14F-4D97-AF65-F5344CB8AC3E}">
        <p14:creationId xmlns:p14="http://schemas.microsoft.com/office/powerpoint/2010/main" val="345687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1: Install Docker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30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Docker Desktop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installation: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 version</a:t>
            </a:r>
          </a:p>
          <a:p>
            <a:pPr marL="0" indent="0">
              <a:spcBef>
                <a:spcPts val="0"/>
              </a:spcBef>
              <a:buNone/>
            </a:pPr>
            <a:endParaRPr lang="en-CA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docker --version</a:t>
            </a:r>
          </a:p>
          <a:p>
            <a:pPr marL="0" indent="0">
              <a:spcBef>
                <a:spcPts val="0"/>
              </a:spcBef>
              <a:buNone/>
            </a:pPr>
            <a:endParaRPr lang="en-CA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docker --help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0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185C23DE-4EE7-5AC9-0D1D-6D8727DD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FDBA3-2D36-7926-7085-B402C872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56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ntroduction to Docker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D8F0A-F66E-5190-F6C9-D708B3D4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12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A5F207-7E88-CE06-3FF3-9508ECF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CA" sz="5100" b="1">
                <a:ln>
                  <a:solidFill>
                    <a:srgbClr val="002060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Meet your instructor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59F054-8930-0DDB-F580-A2216D29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1338729"/>
            <a:ext cx="6407897" cy="418054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Dr. Joseph Ayeni</a:t>
            </a:r>
          </a:p>
          <a:p>
            <a:pPr marL="0" indent="0">
              <a:buNone/>
            </a:pPr>
            <a:r>
              <a:rPr lang="en-CA" sz="1900" b="1" dirty="0">
                <a:latin typeface="Arial" panose="020B0604020202020204" pitchFamily="34" charset="0"/>
                <a:cs typeface="Arial" panose="020B0604020202020204" pitchFamily="34" charset="0"/>
              </a:rPr>
              <a:t>Experience: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IT enthusiast with over 15 years cumulative experience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Terraform Certified Cloud Engineer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Project Management Professional (PMP)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Risk Management Professional (RMP)</a:t>
            </a:r>
          </a:p>
          <a:p>
            <a:pPr marL="0" indent="0">
              <a:buNone/>
            </a:pPr>
            <a:r>
              <a:rPr lang="en-CA" sz="19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PhD (UofA, Canada)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MPA (</a:t>
            </a:r>
            <a:r>
              <a:rPr lang="en-CA" sz="1900" dirty="0" err="1">
                <a:latin typeface="Arial" panose="020B0604020202020204" pitchFamily="34" charset="0"/>
                <a:cs typeface="Arial" panose="020B0604020202020204" pitchFamily="34" charset="0"/>
              </a:rPr>
              <a:t>Uvic</a:t>
            </a: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, Canada)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MPH (</a:t>
            </a:r>
            <a:r>
              <a:rPr lang="en-CA" sz="1900" dirty="0" err="1">
                <a:latin typeface="Arial" panose="020B0604020202020204" pitchFamily="34" charset="0"/>
                <a:cs typeface="Arial" panose="020B0604020202020204" pitchFamily="34" charset="0"/>
              </a:rPr>
              <a:t>UofS</a:t>
            </a: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, Canada)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LLB (UofL, UK)</a:t>
            </a:r>
          </a:p>
          <a:p>
            <a:pPr>
              <a:spcBef>
                <a:spcPts val="0"/>
              </a:spcBef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BSc. (OAU, Nigeria)</a:t>
            </a:r>
          </a:p>
          <a:p>
            <a:pPr marL="0" indent="0">
              <a:buNone/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616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918" cy="1325563"/>
          </a:xfrm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and Manage Docker Containers</a:t>
            </a:r>
            <a:endParaRPr lang="en-CA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D6A9F-B891-7C67-C58D-ADDAB896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5917" cy="4351338"/>
          </a:xfrm>
        </p:spPr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Learn basic docker commands: </a:t>
            </a:r>
          </a:p>
          <a:p>
            <a:pPr marL="457200" lvl="1" indent="0">
              <a:buNone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docker container run        </a:t>
            </a:r>
          </a:p>
          <a:p>
            <a:pPr marL="457200" lvl="1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docker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457200" lvl="1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docker images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Docker Containers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Pulling, starting, stopping, and removing containers from our local environment quite frequently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container locally to understand how it functions and what normal behavior looks like prior to deploying a container in a production environment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3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918" cy="1325563"/>
          </a:xfrm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1: Running the hello-world Container</a:t>
            </a:r>
            <a:endParaRPr lang="en-CA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D6A9F-B891-7C67-C58D-ADDAB896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591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Run the following commands:</a:t>
            </a:r>
          </a:p>
          <a:p>
            <a:pPr marL="914400" lvl="2" indent="0">
              <a:buNone/>
            </a:pPr>
            <a:r>
              <a:rPr lang="en-CA" sz="4000" b="1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docker container run hello-world        </a:t>
            </a:r>
          </a:p>
          <a:p>
            <a:pPr marL="914400" lvl="2" indent="0">
              <a:buNone/>
            </a:pPr>
            <a:r>
              <a:rPr lang="en-CA" sz="4000" b="1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docker </a:t>
            </a:r>
            <a:r>
              <a:rPr lang="en-CA" sz="4000" b="1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ps</a:t>
            </a:r>
            <a:r>
              <a:rPr lang="en-CA" sz="4000" b="1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       </a:t>
            </a:r>
          </a:p>
          <a:p>
            <a:pPr marL="914400" lvl="2" indent="0">
              <a:buNone/>
            </a:pPr>
            <a:r>
              <a:rPr lang="en-CA" sz="4000" b="1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docker </a:t>
            </a:r>
            <a:r>
              <a:rPr lang="en-CA" sz="4000" b="1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ps</a:t>
            </a:r>
            <a:r>
              <a:rPr lang="en-CA" sz="4000" b="1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-a        </a:t>
            </a:r>
          </a:p>
          <a:p>
            <a:pPr marL="914400" lvl="2" indent="0">
              <a:buNone/>
            </a:pPr>
            <a:r>
              <a:rPr lang="en-CA" sz="4000" b="1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92756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DFB07-87A1-E365-DCD8-77AD8BF1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42" y="1581326"/>
            <a:ext cx="6705067" cy="3779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Architecture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9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918" cy="1325563"/>
          </a:xfrm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Engine</a:t>
            </a:r>
            <a:endParaRPr lang="en-CA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DB770-422C-8DA1-1406-B74D2EAEA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" t="10069" r="4985" b="6531"/>
          <a:stretch/>
        </p:blipFill>
        <p:spPr bwMode="auto">
          <a:xfrm>
            <a:off x="1486903" y="1825625"/>
            <a:ext cx="8942106" cy="4667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759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Think of a Docker image as a collection of all the files necessary to run your application, together with the recipe on how to run it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image contains the application code, run time and libraries require to run an application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Docker image is a read-only instance of the application that just needs to be started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images are typically shared through registries (public and private)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 Container Initiative (OCI) has standardized the Docker image format</a:t>
            </a:r>
          </a:p>
        </p:txBody>
      </p:sp>
    </p:spTree>
    <p:extLst>
      <p:ext uri="{BB962C8B-B14F-4D97-AF65-F5344CB8AC3E}">
        <p14:creationId xmlns:p14="http://schemas.microsoft.com/office/powerpoint/2010/main" val="88815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running instances of an image</a:t>
            </a:r>
          </a:p>
          <a:p>
            <a:r>
              <a:rPr lang="en-US" dirty="0"/>
              <a:t>A container is an instance that is executed from a Docker image</a:t>
            </a:r>
          </a:p>
          <a:p>
            <a:r>
              <a:rPr lang="en-US" dirty="0"/>
              <a:t>External libraries such as </a:t>
            </a:r>
            <a:r>
              <a:rPr lang="en-US" dirty="0" err="1"/>
              <a:t>libc</a:t>
            </a:r>
            <a:r>
              <a:rPr lang="en-US" dirty="0"/>
              <a:t> are typically provided by the host operating system, but in a container it is include in the images </a:t>
            </a:r>
          </a:p>
          <a:p>
            <a:r>
              <a:rPr lang="en-US" dirty="0"/>
              <a:t>While starting a container, it adds a writable layer on top to store any changes that are made while working with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71012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1"/>
          <p:cNvPicPr>
            <a:picLocks noChangeAspect="1"/>
          </p:cNvPicPr>
          <p:nvPr/>
        </p:nvPicPr>
        <p:blipFill rotWithShape="1">
          <a:blip r:embed="rId2"/>
          <a:srcRect l="47575"/>
          <a:stretch/>
        </p:blipFill>
        <p:spPr>
          <a:xfrm>
            <a:off x="5714599" y="1979965"/>
            <a:ext cx="3352005" cy="21000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of containers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246"/>
          <a:stretch/>
        </p:blipFill>
        <p:spPr>
          <a:xfrm>
            <a:off x="2679590" y="1979965"/>
            <a:ext cx="3053302" cy="21000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00" y="4234338"/>
            <a:ext cx="102994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inside a container cannot see anything outside the container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container is running on a computer, and that computer can also be running lots of containers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Containers share the resources of the host computer i.e., CPU, memory &amp; OS</a:t>
            </a:r>
          </a:p>
        </p:txBody>
      </p:sp>
    </p:spTree>
    <p:extLst>
      <p:ext uri="{BB962C8B-B14F-4D97-AF65-F5344CB8AC3E}">
        <p14:creationId xmlns:p14="http://schemas.microsoft.com/office/powerpoint/2010/main" val="30648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5550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containers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a base operating system that can be used as the foundation to build your own container images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containers: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start just one application.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containers have become the default</a:t>
            </a:r>
          </a:p>
        </p:txBody>
      </p:sp>
    </p:spTree>
    <p:extLst>
      <p:ext uri="{BB962C8B-B14F-4D97-AF65-F5344CB8AC3E}">
        <p14:creationId xmlns:p14="http://schemas.microsoft.com/office/powerpoint/2010/main" val="99801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2: </a:t>
            </a:r>
            <a:r>
              <a:rPr lang="en-US" sz="4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sz="4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Containers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(2) docker container run Ubuntu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ps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ps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–a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	(3) docker container run nginx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Eras Medium ITC" panose="020B06020305040208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	docker container run httpd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Eras Medium ITC" panose="020B06020305040208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	(4)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	 docker container run -it ubuntu </a:t>
            </a:r>
            <a:r>
              <a:rPr lang="en-US" sz="24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sh</a:t>
            </a:r>
            <a:endParaRPr lang="en-US" sz="2400" dirty="0">
              <a:solidFill>
                <a:srgbClr val="FF0000"/>
              </a:solidFill>
              <a:latin typeface="Eras Medium ITC" panose="020B06020305040208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	docker container run -it ubuntu /bin/bash</a:t>
            </a:r>
          </a:p>
        </p:txBody>
      </p:sp>
    </p:spTree>
    <p:extLst>
      <p:ext uri="{BB962C8B-B14F-4D97-AF65-F5344CB8AC3E}">
        <p14:creationId xmlns:p14="http://schemas.microsoft.com/office/powerpoint/2010/main" val="213502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5EF-E452-3B94-CA14-2BB8735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E6FE-A78D-652D-59CF-8E95393C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1" y="953037"/>
            <a:ext cx="4954288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Getting your feet wet with Docker commands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6" descr="Flask">
            <a:extLst>
              <a:ext uri="{FF2B5EF4-FFF2-40B4-BE49-F238E27FC236}">
                <a16:creationId xmlns:a16="http://schemas.microsoft.com/office/drawing/2014/main" id="{7E3DF851-1160-B47B-E11C-585DD1CB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5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A5F207-7E88-CE06-3FF3-9508ECF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46"/>
            <a:ext cx="10515600" cy="963343"/>
          </a:xfrm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Docker’s Take Away: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094CF-9DEC-AB33-A2EB-7FF6B07C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27" y="1802920"/>
            <a:ext cx="7301687" cy="42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6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Lab: Docker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65367-99AF-76D7-B9EC-6EDB0D6DEA6A}"/>
              </a:ext>
            </a:extLst>
          </p:cNvPr>
          <p:cNvSpPr txBox="1"/>
          <p:nvPr/>
        </p:nvSpPr>
        <p:spPr>
          <a:xfrm>
            <a:off x="2293495" y="2875002"/>
            <a:ext cx="6597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solidFill>
                  <a:srgbClr val="FF0000"/>
                </a:solidFill>
              </a:rPr>
              <a:t>Complete Lab 1 - 6</a:t>
            </a:r>
          </a:p>
        </p:txBody>
      </p:sp>
    </p:spTree>
    <p:extLst>
      <p:ext uri="{BB962C8B-B14F-4D97-AF65-F5344CB8AC3E}">
        <p14:creationId xmlns:p14="http://schemas.microsoft.com/office/powerpoint/2010/main" val="164192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85800"/>
            <a:ext cx="6567505" cy="557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Publishing Container Ports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623275"/>
            <a:ext cx="3416955" cy="5607882"/>
          </a:xfrm>
          <a:prstGeom prst="rect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9873" y="2456329"/>
            <a:ext cx="3416954" cy="2029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 Mapping in Docker</a:t>
            </a:r>
          </a:p>
        </p:txBody>
      </p:sp>
    </p:spTree>
    <p:extLst>
      <p:ext uri="{BB962C8B-B14F-4D97-AF65-F5344CB8AC3E}">
        <p14:creationId xmlns:p14="http://schemas.microsoft.com/office/powerpoint/2010/main" val="2065233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mapping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a Tomcat server in a container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run -d tomcat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Check if Tomcat server can be assessed on port 8080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http://localhost:8080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Troubleshoot: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logs &lt;container ID&gt;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Now, specify the port mapping using -p (--publish) flag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-p 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host_port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&gt;:&lt;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container_port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-p 80:80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-p 7779:80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--publish 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host_port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&gt;:&lt;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container_port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3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Port Mapping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126" y="2499753"/>
            <a:ext cx="4822880" cy="276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68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Lab: Using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Both"/>
            </a:pPr>
            <a:r>
              <a:rPr lang="en-US" sz="2400" dirty="0">
                <a:latin typeface="Eras Medium ITC" panose="020B0602030504020804" pitchFamily="34" charset="0"/>
                <a:cs typeface="Arial" panose="020B0604020202020204" pitchFamily="34" charset="0"/>
              </a:rPr>
              <a:t>Using a combination of ‘</a:t>
            </a:r>
            <a:r>
              <a:rPr lang="en-US" sz="2400" dirty="0" err="1">
                <a:latin typeface="Eras Medium ITC" panose="020B06020305040208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Eras Medium ITC" panose="020B0602030504020804" pitchFamily="34" charset="0"/>
                <a:cs typeface="Arial" panose="020B0604020202020204" pitchFamily="34" charset="0"/>
              </a:rPr>
              <a:t> search’ and ‘</a:t>
            </a:r>
            <a:r>
              <a:rPr lang="en-US" sz="2400" dirty="0" err="1">
                <a:latin typeface="Eras Medium ITC" panose="020B06020305040208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Eras Medium ITC" panose="020B0602030504020804" pitchFamily="34" charset="0"/>
                <a:cs typeface="Arial" panose="020B0604020202020204" pitchFamily="34" charset="0"/>
              </a:rPr>
              <a:t> container run’ commands, run a </a:t>
            </a:r>
            <a:r>
              <a:rPr lang="en-US" sz="2400" dirty="0" err="1">
                <a:latin typeface="Eras Medium ITC" panose="020B0602030504020804" pitchFamily="34" charset="0"/>
                <a:cs typeface="Arial" panose="020B0604020202020204" pitchFamily="34" charset="0"/>
              </a:rPr>
              <a:t>busybox</a:t>
            </a:r>
            <a:r>
              <a:rPr lang="en-US" sz="2400" dirty="0">
                <a:latin typeface="Eras Medium ITC" panose="020B0602030504020804" pitchFamily="34" charset="0"/>
                <a:cs typeface="Arial" panose="020B0604020202020204" pitchFamily="34" charset="0"/>
              </a:rPr>
              <a:t> container.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Eras Medium ITC" panose="020B0602030504020804" pitchFamily="34" charset="0"/>
                <a:cs typeface="Arial" panose="020B0604020202020204" pitchFamily="34" charset="0"/>
              </a:rPr>
              <a:t>By executing shell commands in the container, determine the: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Hostname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Present working directory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List of directories in the container file system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Create two files (filename1.txt and filename2.txt)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Merge contents of filename1.txt and filename2.txt into a new filename3.txt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Make filename3.txt only executable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Remove filename1, filename2, filename3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Confirm that the three files have been removed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Report the system’s disk space usage for lib directory on your container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Exit the container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Eras Medium ITC" panose="020B0602030504020804" pitchFamily="34" charset="0"/>
                <a:cs typeface="Arial" panose="020B0604020202020204" pitchFamily="34" charset="0"/>
              </a:rPr>
              <a:t>Check the current state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378566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Solution: </a:t>
            </a:r>
            <a:r>
              <a:rPr lang="en-US" sz="4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Containers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52151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docker</a:t>
            </a:r>
            <a:r>
              <a:rPr lang="en-US" sz="16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search </a:t>
            </a:r>
            <a:r>
              <a:rPr lang="en-US" sz="16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busybox</a:t>
            </a:r>
            <a:r>
              <a:rPr lang="en-US" sz="16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docker</a:t>
            </a:r>
            <a:r>
              <a:rPr lang="en-US" sz="1600" dirty="0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 container run -it </a:t>
            </a:r>
            <a:r>
              <a:rPr lang="en-US" sz="1600" dirty="0" err="1">
                <a:solidFill>
                  <a:srgbClr val="FF0000"/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rgbClr val="FF0000"/>
              </a:solidFill>
              <a:latin typeface="Eras Medium ITC" panose="020B06020305040208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2527" y="2642839"/>
          <a:ext cx="10651273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244">
                  <a:extLst>
                    <a:ext uri="{9D8B030D-6E8A-4147-A177-3AD203B41FA5}">
                      <a16:colId xmlns:a16="http://schemas.microsoft.com/office/drawing/2014/main" val="293494770"/>
                    </a:ext>
                  </a:extLst>
                </a:gridCol>
                <a:gridCol w="3849029">
                  <a:extLst>
                    <a:ext uri="{9D8B030D-6E8A-4147-A177-3AD203B41FA5}">
                      <a16:colId xmlns:a16="http://schemas.microsoft.com/office/drawing/2014/main" val="673095940"/>
                    </a:ext>
                  </a:extLst>
                </a:gridCol>
              </a:tblGrid>
              <a:tr h="341862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070"/>
                  </a:ext>
                </a:extLst>
              </a:tr>
              <a:tr h="28488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. 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ras Medium ITC" panose="020B0602030504020804" pitchFamily="34" charset="0"/>
                        </a:rPr>
                        <a:t>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44518"/>
                  </a:ext>
                </a:extLst>
              </a:tr>
              <a:tr h="299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ii.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Present 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ras Medium ITC" panose="020B0602030504020804" pitchFamily="34" charset="0"/>
                        </a:rPr>
                        <a:t>pwd</a:t>
                      </a:r>
                      <a:endParaRPr lang="en-US" sz="12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45520"/>
                  </a:ext>
                </a:extLst>
              </a:tr>
              <a:tr h="28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iii.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List of directories in the container file system with sizes in readable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ras Medium ITC" panose="020B0602030504020804" pitchFamily="34" charset="0"/>
                        </a:rPr>
                        <a:t>ls -</a:t>
                      </a:r>
                      <a:r>
                        <a:rPr lang="en-US" sz="1200" dirty="0" err="1">
                          <a:latin typeface="Eras Medium ITC" panose="020B0602030504020804" pitchFamily="34" charset="0"/>
                        </a:rPr>
                        <a:t>lh</a:t>
                      </a:r>
                      <a:endParaRPr lang="en-US" sz="12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21730"/>
                  </a:ext>
                </a:extLst>
              </a:tr>
              <a:tr h="42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iv.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Create two files (filename1.txt and filename2.txt)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ras Medium ITC" panose="020B0602030504020804" pitchFamily="34" charset="0"/>
                        </a:rPr>
                        <a:t>touch </a:t>
                      </a:r>
                      <a:r>
                        <a:rPr lang="en-US" sz="1200" baseline="0" dirty="0">
                          <a:latin typeface="Eras Medium ITC" panose="020B0602030504020804" pitchFamily="34" charset="0"/>
                        </a:rPr>
                        <a:t>filename1.txt</a:t>
                      </a:r>
                    </a:p>
                    <a:p>
                      <a:r>
                        <a:rPr lang="en-US" sz="1200" dirty="0">
                          <a:latin typeface="Eras Medium ITC" panose="020B0602030504020804" pitchFamily="34" charset="0"/>
                        </a:rPr>
                        <a:t>touch </a:t>
                      </a:r>
                      <a:r>
                        <a:rPr lang="en-US" sz="1200" baseline="0" dirty="0">
                          <a:latin typeface="Eras Medium ITC" panose="020B0602030504020804" pitchFamily="34" charset="0"/>
                        </a:rPr>
                        <a:t>filename2.txt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32996"/>
                  </a:ext>
                </a:extLst>
              </a:tr>
              <a:tr h="28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v.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Merge contents of filename1.txt and filename2.txt into a new filename3.txt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Eras Medium ITC" panose="020B0602030504020804" pitchFamily="34" charset="0"/>
                          <a:ea typeface="+mn-ea"/>
                          <a:cs typeface="+mn-cs"/>
                        </a:rPr>
                        <a:t>cat filename1.txt filename2.txt &gt; filename3.txt</a:t>
                      </a:r>
                      <a:endParaRPr lang="en-US" sz="1200" b="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60660"/>
                  </a:ext>
                </a:extLst>
              </a:tr>
              <a:tr h="28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vi. Make filename3.txt only executable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ras Medium ITC" panose="020B0602030504020804" pitchFamily="34" charset="0"/>
                        </a:rPr>
                        <a:t>chmod</a:t>
                      </a:r>
                      <a:r>
                        <a:rPr lang="en-US" sz="1200" dirty="0">
                          <a:latin typeface="Eras Medium ITC" panose="020B0602030504020804" pitchFamily="34" charset="0"/>
                        </a:rPr>
                        <a:t> 111 filename3.txt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30255"/>
                  </a:ext>
                </a:extLst>
              </a:tr>
              <a:tr h="42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vii.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Remove filename1, filename2, filename3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ras Medium ITC" panose="020B0602030504020804" pitchFamily="34" charset="0"/>
                        </a:rPr>
                        <a:t>rm</a:t>
                      </a:r>
                      <a:r>
                        <a:rPr lang="en-US" sz="1200" baseline="0" dirty="0">
                          <a:latin typeface="Eras Medium ITC" panose="020B0602030504020804" pitchFamily="34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Eras Medium ITC" panose="020B0602030504020804" pitchFamily="34" charset="0"/>
                          <a:ea typeface="+mn-ea"/>
                          <a:cs typeface="+mn-cs"/>
                        </a:rPr>
                        <a:t>filename1.txt filename2.txt filename3.txt</a:t>
                      </a:r>
                    </a:p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Eras Medium ITC" panose="020B0602030504020804" pitchFamily="34" charset="0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Eras Medium ITC" panose="020B0602030504020804" pitchFamily="34" charset="0"/>
                          <a:ea typeface="+mn-ea"/>
                          <a:cs typeface="+mn-cs"/>
                        </a:rPr>
                        <a:t> *.txt</a:t>
                      </a:r>
                      <a:endParaRPr lang="en-US" sz="12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37088"/>
                  </a:ext>
                </a:extLst>
              </a:tr>
              <a:tr h="28488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viii.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Confirm that the three files </a:t>
                      </a:r>
                      <a:endParaRPr lang="en-US" sz="1400" dirty="0">
                        <a:solidFill>
                          <a:srgbClr val="FF0000"/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ras Medium ITC" panose="020B0602030504020804" pitchFamily="34" charset="0"/>
                        </a:rPr>
                        <a:t>ls -</a:t>
                      </a:r>
                      <a:r>
                        <a:rPr lang="en-US" sz="1200" dirty="0" err="1">
                          <a:latin typeface="Eras Medium ITC" panose="020B0602030504020804" pitchFamily="34" charset="0"/>
                        </a:rPr>
                        <a:t>lh</a:t>
                      </a:r>
                      <a:endParaRPr lang="en-US" sz="12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152147"/>
                  </a:ext>
                </a:extLst>
              </a:tr>
              <a:tr h="28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ix.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Report the system’s disk space usage of lib directory on your container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+mn-cs"/>
                        </a:rPr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  <a:latin typeface="Eras Medium ITC" panose="020B06020305040208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ras Medium ITC" panose="020B0602030504020804" pitchFamily="34" charset="0"/>
                        </a:rPr>
                        <a:t>du /lib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76446"/>
                  </a:ext>
                </a:extLst>
              </a:tr>
              <a:tr h="28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x.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Exit the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ras Medium ITC" panose="020B0602030504020804" pitchFamily="34" charset="0"/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352704"/>
                  </a:ext>
                </a:extLst>
              </a:tr>
              <a:tr h="42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</a:rPr>
                        <a:t>xi.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Eras Medium ITC" panose="020B0602030504020804" pitchFamily="34" charset="0"/>
                          <a:cs typeface="Arial" panose="020B0604020202020204" pitchFamily="34" charset="0"/>
                        </a:rPr>
                        <a:t>Check the current state of the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ras Medium ITC" panose="020B0602030504020804" pitchFamily="34" charset="0"/>
                        </a:rPr>
                        <a:t>docker</a:t>
                      </a:r>
                      <a:r>
                        <a:rPr lang="en-US" sz="1200" baseline="0" dirty="0">
                          <a:latin typeface="Eras Medium ITC" panose="020B0602030504020804" pitchFamily="34" charset="0"/>
                        </a:rPr>
                        <a:t> </a:t>
                      </a:r>
                      <a:r>
                        <a:rPr lang="en-US" sz="1200" baseline="0" dirty="0" err="1">
                          <a:latin typeface="Eras Medium ITC" panose="020B0602030504020804" pitchFamily="34" charset="0"/>
                        </a:rPr>
                        <a:t>ps</a:t>
                      </a:r>
                      <a:endParaRPr lang="en-US" sz="1200" baseline="0" dirty="0">
                        <a:latin typeface="Eras Medium ITC" panose="020B0602030504020804" pitchFamily="34" charset="0"/>
                      </a:endParaRPr>
                    </a:p>
                    <a:p>
                      <a:r>
                        <a:rPr lang="en-US" sz="1200" baseline="0" dirty="0" err="1">
                          <a:latin typeface="Eras Medium ITC" panose="020B0602030504020804" pitchFamily="34" charset="0"/>
                        </a:rPr>
                        <a:t>docker</a:t>
                      </a:r>
                      <a:r>
                        <a:rPr lang="en-US" sz="1200" baseline="0" dirty="0">
                          <a:latin typeface="Eras Medium ITC" panose="020B0602030504020804" pitchFamily="34" charset="0"/>
                        </a:rPr>
                        <a:t> </a:t>
                      </a:r>
                      <a:r>
                        <a:rPr lang="en-US" sz="1200" baseline="0" dirty="0" err="1">
                          <a:latin typeface="Eras Medium ITC" panose="020B0602030504020804" pitchFamily="34" charset="0"/>
                        </a:rPr>
                        <a:t>ps</a:t>
                      </a:r>
                      <a:r>
                        <a:rPr lang="en-US" sz="1200" baseline="0" dirty="0">
                          <a:latin typeface="Eras Medium ITC" panose="020B0602030504020804" pitchFamily="34" charset="0"/>
                        </a:rPr>
                        <a:t> -a</a:t>
                      </a:r>
                      <a:endParaRPr lang="en-US" sz="12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214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90568-5BCE-2FD0-4A24-6BD3042B1D08}"/>
              </a:ext>
            </a:extLst>
          </p:cNvPr>
          <p:cNvSpPr txBox="1"/>
          <p:nvPr/>
        </p:nvSpPr>
        <p:spPr>
          <a:xfrm>
            <a:off x="6805442" y="525982"/>
            <a:ext cx="5076324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End of Module 1: Introduction to Docker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450F1FC1-2AB2-A71C-82A1-006081FF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182" y="650494"/>
            <a:ext cx="5324142" cy="53241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D8219-F0D3-ED57-3092-7F914BD7CC69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DO:</a:t>
            </a:r>
          </a:p>
          <a:p>
            <a:pPr marL="914400" indent="-5715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 Labs</a:t>
            </a:r>
          </a:p>
          <a:p>
            <a:pPr marL="914400" indent="-5715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Questions??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2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Building Your Own Docker 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 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3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Docker Workflow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886415" y="1027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864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Concept of Image Layered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 consist of multiple layers that are built on top of each other</a:t>
            </a:r>
          </a:p>
          <a:p>
            <a:r>
              <a:rPr lang="en-US" dirty="0"/>
              <a:t>Layering is a very smart mechanism to save bandwidth and storage.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01" y="3532167"/>
            <a:ext cx="2352675" cy="227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8028" y="5776348"/>
            <a:ext cx="261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1 with layered structure of Docker images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48" y="3722666"/>
            <a:ext cx="2409825" cy="1895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3095" y="5605165"/>
            <a:ext cx="2438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2 reusing layers of Docker images</a:t>
            </a:r>
          </a:p>
        </p:txBody>
      </p:sp>
    </p:spTree>
    <p:extLst>
      <p:ext uri="{BB962C8B-B14F-4D97-AF65-F5344CB8AC3E}">
        <p14:creationId xmlns:p14="http://schemas.microsoft.com/office/powerpoint/2010/main" val="89906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30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concepts of virtualization, containerization and orchestration</a:t>
            </a:r>
          </a:p>
          <a:p>
            <a:pPr marL="514350" indent="-514350">
              <a:buFont typeface="+mj-lt"/>
              <a:buAutoNum type="romanLcPeriod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Develop basic-to-intermediate understanding of Docker platform</a:t>
            </a:r>
          </a:p>
          <a:p>
            <a:pPr marL="514350" indent="-514350">
              <a:buFont typeface="+mj-lt"/>
              <a:buAutoNum type="romanLcPeriod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Develop basic-to-intermediate understanding of docker commands</a:t>
            </a:r>
          </a:p>
          <a:p>
            <a:pPr marL="514350" indent="-514350">
              <a:buFont typeface="+mj-lt"/>
              <a:buAutoNum type="romanLcPeriod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Develop an intermediate skills to develop your own docker images</a:t>
            </a:r>
          </a:p>
          <a:p>
            <a:pPr marL="514350" indent="-514350">
              <a:buFont typeface="+mj-lt"/>
              <a:buAutoNum type="romanLcPeriod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Explore how to use docker for orchestrating/managing multiple containers in development</a:t>
            </a:r>
          </a:p>
          <a:p>
            <a:pPr marL="514350" indent="-514350">
              <a:buFont typeface="+mj-lt"/>
              <a:buAutoNum type="romanLcPeriod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Acquire basic skills require to explore advanced Docker topics and concepts</a:t>
            </a:r>
          </a:p>
          <a:p>
            <a:pPr marL="514350" indent="-514350">
              <a:buFont typeface="+mj-lt"/>
              <a:buAutoNum type="romanLcPeriod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55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Building Docker Images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 method: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Using </a:t>
            </a:r>
            <a:r>
              <a:rPr lang="en-US" dirty="0" err="1"/>
              <a:t>docker</a:t>
            </a:r>
            <a:r>
              <a:rPr lang="en-US" dirty="0"/>
              <a:t> commit command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Using a </a:t>
            </a:r>
            <a:r>
              <a:rPr lang="en-US" dirty="0" err="1"/>
              <a:t>Dockerfile</a:t>
            </a:r>
            <a:r>
              <a:rPr lang="en-US" dirty="0"/>
              <a:t> automated build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68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Lab 1: Using </a:t>
            </a:r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docker commit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8507"/>
          </a:xfrm>
        </p:spPr>
        <p:txBody>
          <a:bodyPr/>
          <a:lstStyle/>
          <a:p>
            <a:r>
              <a:rPr lang="en-US" dirty="0"/>
              <a:t>You have been asked to prepare an image with the Git and JDK toolkits using the </a:t>
            </a:r>
            <a:r>
              <a:rPr lang="pt-BR" dirty="0"/>
              <a:t>Ubuntu 20.04 image</a:t>
            </a:r>
            <a:r>
              <a:rPr lang="en-US" dirty="0"/>
              <a:t> available on Docker Hub registry as a base image.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3244132"/>
            <a:ext cx="10515600" cy="141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6158" y="3449017"/>
            <a:ext cx="10515600" cy="141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3336913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Run a container from ubuntu:20.04 and connect it to its command line	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	</a:t>
            </a:r>
            <a:r>
              <a:rPr lang="de-DE" dirty="0">
                <a:solidFill>
                  <a:srgbClr val="FF0000"/>
                </a:solidFill>
                <a:latin typeface="Eras Medium ITC" panose="020B0602030504020804" pitchFamily="34" charset="0"/>
              </a:rPr>
              <a:t>docker run -i -t ubuntu:20.04 /bin/bash</a:t>
            </a:r>
          </a:p>
          <a:p>
            <a:r>
              <a:rPr lang="de-DE" dirty="0"/>
              <a:t>2.   Install the Git toolkit</a:t>
            </a: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	apt-get update</a:t>
            </a: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	apt-get install -y </a:t>
            </a:r>
            <a:r>
              <a:rPr lang="en-US" dirty="0" err="1">
                <a:solidFill>
                  <a:srgbClr val="FF0000"/>
                </a:solidFill>
                <a:latin typeface="Eras Medium ITC" panose="020B0602030504020804" pitchFamily="34" charset="0"/>
              </a:rPr>
              <a:t>git</a:t>
            </a:r>
            <a:endParaRPr lang="en-US" dirty="0">
              <a:solidFill>
                <a:srgbClr val="FF0000"/>
              </a:solidFill>
              <a:latin typeface="Eras Medium ITC" panose="020B06020305040208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3.  </a:t>
            </a:r>
            <a:r>
              <a:rPr lang="en-US" dirty="0"/>
              <a:t>Check whether the Git toolkit is installed</a:t>
            </a:r>
            <a:endParaRPr lang="en-US" dirty="0">
              <a:solidFill>
                <a:srgbClr val="FF0000"/>
              </a:solidFill>
              <a:latin typeface="Eras Medium ITC" panose="020B06020305040208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	which </a:t>
            </a:r>
            <a:r>
              <a:rPr lang="en-US" dirty="0" err="1">
                <a:solidFill>
                  <a:srgbClr val="FF0000"/>
                </a:solidFill>
                <a:latin typeface="Eras Medium ITC" panose="020B0602030504020804" pitchFamily="34" charset="0"/>
              </a:rPr>
              <a:t>git</a:t>
            </a:r>
            <a:endParaRPr lang="en-US" dirty="0">
              <a:solidFill>
                <a:srgbClr val="FF0000"/>
              </a:solidFill>
              <a:latin typeface="Eras Medium ITC" panose="020B06020305040208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4. </a:t>
            </a:r>
            <a:r>
              <a:rPr lang="en-US" dirty="0"/>
              <a:t>Exit the container</a:t>
            </a: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	exit</a:t>
            </a: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5. Run docker commit</a:t>
            </a:r>
          </a:p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	docker commit &lt;container ID&gt; &lt;Name of Your Image&gt;</a:t>
            </a:r>
          </a:p>
        </p:txBody>
      </p:sp>
    </p:spTree>
    <p:extLst>
      <p:ext uri="{BB962C8B-B14F-4D97-AF65-F5344CB8AC3E}">
        <p14:creationId xmlns:p14="http://schemas.microsoft.com/office/powerpoint/2010/main" val="2495032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95" cy="1325563"/>
          </a:xfrm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commit command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3244132"/>
            <a:ext cx="10515600" cy="141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6158" y="3449017"/>
            <a:ext cx="10515600" cy="141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a container from ubuntu:20.04 and connect it to its command line	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-i -t ubuntu:20.04 /bin/bash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Install the Git toolkit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apt-get update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apt-get install -y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Check whether the Git toolkit is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Exit the container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Check what has changed (compare container’s unique ID to the Ubuntu image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 &lt;container ID&gt;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Commit container to the image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commit &lt;container ID&gt;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ubuntu_with_git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 Confirm that Git is installed by running a container with the new image</a:t>
            </a:r>
          </a:p>
        </p:txBody>
      </p:sp>
    </p:spTree>
    <p:extLst>
      <p:ext uri="{BB962C8B-B14F-4D97-AF65-F5344CB8AC3E}">
        <p14:creationId xmlns:p14="http://schemas.microsoft.com/office/powerpoint/2010/main" val="3910355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Sharing and Distribution Container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Remote public registries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registry is the standard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https://hub.docker.com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private registries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Remote private registries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ECR =&gt; AWS Elastic Container Registry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ACR =&gt; Azure Container Registry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GCR =&gt; Google Container Registry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01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Containers and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focuses on developing minimal pieces of code and joining them</a:t>
            </a:r>
          </a:p>
          <a:p>
            <a:r>
              <a:rPr lang="en-US" dirty="0"/>
              <a:t>Containers focuses on packaging minimal running application components</a:t>
            </a:r>
          </a:p>
          <a:p>
            <a:r>
              <a:rPr lang="en-US" dirty="0"/>
              <a:t>Both have the same objectives in mind</a:t>
            </a:r>
          </a:p>
          <a:p>
            <a:r>
              <a:rPr lang="en-US" dirty="0"/>
              <a:t>The only requirement is a layer that connects containers together</a:t>
            </a:r>
          </a:p>
          <a:p>
            <a:r>
              <a:rPr lang="en-US" dirty="0"/>
              <a:t>This is where the container orchestration layer comes in.</a:t>
            </a:r>
          </a:p>
        </p:txBody>
      </p:sp>
    </p:spTree>
    <p:extLst>
      <p:ext uri="{BB962C8B-B14F-4D97-AF65-F5344CB8AC3E}">
        <p14:creationId xmlns:p14="http://schemas.microsoft.com/office/powerpoint/2010/main" val="3941439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76E77-2E37-F26D-6732-B1BDF114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Multi-Stage Build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FC7B-7182-C57B-A101-F1D4E312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Compiling Codes</a:t>
            </a:r>
          </a:p>
        </p:txBody>
      </p:sp>
    </p:spTree>
    <p:extLst>
      <p:ext uri="{BB962C8B-B14F-4D97-AF65-F5344CB8AC3E}">
        <p14:creationId xmlns:p14="http://schemas.microsoft.com/office/powerpoint/2010/main" val="3757112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Compiling Code with a Multi-stage Build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21157-C0C5-B7D5-324A-61FC2691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54" y="1977402"/>
            <a:ext cx="8097767" cy="40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2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LABS: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with multi-stage build</a:t>
            </a:r>
          </a:p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Compare normal build to a multi-stage build</a:t>
            </a:r>
          </a:p>
        </p:txBody>
      </p:sp>
    </p:spTree>
    <p:extLst>
      <p:ext uri="{BB962C8B-B14F-4D97-AF65-F5344CB8AC3E}">
        <p14:creationId xmlns:p14="http://schemas.microsoft.com/office/powerpoint/2010/main" val="3867411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Lab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directory and change into the directory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24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in your new directory and enter the following code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0" u="none" strike="noStrike" baseline="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b="1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diamol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/base AS build-stage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b="1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'Building...'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/build.txt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b="1" i="0" u="none" strike="noStrike" baseline="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b="1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diamol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/base AS test-stage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b="1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--from=build-stage /build.txt /build.txt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b="1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echo 'Testing...' &gt;&gt; /build.txt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600" b="1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CA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600" b="0" i="0" u="none" strike="noStrike" baseline="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diamol</a:t>
            </a:r>
            <a:r>
              <a:rPr lang="en-CA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b="1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--from=test-stage /build.txt /build.txt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600" b="1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CA" sz="16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 /build.txt</a:t>
            </a:r>
          </a:p>
          <a:p>
            <a:pPr marL="0" indent="0">
              <a:spcBef>
                <a:spcPts val="0"/>
              </a:spcBef>
              <a:buNone/>
            </a:pPr>
            <a:endParaRPr lang="en-CA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Build an image with your </a:t>
            </a:r>
            <a:r>
              <a:rPr lang="en-CA" sz="24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CA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Start a container with your newly created image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64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Behind the scene when we build the Multi-Stage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14CD6-3A0A-B834-75B0-87A108A1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6" y="1970246"/>
            <a:ext cx="6910039" cy="38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3084"/>
          </a:xfrm>
        </p:spPr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 containerization tool (Became open source in 2013)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Helps with application deployment using software container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Enables isolation of application from its host system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Allow the build once and deploy everywhere philosophy.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45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B6B7-AF4F-BD85-7CFB-FB417197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Persistent Storage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5B91F-FBBD-637C-D039-1313C7233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667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Storage Options in Docker</a:t>
            </a:r>
          </a:p>
        </p:txBody>
      </p:sp>
      <p:pic>
        <p:nvPicPr>
          <p:cNvPr id="6" name="Picture 5" descr="Types of mounts and where they live on the Docker host">
            <a:extLst>
              <a:ext uri="{FF2B5EF4-FFF2-40B4-BE49-F238E27FC236}">
                <a16:creationId xmlns:a16="http://schemas.microsoft.com/office/drawing/2014/main" id="{38815E28-43D2-42B2-881F-EC29FA9E3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21" y="1916112"/>
            <a:ext cx="8877983" cy="4519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860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61CD5-E650-75B3-14C8-6A869521C3A6}"/>
              </a:ext>
            </a:extLst>
          </p:cNvPr>
          <p:cNvSpPr txBox="1"/>
          <p:nvPr/>
        </p:nvSpPr>
        <p:spPr>
          <a:xfrm>
            <a:off x="1222744" y="2498651"/>
            <a:ext cx="57305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Docker Compose</a:t>
            </a:r>
          </a:p>
          <a:p>
            <a:endParaRPr lang="en-CA" sz="4000" dirty="0"/>
          </a:p>
          <a:p>
            <a:r>
              <a:rPr lang="en-CA" sz="4000" dirty="0"/>
              <a:t>Demo of Docker Compose </a:t>
            </a:r>
          </a:p>
          <a:p>
            <a:endParaRPr lang="en-CA" sz="4000" dirty="0"/>
          </a:p>
          <a:p>
            <a:r>
              <a:rPr lang="en-CA" sz="4000" dirty="0"/>
              <a:t>Jenkins = Automate</a:t>
            </a:r>
          </a:p>
        </p:txBody>
      </p:sp>
    </p:spTree>
    <p:extLst>
      <p:ext uri="{BB962C8B-B14F-4D97-AF65-F5344CB8AC3E}">
        <p14:creationId xmlns:p14="http://schemas.microsoft.com/office/powerpoint/2010/main" val="2550715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B6B7-AF4F-BD85-7CFB-FB417197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Networking in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5B91F-FBBD-637C-D039-1313C723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27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Virtualization versus Containerization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3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Challenge:-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year 2000 and cloud adoption is at its infancy. You are asked to deploy multiple applications onto a single machine, or collection of machines.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your choices?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4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1: Traditional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108267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Installed each on different host, and serve each on a separate port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10E31-1439-63CD-3A20-879F07407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7602" r="3965" b="7596"/>
          <a:stretch/>
        </p:blipFill>
        <p:spPr bwMode="auto">
          <a:xfrm>
            <a:off x="2831036" y="2698220"/>
            <a:ext cx="5144564" cy="12514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F6BAED-1FB5-C61E-4E64-1923FF72B2B3}"/>
              </a:ext>
            </a:extLst>
          </p:cNvPr>
          <p:cNvSpPr txBox="1">
            <a:spLocks/>
          </p:cNvSpPr>
          <p:nvPr/>
        </p:nvSpPr>
        <p:spPr>
          <a:xfrm>
            <a:off x="838200" y="3991983"/>
            <a:ext cx="10515600" cy="166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Expensive in terms of physical space, hardware-availability, cooling and power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Difficulty sharing resources (like CPU, memory and available ports)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Cannot be scaled (scalability problem)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cost of operation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0914A49-06F1-A76E-27CC-E34FF2592B34}"/>
              </a:ext>
            </a:extLst>
          </p:cNvPr>
          <p:cNvSpPr txBox="1">
            <a:spLocks/>
          </p:cNvSpPr>
          <p:nvPr/>
        </p:nvSpPr>
        <p:spPr>
          <a:xfrm>
            <a:off x="838200" y="5865377"/>
            <a:ext cx="10515600" cy="70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Problems: 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Isolation</a:t>
            </a:r>
            <a:r>
              <a:rPr lang="en-US" sz="3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30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Density</a:t>
            </a:r>
            <a:r>
              <a:rPr lang="en-US" sz="3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Efficiency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2: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Virtualization (i.e., OS Level)</a:t>
            </a:r>
            <a:endParaRPr lang="en-CA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49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each application into a virtual machine of its own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application has its own machine so dependencies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69E2AE-A5FE-DA1B-473F-AD17D1F62F08}"/>
              </a:ext>
            </a:extLst>
          </p:cNvPr>
          <p:cNvGrpSpPr/>
          <p:nvPr/>
        </p:nvGrpSpPr>
        <p:grpSpPr>
          <a:xfrm>
            <a:off x="6766560" y="3548341"/>
            <a:ext cx="4236454" cy="3173133"/>
            <a:chOff x="6807354" y="3065231"/>
            <a:chExt cx="4195660" cy="3427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207ED9-C16A-C4C9-CE84-4DE33589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1934" y="5167589"/>
              <a:ext cx="1944579" cy="13252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5A5F2B-3396-F8A3-BBC6-B6F8F9AE2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7354" y="3065231"/>
              <a:ext cx="4195660" cy="1019088"/>
            </a:xfrm>
            <a:prstGeom prst="rect">
              <a:avLst/>
            </a:prstGeom>
          </p:spPr>
        </p:pic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2E14DAC1-890A-788D-16E4-031BAED14678}"/>
                </a:ext>
              </a:extLst>
            </p:cNvPr>
            <p:cNvSpPr/>
            <p:nvPr/>
          </p:nvSpPr>
          <p:spPr>
            <a:xfrm>
              <a:off x="8099765" y="4268278"/>
              <a:ext cx="1458435" cy="672383"/>
            </a:xfrm>
            <a:prstGeom prst="downArrow">
              <a:avLst>
                <a:gd name="adj1" fmla="val 33281"/>
                <a:gd name="adj2" fmla="val 3729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3A42370-193D-B5E3-6AB0-A3EE4DD33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86" y="3330830"/>
            <a:ext cx="4523624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1E19E-9FF7-2D8B-8FE0-AEDA5089EA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of Virtualization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AE71-6AC6-FC19-18EE-AD817D0E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87"/>
            <a:ext cx="10515600" cy="200072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be isolated, and resources divided up and allocated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VM maintains operating system and all packages for each application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Consolidation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complete isolation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 optimization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57DE30-48BA-B024-21DA-FF02560EAB23}"/>
              </a:ext>
            </a:extLst>
          </p:cNvPr>
          <p:cNvSpPr txBox="1">
            <a:spLocks/>
          </p:cNvSpPr>
          <p:nvPr/>
        </p:nvSpPr>
        <p:spPr>
          <a:xfrm>
            <a:off x="838200" y="3841115"/>
            <a:ext cx="11094720" cy="265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Downside: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Efficiency:         </a:t>
            </a: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Resource-intensive        </a:t>
            </a: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Look, act, and feel like real bare metal hardware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Density</a:t>
            </a:r>
          </a:p>
        </p:txBody>
      </p:sp>
    </p:spTree>
    <p:extLst>
      <p:ext uri="{BB962C8B-B14F-4D97-AF65-F5344CB8AC3E}">
        <p14:creationId xmlns:p14="http://schemas.microsoft.com/office/powerpoint/2010/main" val="27712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10983</TotalTime>
  <Words>2059</Words>
  <Application>Microsoft Office PowerPoint</Application>
  <PresentationFormat>Widescreen</PresentationFormat>
  <Paragraphs>339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Aharoni</vt:lpstr>
      <vt:lpstr>Arial</vt:lpstr>
      <vt:lpstr>Calibri</vt:lpstr>
      <vt:lpstr>Calibri Light</vt:lpstr>
      <vt:lpstr>Courier New</vt:lpstr>
      <vt:lpstr>Eras Medium ITC</vt:lpstr>
      <vt:lpstr>Wingdings</vt:lpstr>
      <vt:lpstr>Office Theme</vt:lpstr>
      <vt:lpstr>Becoming a Docker Ninja</vt:lpstr>
      <vt:lpstr>Meet your instructor</vt:lpstr>
      <vt:lpstr>Docker’s Take Away:</vt:lpstr>
      <vt:lpstr>Objectives </vt:lpstr>
      <vt:lpstr>What is Docker? </vt:lpstr>
      <vt:lpstr>Virtualization versus Containerization</vt:lpstr>
      <vt:lpstr>Solution 1: Traditional Approach</vt:lpstr>
      <vt:lpstr>Solution 2: Virtualization (i.e., OS Level)</vt:lpstr>
      <vt:lpstr>Advantage of Virtualization</vt:lpstr>
      <vt:lpstr>Examples of Hypervisor</vt:lpstr>
      <vt:lpstr>Solution 3: Containerization</vt:lpstr>
      <vt:lpstr>Advantage of Containerization</vt:lpstr>
      <vt:lpstr>Docker Alternatives</vt:lpstr>
      <vt:lpstr>Docker Installation</vt:lpstr>
      <vt:lpstr>System Requirements</vt:lpstr>
      <vt:lpstr>Install Docker Engine</vt:lpstr>
      <vt:lpstr>PowerPoint Presentation</vt:lpstr>
      <vt:lpstr>Exercise 1: Install Docker</vt:lpstr>
      <vt:lpstr>Introduction to Docker commands</vt:lpstr>
      <vt:lpstr>Run and Manage Docker Containers</vt:lpstr>
      <vt:lpstr>Exercise 1: Running the hello-world Container</vt:lpstr>
      <vt:lpstr>Docker Architecture</vt:lpstr>
      <vt:lpstr>Docker Engine</vt:lpstr>
      <vt:lpstr>Docker Images</vt:lpstr>
      <vt:lpstr>Docker Containers</vt:lpstr>
      <vt:lpstr>Properties of containers</vt:lpstr>
      <vt:lpstr>Types of Containers</vt:lpstr>
      <vt:lpstr>Exercise 2: System vs Application Containers</vt:lpstr>
      <vt:lpstr>Labs</vt:lpstr>
      <vt:lpstr>Lab: Docker Commands</vt:lpstr>
      <vt:lpstr>Publishing Container Ports</vt:lpstr>
      <vt:lpstr>Port mapping example</vt:lpstr>
      <vt:lpstr>Container Port Mapping</vt:lpstr>
      <vt:lpstr>In Class Lab: Using Containers</vt:lpstr>
      <vt:lpstr>Lab Solution: Using Containers</vt:lpstr>
      <vt:lpstr>PowerPoint Presentation</vt:lpstr>
      <vt:lpstr>Building Your Own Docker Images</vt:lpstr>
      <vt:lpstr>Docker Workflow</vt:lpstr>
      <vt:lpstr>Concept of Image Layered Structure</vt:lpstr>
      <vt:lpstr>Building Docker Images</vt:lpstr>
      <vt:lpstr>Lab 1: Using docker commit command</vt:lpstr>
      <vt:lpstr>Using docker commit command</vt:lpstr>
      <vt:lpstr>Sharing and Distribution Container Images</vt:lpstr>
      <vt:lpstr>Containers and microservices</vt:lpstr>
      <vt:lpstr>Multi-Stage Build</vt:lpstr>
      <vt:lpstr>Compiling Code with a Multi-stage Build</vt:lpstr>
      <vt:lpstr>LABS:</vt:lpstr>
      <vt:lpstr>Lab 1:</vt:lpstr>
      <vt:lpstr>Behind the scene when we build the Multi-Stage Dockerfile</vt:lpstr>
      <vt:lpstr>Persistent Storage</vt:lpstr>
      <vt:lpstr>Storage Options in Docker</vt:lpstr>
      <vt:lpstr>LABS</vt:lpstr>
      <vt:lpstr>Networking in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Primary Take Away:</dc:title>
  <dc:creator>Lucy Ayeni</dc:creator>
  <cp:lastModifiedBy>Lucy Ayeni</cp:lastModifiedBy>
  <cp:revision>58</cp:revision>
  <dcterms:created xsi:type="dcterms:W3CDTF">2023-03-19T15:56:24Z</dcterms:created>
  <dcterms:modified xsi:type="dcterms:W3CDTF">2023-04-08T19:17:19Z</dcterms:modified>
</cp:coreProperties>
</file>