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6"/>
  </p:notesMasterIdLst>
  <p:sldIdLst>
    <p:sldId id="256" r:id="rId2"/>
    <p:sldId id="257" r:id="rId3"/>
    <p:sldId id="265" r:id="rId4"/>
    <p:sldId id="268" r:id="rId5"/>
    <p:sldId id="269" r:id="rId6"/>
    <p:sldId id="270" r:id="rId7"/>
    <p:sldId id="261" r:id="rId8"/>
    <p:sldId id="273" r:id="rId9"/>
    <p:sldId id="271" r:id="rId10"/>
    <p:sldId id="274" r:id="rId11"/>
    <p:sldId id="272" r:id="rId12"/>
    <p:sldId id="262" r:id="rId13"/>
    <p:sldId id="263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22.1.2024.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2023./2024.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22.1.2024.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22.1.2024.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hr-HR" dirty="0"/>
              <a:t>Wild Track</a:t>
            </a:r>
            <a:br>
              <a:rPr lang="en-US" dirty="0"/>
            </a:br>
            <a:r>
              <a:rPr lang="hr-HR" dirty="0"/>
              <a:t>Aristos</a:t>
            </a:r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D6A6-3DEC-3CF5-6D13-0C9594E31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Ispitivanje</a:t>
            </a:r>
            <a:r>
              <a:rPr lang="en-US" dirty="0"/>
              <a:t> </a:t>
            </a:r>
            <a:r>
              <a:rPr lang="en-US" dirty="0" err="1"/>
              <a:t>sustava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64D2A-F329-9FC3-5364-705A6F505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hr-HR" sz="2400" dirty="0"/>
              <a:t>Ispitivanje provedeno na razini komponenti te na razini sustava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Ispitivanje komponenti: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Testiranje ispravnosti logike te funkcionalnosti komponenti na „nižoj razini”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Povezivanje s bazom podataka, interpretacija zapisa u bazi na poslužiteljskoj strani te pravilna reakcija na interpretaciju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Ispitivanje sustava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4 složenija, obuhvatnija testa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Cilj je bio pokriti što više funkcionalnosti za različite korisnike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Login, uređivanje podataka korisnika, interakcije istraživača i karte, </a:t>
            </a:r>
            <a:r>
              <a:rPr lang="hr-HR" sz="1800"/>
              <a:t>interakcija voditelja postaje i tragača </a:t>
            </a:r>
            <a:endParaRPr lang="hr-HR" sz="1800" dirty="0"/>
          </a:p>
          <a:p>
            <a:pPr lvl="3">
              <a:lnSpc>
                <a:spcPct val="100000"/>
              </a:lnSpc>
            </a:pPr>
            <a:endParaRPr lang="hr-HR" sz="12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 marL="457200" lvl="1" indent="0">
              <a:buNone/>
            </a:pP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C9195-7B0B-E541-4DB2-C7E26AB7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90552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Baza podataka</a:t>
            </a:r>
          </a:p>
          <a:p>
            <a:pPr lvl="1">
              <a:lnSpc>
                <a:spcPct val="100000"/>
              </a:lnSpc>
            </a:pPr>
            <a:r>
              <a:rPr lang="hr-HR" sz="2000" dirty="0" err="1"/>
              <a:t>PostgreSQL</a:t>
            </a:r>
            <a:endParaRPr lang="hr-HR" sz="2000" dirty="0"/>
          </a:p>
          <a:p>
            <a:pPr lvl="1">
              <a:lnSpc>
                <a:spcPct val="100000"/>
              </a:lnSpc>
            </a:pPr>
            <a:r>
              <a:rPr lang="hr-HR" sz="2000" dirty="0" err="1"/>
              <a:t>pgAdmin</a:t>
            </a:r>
            <a:endParaRPr lang="hr-HR" sz="2000" dirty="0"/>
          </a:p>
          <a:p>
            <a:pPr lvl="1">
              <a:lnSpc>
                <a:spcPct val="100000"/>
              </a:lnSpc>
            </a:pPr>
            <a:r>
              <a:rPr lang="hr-HR" sz="2000" dirty="0"/>
              <a:t>Render.com</a:t>
            </a:r>
          </a:p>
          <a:p>
            <a:pPr>
              <a:lnSpc>
                <a:spcPct val="100000"/>
              </a:lnSpc>
            </a:pPr>
            <a:r>
              <a:rPr lang="hr-HR" sz="2600" dirty="0" err="1"/>
              <a:t>Frontend</a:t>
            </a:r>
            <a:endParaRPr lang="hr-HR" sz="2600" dirty="0"/>
          </a:p>
          <a:p>
            <a:pPr lvl="1">
              <a:lnSpc>
                <a:spcPct val="100000"/>
              </a:lnSpc>
            </a:pPr>
            <a:r>
              <a:rPr lang="hr-HR" sz="2000" dirty="0" err="1"/>
              <a:t>Visual</a:t>
            </a:r>
            <a:r>
              <a:rPr lang="hr-HR" sz="2000" dirty="0"/>
              <a:t> Studio </a:t>
            </a:r>
            <a:r>
              <a:rPr lang="hr-HR" sz="2000" dirty="0" err="1"/>
              <a:t>Code</a:t>
            </a:r>
            <a:endParaRPr lang="hr-HR" sz="2000" dirty="0"/>
          </a:p>
          <a:p>
            <a:pPr lvl="1">
              <a:lnSpc>
                <a:spcPct val="100000"/>
              </a:lnSpc>
            </a:pPr>
            <a:r>
              <a:rPr lang="hr-HR" sz="2000" dirty="0" err="1"/>
              <a:t>React</a:t>
            </a:r>
            <a:endParaRPr lang="hr-HR" sz="2000" dirty="0"/>
          </a:p>
          <a:p>
            <a:pPr lvl="1">
              <a:lnSpc>
                <a:spcPct val="100000"/>
              </a:lnSpc>
            </a:pPr>
            <a:r>
              <a:rPr lang="hr-HR" sz="2000" dirty="0"/>
              <a:t>Render.com</a:t>
            </a:r>
          </a:p>
          <a:p>
            <a:pPr>
              <a:lnSpc>
                <a:spcPct val="100000"/>
              </a:lnSpc>
            </a:pPr>
            <a:r>
              <a:rPr lang="hr-HR" sz="2600" dirty="0" err="1"/>
              <a:t>Backend</a:t>
            </a:r>
            <a:endParaRPr lang="hr-HR" sz="2600" dirty="0"/>
          </a:p>
          <a:p>
            <a:pPr lvl="1">
              <a:lnSpc>
                <a:spcPct val="100000"/>
              </a:lnSpc>
            </a:pPr>
            <a:r>
              <a:rPr lang="hr-HR" sz="2000" dirty="0" err="1"/>
              <a:t>IntelliJ</a:t>
            </a:r>
            <a:endParaRPr lang="hr-HR" sz="2000" dirty="0"/>
          </a:p>
          <a:p>
            <a:pPr lvl="1">
              <a:lnSpc>
                <a:spcPct val="100000"/>
              </a:lnSpc>
            </a:pPr>
            <a:r>
              <a:rPr lang="hr-HR" sz="2000" dirty="0" err="1"/>
              <a:t>Springboot</a:t>
            </a:r>
            <a:endParaRPr lang="hr-HR" sz="2000" dirty="0"/>
          </a:p>
          <a:p>
            <a:pPr lvl="1">
              <a:lnSpc>
                <a:spcPct val="100000"/>
              </a:lnSpc>
            </a:pPr>
            <a:r>
              <a:rPr lang="hr-HR" sz="2000" dirty="0"/>
              <a:t>Render.com</a:t>
            </a:r>
          </a:p>
          <a:p>
            <a:pPr>
              <a:lnSpc>
                <a:spcPct val="100000"/>
              </a:lnSpc>
            </a:pPr>
            <a:r>
              <a:rPr lang="hr-HR" sz="2600" dirty="0"/>
              <a:t>Dokumentacija</a:t>
            </a:r>
          </a:p>
          <a:p>
            <a:pPr lvl="1">
              <a:lnSpc>
                <a:spcPct val="100000"/>
              </a:lnSpc>
            </a:pPr>
            <a:r>
              <a:rPr lang="hr-HR" sz="2000" dirty="0" err="1"/>
              <a:t>Latex</a:t>
            </a:r>
            <a:endParaRPr lang="hr-HR" sz="2000" dirty="0"/>
          </a:p>
          <a:p>
            <a:pPr lvl="1">
              <a:lnSpc>
                <a:spcPct val="100000"/>
              </a:lnSpc>
            </a:pPr>
            <a:r>
              <a:rPr lang="hr-HR" sz="2000" dirty="0" err="1"/>
              <a:t>Visual</a:t>
            </a:r>
            <a:r>
              <a:rPr lang="hr-HR" sz="2000" dirty="0"/>
              <a:t> Studio </a:t>
            </a:r>
            <a:r>
              <a:rPr lang="hr-HR" sz="2000" dirty="0" err="1"/>
              <a:t>Code</a:t>
            </a:r>
            <a:endParaRPr lang="hr-HR" sz="2000" dirty="0"/>
          </a:p>
          <a:p>
            <a:pPr lvl="1">
              <a:lnSpc>
                <a:spcPct val="100000"/>
              </a:lnSpc>
            </a:pPr>
            <a:r>
              <a:rPr lang="hr-HR" sz="2000" dirty="0" err="1"/>
              <a:t>Astah</a:t>
            </a:r>
            <a:r>
              <a:rPr lang="hr-HR" sz="2000" dirty="0"/>
              <a:t> UML</a:t>
            </a:r>
          </a:p>
          <a:p>
            <a:pPr>
              <a:lnSpc>
                <a:spcPct val="100000"/>
              </a:lnSpc>
            </a:pPr>
            <a:r>
              <a:rPr lang="hr-HR" sz="2600" dirty="0"/>
              <a:t>Ispitivanje programskog rješenja</a:t>
            </a:r>
          </a:p>
          <a:p>
            <a:pPr lvl="1">
              <a:lnSpc>
                <a:spcPct val="100000"/>
              </a:lnSpc>
            </a:pPr>
            <a:r>
              <a:rPr lang="hr-HR" sz="2000" dirty="0" err="1"/>
              <a:t>Selenium</a:t>
            </a:r>
            <a:endParaRPr lang="hr-HR" sz="2000" dirty="0"/>
          </a:p>
          <a:p>
            <a:pPr>
              <a:lnSpc>
                <a:spcPct val="100000"/>
              </a:lnSpc>
            </a:pPr>
            <a:r>
              <a:rPr lang="hr-HR" sz="2600" dirty="0"/>
              <a:t>Upravljanje projektom</a:t>
            </a:r>
          </a:p>
          <a:p>
            <a:pPr lvl="1">
              <a:lnSpc>
                <a:spcPct val="100000"/>
              </a:lnSpc>
            </a:pPr>
            <a:r>
              <a:rPr lang="hr-HR" sz="2000" dirty="0" err="1"/>
              <a:t>GitHub</a:t>
            </a:r>
            <a:endParaRPr lang="hr-HR" sz="2000" dirty="0"/>
          </a:p>
          <a:p>
            <a:pPr>
              <a:lnSpc>
                <a:spcPct val="100000"/>
              </a:lnSpc>
            </a:pPr>
            <a:r>
              <a:rPr lang="hr-HR" sz="2600" dirty="0" err="1"/>
              <a:t>Kominikacija</a:t>
            </a:r>
            <a:endParaRPr lang="hr-HR" sz="2600" dirty="0"/>
          </a:p>
          <a:p>
            <a:pPr lvl="1">
              <a:lnSpc>
                <a:spcPct val="100000"/>
              </a:lnSpc>
            </a:pPr>
            <a:r>
              <a:rPr lang="hr-HR" sz="2000" dirty="0"/>
              <a:t>WhatsApp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1639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12</a:t>
            </a:fld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46" y="1375841"/>
            <a:ext cx="6112995" cy="476379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hr-HR" sz="2000" dirty="0"/>
              <a:t>Vremenska linija razvoja grupe – agilni SDLC model</a:t>
            </a:r>
            <a:endParaRPr lang="hr-HR" sz="1800" dirty="0"/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980858-8D50-68BB-9754-0CB7B896E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6195" y="3757740"/>
            <a:ext cx="4148623" cy="3191167"/>
          </a:xfrm>
        </p:spPr>
        <p:txBody>
          <a:bodyPr/>
          <a:lstStyle/>
          <a:p>
            <a:pPr marL="0" indent="0">
              <a:buNone/>
            </a:pPr>
            <a:r>
              <a:rPr lang="hr-HR" sz="2000" dirty="0"/>
              <a:t>Raspodjela posla po članovima tima:</a:t>
            </a:r>
          </a:p>
          <a:p>
            <a:endParaRPr lang="hr-HR" dirty="0"/>
          </a:p>
        </p:txBody>
      </p:sp>
      <p:pic>
        <p:nvPicPr>
          <p:cNvPr id="8" name="Picture 7" descr="A graph with green and white lines&#10;&#10;Description automatically generated">
            <a:extLst>
              <a:ext uri="{FF2B5EF4-FFF2-40B4-BE49-F238E27FC236}">
                <a16:creationId xmlns:a16="http://schemas.microsoft.com/office/drawing/2014/main" id="{932990A5-F8BD-5B95-A18C-37C589889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782921"/>
            <a:ext cx="5898391" cy="1623201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777AD71-4434-FCD0-E414-5BE25278B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693025"/>
              </p:ext>
            </p:extLst>
          </p:nvPr>
        </p:nvGraphicFramePr>
        <p:xfrm>
          <a:off x="450001" y="4270157"/>
          <a:ext cx="8209635" cy="1553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805">
                  <a:extLst>
                    <a:ext uri="{9D8B030D-6E8A-4147-A177-3AD203B41FA5}">
                      <a16:colId xmlns:a16="http://schemas.microsoft.com/office/drawing/2014/main" val="1904113927"/>
                    </a:ext>
                  </a:extLst>
                </a:gridCol>
                <a:gridCol w="1172805">
                  <a:extLst>
                    <a:ext uri="{9D8B030D-6E8A-4147-A177-3AD203B41FA5}">
                      <a16:colId xmlns:a16="http://schemas.microsoft.com/office/drawing/2014/main" val="2112647075"/>
                    </a:ext>
                  </a:extLst>
                </a:gridCol>
                <a:gridCol w="1172805">
                  <a:extLst>
                    <a:ext uri="{9D8B030D-6E8A-4147-A177-3AD203B41FA5}">
                      <a16:colId xmlns:a16="http://schemas.microsoft.com/office/drawing/2014/main" val="3512641811"/>
                    </a:ext>
                  </a:extLst>
                </a:gridCol>
                <a:gridCol w="1172805">
                  <a:extLst>
                    <a:ext uri="{9D8B030D-6E8A-4147-A177-3AD203B41FA5}">
                      <a16:colId xmlns:a16="http://schemas.microsoft.com/office/drawing/2014/main" val="166484397"/>
                    </a:ext>
                  </a:extLst>
                </a:gridCol>
                <a:gridCol w="1172805">
                  <a:extLst>
                    <a:ext uri="{9D8B030D-6E8A-4147-A177-3AD203B41FA5}">
                      <a16:colId xmlns:a16="http://schemas.microsoft.com/office/drawing/2014/main" val="2841756669"/>
                    </a:ext>
                  </a:extLst>
                </a:gridCol>
                <a:gridCol w="1172805">
                  <a:extLst>
                    <a:ext uri="{9D8B030D-6E8A-4147-A177-3AD203B41FA5}">
                      <a16:colId xmlns:a16="http://schemas.microsoft.com/office/drawing/2014/main" val="3580354553"/>
                    </a:ext>
                  </a:extLst>
                </a:gridCol>
                <a:gridCol w="1172805">
                  <a:extLst>
                    <a:ext uri="{9D8B030D-6E8A-4147-A177-3AD203B41FA5}">
                      <a16:colId xmlns:a16="http://schemas.microsoft.com/office/drawing/2014/main" val="1165345495"/>
                    </a:ext>
                  </a:extLst>
                </a:gridCol>
              </a:tblGrid>
              <a:tr h="9105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dirty="0">
                          <a:solidFill>
                            <a:sysClr val="windowText" lastClr="000000"/>
                          </a:solidFill>
                        </a:rPr>
                        <a:t>Popis članova</a:t>
                      </a:r>
                    </a:p>
                    <a:p>
                      <a:pPr algn="ctr"/>
                      <a:endParaRPr lang="hr-HR" sz="1800" dirty="0"/>
                    </a:p>
                  </a:txBody>
                  <a:tcPr marL="91059" marR="91059" marT="45529" marB="455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0" dirty="0">
                          <a:solidFill>
                            <a:schemeClr val="tx1"/>
                          </a:solidFill>
                        </a:rPr>
                        <a:t>Franjo Vuković</a:t>
                      </a:r>
                    </a:p>
                    <a:p>
                      <a:pPr algn="ctr"/>
                      <a:endParaRPr lang="hr-HR" sz="1800" dirty="0"/>
                    </a:p>
                  </a:txBody>
                  <a:tcPr marL="91059" marR="91059" marT="45529" marB="455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0" dirty="0">
                          <a:solidFill>
                            <a:schemeClr val="tx1"/>
                          </a:solidFill>
                        </a:rPr>
                        <a:t>Marko Pongrac</a:t>
                      </a:r>
                    </a:p>
                    <a:p>
                      <a:pPr algn="ctr"/>
                      <a:endParaRPr lang="hr-HR" sz="1800" dirty="0"/>
                    </a:p>
                  </a:txBody>
                  <a:tcPr marL="91059" marR="91059" marT="45529" marB="455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0" dirty="0">
                          <a:solidFill>
                            <a:schemeClr val="tx1"/>
                          </a:solidFill>
                        </a:rPr>
                        <a:t>Marko Kukolj</a:t>
                      </a:r>
                    </a:p>
                    <a:p>
                      <a:pPr algn="ctr"/>
                      <a:endParaRPr lang="hr-HR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059" marR="91059" marT="45529" marB="455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0" dirty="0">
                          <a:solidFill>
                            <a:schemeClr val="tx1"/>
                          </a:solidFill>
                        </a:rPr>
                        <a:t>Domagoj Jurič</a:t>
                      </a:r>
                    </a:p>
                    <a:p>
                      <a:pPr algn="ctr"/>
                      <a:endParaRPr lang="hr-HR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059" marR="91059" marT="45529" marB="455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0" dirty="0">
                          <a:solidFill>
                            <a:schemeClr val="tx1"/>
                          </a:solidFill>
                        </a:rPr>
                        <a:t>Stela Troskot</a:t>
                      </a:r>
                    </a:p>
                    <a:p>
                      <a:pPr algn="ctr"/>
                      <a:endParaRPr lang="hr-HR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059" marR="91059" marT="45529" marB="455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0" dirty="0">
                          <a:solidFill>
                            <a:schemeClr val="tx1"/>
                          </a:solidFill>
                        </a:rPr>
                        <a:t>Josipa Udovičić</a:t>
                      </a:r>
                    </a:p>
                    <a:p>
                      <a:pPr algn="ctr"/>
                      <a:endParaRPr lang="hr-HR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059" marR="91059" marT="45529" marB="455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621445"/>
                  </a:ext>
                </a:extLst>
              </a:tr>
              <a:tr h="6374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dirty="0">
                          <a:solidFill>
                            <a:sysClr val="windowText" lastClr="000000"/>
                          </a:solidFill>
                        </a:rPr>
                        <a:t>Broj sati</a:t>
                      </a:r>
                    </a:p>
                    <a:p>
                      <a:pPr algn="ctr"/>
                      <a:endParaRPr lang="hr-HR" sz="1800" dirty="0"/>
                    </a:p>
                  </a:txBody>
                  <a:tcPr marL="91059" marR="91059" marT="45529" marB="455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/>
                        <a:t>378</a:t>
                      </a:r>
                    </a:p>
                  </a:txBody>
                  <a:tcPr marL="91059" marR="91059" marT="45529" marB="455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dirty="0"/>
                        <a:t>286</a:t>
                      </a:r>
                    </a:p>
                    <a:p>
                      <a:pPr algn="ctr"/>
                      <a:endParaRPr lang="hr-HR" sz="1800" dirty="0"/>
                    </a:p>
                  </a:txBody>
                  <a:tcPr marL="91059" marR="91059" marT="45529" marB="455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/>
                        <a:t>204</a:t>
                      </a:r>
                    </a:p>
                  </a:txBody>
                  <a:tcPr marL="91059" marR="91059" marT="45529" marB="455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/>
                        <a:t>216</a:t>
                      </a:r>
                    </a:p>
                  </a:txBody>
                  <a:tcPr marL="91059" marR="91059" marT="45529" marB="455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dirty="0"/>
                        <a:t>148</a:t>
                      </a:r>
                    </a:p>
                    <a:p>
                      <a:pPr algn="ctr"/>
                      <a:endParaRPr lang="hr-HR" sz="1800" dirty="0"/>
                    </a:p>
                  </a:txBody>
                  <a:tcPr marL="91059" marR="91059" marT="45529" marB="455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dirty="0"/>
                        <a:t>325</a:t>
                      </a:r>
                    </a:p>
                    <a:p>
                      <a:pPr algn="ctr"/>
                      <a:endParaRPr lang="hr-HR" sz="1800" dirty="0"/>
                    </a:p>
                  </a:txBody>
                  <a:tcPr marL="91059" marR="91059" marT="45529" marB="455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965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hr-HR" dirty="0">
                <a:sym typeface="Wingdings" panose="05000000000000000000" pitchFamily="2" charset="2"/>
              </a:rPr>
              <a:t>U ovom projektu naučili smo:</a:t>
            </a:r>
          </a:p>
          <a:p>
            <a:pPr lvl="1"/>
            <a:r>
              <a:rPr lang="hr-HR" dirty="0">
                <a:sym typeface="Wingdings" panose="05000000000000000000" pitchFamily="2" charset="2"/>
              </a:rPr>
              <a:t>kako raditi u timu</a:t>
            </a:r>
          </a:p>
          <a:p>
            <a:pPr lvl="1"/>
            <a:r>
              <a:rPr lang="hr-HR" dirty="0">
                <a:sym typeface="Wingdings" panose="05000000000000000000" pitchFamily="2" charset="2"/>
              </a:rPr>
              <a:t>kako isplanirati izgled i funkcionalnosti aplikacije</a:t>
            </a:r>
          </a:p>
          <a:p>
            <a:pPr lvl="1"/>
            <a:r>
              <a:rPr lang="hr-HR" dirty="0">
                <a:sym typeface="Wingdings" panose="05000000000000000000" pitchFamily="2" charset="2"/>
              </a:rPr>
              <a:t>kako podijeliti poslove </a:t>
            </a:r>
          </a:p>
          <a:p>
            <a:pPr lvl="1"/>
            <a:r>
              <a:rPr lang="hr-HR" dirty="0">
                <a:sym typeface="Wingdings" panose="05000000000000000000" pitchFamily="2" charset="2"/>
              </a:rPr>
              <a:t>koristiti React i Spring Boot te Latex</a:t>
            </a:r>
          </a:p>
          <a:p>
            <a:pPr lvl="1"/>
            <a:endParaRPr lang="hr-H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hr-HR" dirty="0">
                <a:sym typeface="Wingdings" panose="05000000000000000000" pitchFamily="2" charset="2"/>
              </a:rPr>
              <a:t>Moglo je bolje:</a:t>
            </a:r>
          </a:p>
          <a:p>
            <a:pPr lvl="1"/>
            <a:r>
              <a:rPr lang="hr-HR" dirty="0">
                <a:sym typeface="Wingdings" panose="05000000000000000000" pitchFamily="2" charset="2"/>
              </a:rPr>
              <a:t>poznavanje jezika kojima se grupa koristi </a:t>
            </a:r>
          </a:p>
          <a:p>
            <a:pPr lvl="1"/>
            <a:r>
              <a:rPr lang="hr-HR" dirty="0">
                <a:sym typeface="Wingdings" panose="05000000000000000000" pitchFamily="2" charset="2"/>
              </a:rPr>
              <a:t>organizacija u početku je bila lošija, s vremenom se poboljšavala </a:t>
            </a:r>
          </a:p>
          <a:p>
            <a:pPr marL="457200" lvl="1" indent="0">
              <a:buNone/>
            </a:pPr>
            <a:endParaRPr lang="hr-H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hr-HR" dirty="0">
                <a:sym typeface="Wingdings" panose="05000000000000000000" pitchFamily="2" charset="2"/>
              </a:rPr>
              <a:t>Nikako se ne smije ponoviti:</a:t>
            </a:r>
          </a:p>
          <a:p>
            <a:pPr lvl="1"/>
            <a:r>
              <a:rPr lang="hr-HR" dirty="0">
                <a:sym typeface="Wingdings" panose="05000000000000000000" pitchFamily="2" charset="2"/>
              </a:rPr>
              <a:t>na nekim studentima je bilo previše posla</a:t>
            </a:r>
          </a:p>
          <a:p>
            <a:pPr lvl="1"/>
            <a:endParaRPr lang="hr-HR" dirty="0">
              <a:sym typeface="Wingdings" panose="05000000000000000000" pitchFamily="2" charset="2"/>
            </a:endParaRP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93F582-2FFB-4EA2-B1CC-DD82A3DC2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hr-HR" dirty="0"/>
            </a:br>
            <a:endParaRPr lang="hr-HR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E6F64E-AB10-4F84-7041-D78C6B748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3096" y="1709739"/>
            <a:ext cx="4619916" cy="888571"/>
          </a:xfrm>
        </p:spPr>
        <p:txBody>
          <a:bodyPr>
            <a:normAutofit/>
          </a:bodyPr>
          <a:lstStyle/>
          <a:p>
            <a:r>
              <a:rPr lang="hr-HR" sz="4800" dirty="0"/>
              <a:t>Hvala na pažnji!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DB13C-B7AB-0AC1-9F33-288082259AD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8538" y="6492875"/>
            <a:ext cx="525462" cy="365125"/>
          </a:xfrm>
        </p:spPr>
        <p:txBody>
          <a:bodyPr/>
          <a:lstStyle/>
          <a:p>
            <a:fld id="{FAA41844-C0CA-4144-9D6C-D993F0C0FAB4}" type="slidenum">
              <a:rPr lang="hr-HR" smtClean="0"/>
              <a:t>14</a:t>
            </a:fld>
            <a:endParaRPr lang="hr-HR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8784E5E-375E-7742-D483-B60094588B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493556"/>
              </p:ext>
            </p:extLst>
          </p:nvPr>
        </p:nvGraphicFramePr>
        <p:xfrm>
          <a:off x="1897225" y="3138344"/>
          <a:ext cx="6096000" cy="2595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83612801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769294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>
                          <a:solidFill>
                            <a:sysClr val="windowText" lastClr="000000"/>
                          </a:solidFill>
                        </a:rPr>
                        <a:t>Popis članova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>
                          <a:solidFill>
                            <a:sysClr val="windowText" lastClr="000000"/>
                          </a:solidFill>
                        </a:rPr>
                        <a:t>Email adrese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3808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/>
                        <a:t>Franjo Vuković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franjo.vukovic2@fer.hr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30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/>
                        <a:t>Marko Pongrac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marko.pongrac@fer.hr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236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/>
                        <a:t>Marko Kukolj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marko.kukolj@fer.hr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695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/>
                        <a:t>Domagoj Jurič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domagoj.juric@fer.hr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8864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/>
                        <a:t>Stela Troskot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stela.troskot@fer.hr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212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/>
                        <a:t>Josipa Udovičić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josipa.udovicic@fer.hr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420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4062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Ispitivanje sustava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EFE2-0E87-C862-EA2A-11CE3190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Članovi</a:t>
            </a:r>
            <a:r>
              <a:rPr lang="en-US" dirty="0"/>
              <a:t> </a:t>
            </a:r>
            <a:r>
              <a:rPr lang="en-US" dirty="0" err="1"/>
              <a:t>tima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8C00-8248-A3F2-C0FB-65F0B6FDA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2228"/>
            <a:ext cx="7886700" cy="482465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hr-HR" sz="2400" dirty="0"/>
              <a:t>voditelj tima: Josipa Udovičić – frontend, dokumentacija</a:t>
            </a:r>
          </a:p>
          <a:p>
            <a:pPr marL="457200" indent="-457200">
              <a:buFont typeface="+mj-lt"/>
              <a:buAutoNum type="arabicPeriod"/>
            </a:pPr>
            <a:r>
              <a:rPr lang="hr-HR" sz="2400" dirty="0"/>
              <a:t>Franjo Vuković – backend, frontend, izrada baze podataka i nekih UML dijagrama</a:t>
            </a:r>
          </a:p>
          <a:p>
            <a:pPr marL="457200" indent="-457200">
              <a:buFont typeface="+mj-lt"/>
              <a:buAutoNum type="arabicPeriod"/>
            </a:pPr>
            <a:r>
              <a:rPr lang="hr-HR" sz="2400" dirty="0"/>
              <a:t>Marko Pongrac – backend, izrada baze podataka i nekih UML dijagrama, ispitivanje programskog rješenja</a:t>
            </a:r>
          </a:p>
          <a:p>
            <a:pPr marL="457200" indent="-457200">
              <a:buFont typeface="+mj-lt"/>
              <a:buAutoNum type="arabicPeriod"/>
            </a:pPr>
            <a:r>
              <a:rPr lang="hr-HR" sz="2400" dirty="0"/>
              <a:t>Marko Kukolj – backend, izrada baze podataka, dokumentacija</a:t>
            </a:r>
          </a:p>
          <a:p>
            <a:pPr marL="457200" indent="-457200">
              <a:buFont typeface="+mj-lt"/>
              <a:buAutoNum type="arabicPeriod"/>
            </a:pPr>
            <a:r>
              <a:rPr lang="hr-HR" sz="2400" dirty="0"/>
              <a:t>Domagoj Jurič – frontend, dokumentacija</a:t>
            </a:r>
          </a:p>
          <a:p>
            <a:pPr marL="457200" indent="-457200">
              <a:buFont typeface="+mj-lt"/>
              <a:buAutoNum type="arabicPeriod"/>
            </a:pPr>
            <a:r>
              <a:rPr lang="hr-HR" sz="2400" dirty="0"/>
              <a:t>Stela Troskot – frontend, dokumentacija</a:t>
            </a:r>
          </a:p>
          <a:p>
            <a:pPr marL="457200" indent="-457200">
              <a:buFont typeface="+mj-lt"/>
              <a:buAutoNum type="arabicPeriod"/>
            </a:pPr>
            <a:endParaRPr lang="hr-H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ED4CF-678A-0529-FC12-9BA32554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67652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Ideja projekta bila je stvaranje aplikacije koja omogućuje praćenje životinja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Korisnici su podjeljeni na istraživače, tragače i voditelje postaje te svi imaju definirane uloge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Cilj aplikacije je omogućavanje lake komunikacije među korisnicima, sa svrhom praćenja životinja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Slični programski proizvodi: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Animal Tracker – omogućuje praćenje životinja u stvarnom vremenu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Fahlo Animal Tracker – dopušta kupovinu narukvica, koje omogućuju praćenje odgovarajućih životinja pomoću aplikacije</a:t>
            </a:r>
          </a:p>
          <a:p>
            <a:pPr>
              <a:lnSpc>
                <a:spcPct val="100000"/>
              </a:lnSpc>
            </a:pPr>
            <a:endParaRPr lang="hr-H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45745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BF27E56-4BF5-991C-E470-1876F62C3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Pregled glavnih funkcionalnih zahtjeva</a:t>
            </a:r>
            <a:endParaRPr lang="en-US" dirty="0"/>
          </a:p>
        </p:txBody>
      </p:sp>
      <p:sp>
        <p:nvSpPr>
          <p:cNvPr id="3" name="Rezervirano mjesto broja slajda 2">
            <a:extLst>
              <a:ext uri="{FF2B5EF4-FFF2-40B4-BE49-F238E27FC236}">
                <a16:creationId xmlns:a16="http://schemas.microsoft.com/office/drawing/2014/main" id="{ECCF1F95-5A62-0364-E889-5828F811F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  <p:pic>
        <p:nvPicPr>
          <p:cNvPr id="7" name="Rezervirano mjesto sadržaja 6">
            <a:extLst>
              <a:ext uri="{FF2B5EF4-FFF2-40B4-BE49-F238E27FC236}">
                <a16:creationId xmlns:a16="http://schemas.microsoft.com/office/drawing/2014/main" id="{16B7535C-5649-690B-FAF1-2D3587F5DA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-2591" y="1694793"/>
            <a:ext cx="4517441" cy="4193628"/>
          </a:xfrm>
        </p:spPr>
      </p:pic>
      <p:pic>
        <p:nvPicPr>
          <p:cNvPr id="9" name="Rezervirano mjesto sadržaja 8">
            <a:extLst>
              <a:ext uri="{FF2B5EF4-FFF2-40B4-BE49-F238E27FC236}">
                <a16:creationId xmlns:a16="http://schemas.microsoft.com/office/drawing/2014/main" id="{844F364F-986F-C8CB-A480-30CF74A5AB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14850" y="1639614"/>
            <a:ext cx="4435338" cy="4690242"/>
          </a:xfrm>
        </p:spPr>
      </p:pic>
    </p:spTree>
    <p:extLst>
      <p:ext uri="{BB962C8B-B14F-4D97-AF65-F5344CB8AC3E}">
        <p14:creationId xmlns:p14="http://schemas.microsoft.com/office/powerpoint/2010/main" val="191365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8E647B7-C4DE-1CD3-2BC9-E4FFE240D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sz="4000" dirty="0"/>
              <a:t>Nefunkcionalni i zahtjevi domene primjene</a:t>
            </a:r>
            <a:endParaRPr lang="en-US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1E614B35-1B9D-B4CE-0098-22B050B2F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latin typeface="Kp-Regular"/>
              </a:rPr>
              <a:t> </a:t>
            </a:r>
            <a:r>
              <a:rPr lang="en-US" sz="1800" b="0" i="0" u="none" strike="noStrike" baseline="0" dirty="0" err="1">
                <a:latin typeface="Kp-Regular"/>
              </a:rPr>
              <a:t>Sustav</a:t>
            </a:r>
            <a:r>
              <a:rPr lang="en-US" sz="1800" b="0" i="0" u="none" strike="noStrike" baseline="0" dirty="0">
                <a:latin typeface="Kp-Regular"/>
              </a:rPr>
              <a:t> </a:t>
            </a:r>
            <a:r>
              <a:rPr lang="en-US" sz="1800" b="0" i="0" u="none" strike="noStrike" baseline="0" dirty="0" err="1">
                <a:latin typeface="Kp-Regular"/>
              </a:rPr>
              <a:t>treba</a:t>
            </a:r>
            <a:r>
              <a:rPr lang="en-US" sz="1800" b="0" i="0" u="none" strike="noStrike" baseline="0" dirty="0">
                <a:latin typeface="Kp-Regular"/>
              </a:rPr>
              <a:t> </a:t>
            </a:r>
            <a:r>
              <a:rPr lang="en-US" sz="1800" b="0" i="0" u="none" strike="noStrike" baseline="0" dirty="0" err="1">
                <a:latin typeface="Kp-Regular"/>
              </a:rPr>
              <a:t>podr</a:t>
            </a:r>
            <a:r>
              <a:rPr lang="hr-HR" sz="1800" b="0" i="0" u="none" strike="noStrike" baseline="0" dirty="0">
                <a:latin typeface="Kp-Regular"/>
              </a:rPr>
              <a:t>ž</a:t>
            </a:r>
            <a:r>
              <a:rPr lang="en-US" sz="1800" b="0" i="0" u="none" strike="noStrike" baseline="0" dirty="0" err="1">
                <a:latin typeface="Kp-Regular"/>
              </a:rPr>
              <a:t>avati</a:t>
            </a:r>
            <a:r>
              <a:rPr lang="en-US" sz="1800" b="0" i="0" u="none" strike="noStrike" baseline="0" dirty="0">
                <a:latin typeface="Kp-Regular"/>
              </a:rPr>
              <a:t> </a:t>
            </a:r>
            <a:r>
              <a:rPr lang="en-US" sz="1800" b="0" i="0" u="none" strike="noStrike" baseline="0" dirty="0" err="1">
                <a:latin typeface="Kp-Regular"/>
              </a:rPr>
              <a:t>istovremeni</a:t>
            </a:r>
            <a:r>
              <a:rPr lang="en-US" sz="1800" b="0" i="0" u="none" strike="noStrike" baseline="0" dirty="0">
                <a:latin typeface="Kp-Regular"/>
              </a:rPr>
              <a:t> rad vi</a:t>
            </a:r>
            <a:r>
              <a:rPr lang="hr-HR" sz="1800" dirty="0">
                <a:latin typeface="Kp-Regular"/>
              </a:rPr>
              <a:t>š</a:t>
            </a:r>
            <a:r>
              <a:rPr lang="en-US" sz="1800" b="0" i="0" u="none" strike="noStrike" baseline="0" dirty="0">
                <a:latin typeface="Kp-Regular"/>
              </a:rPr>
              <a:t>e </a:t>
            </a:r>
            <a:r>
              <a:rPr lang="en-US" sz="1800" b="0" i="0" u="none" strike="noStrike" baseline="0" dirty="0" err="1">
                <a:latin typeface="Kp-Regular"/>
              </a:rPr>
              <a:t>korisnika</a:t>
            </a:r>
            <a:r>
              <a:rPr lang="en-US" sz="1800" b="0" i="0" u="none" strike="noStrike" baseline="0" dirty="0">
                <a:latin typeface="Kp-Regular"/>
              </a:rPr>
              <a:t> u </a:t>
            </a:r>
            <a:r>
              <a:rPr lang="en-US" sz="1800" b="0" i="0" u="none" strike="noStrike" baseline="0" dirty="0" err="1">
                <a:latin typeface="Kp-Regular"/>
              </a:rPr>
              <a:t>stvarnom</a:t>
            </a:r>
            <a:r>
              <a:rPr lang="en-US" sz="1800" b="0" i="0" u="none" strike="noStrike" baseline="0" dirty="0">
                <a:latin typeface="Kp-Regular"/>
              </a:rPr>
              <a:t> </a:t>
            </a:r>
            <a:r>
              <a:rPr lang="en-US" sz="1800" b="0" i="0" u="none" strike="noStrike" baseline="0" dirty="0" err="1">
                <a:latin typeface="Kp-Regular"/>
              </a:rPr>
              <a:t>vremenu</a:t>
            </a:r>
            <a:endParaRPr lang="en-US" sz="1800" b="0" i="0" u="none" strike="noStrike" baseline="0" dirty="0">
              <a:latin typeface="Kp-Regular"/>
            </a:endParaRPr>
          </a:p>
          <a:p>
            <a:pPr algn="l"/>
            <a:r>
              <a:rPr lang="en-US" sz="1800" b="0" i="0" u="none" strike="noStrike" baseline="0" dirty="0">
                <a:latin typeface="Kp-Regular"/>
              </a:rPr>
              <a:t> </a:t>
            </a:r>
            <a:r>
              <a:rPr lang="en-US" sz="1800" b="0" i="0" u="none" strike="noStrike" baseline="0" dirty="0" err="1">
                <a:latin typeface="Kp-Regular"/>
              </a:rPr>
              <a:t>Korisni</a:t>
            </a:r>
            <a:r>
              <a:rPr lang="hr-HR" sz="1800" dirty="0">
                <a:latin typeface="Kp-Regular"/>
              </a:rPr>
              <a:t>č</a:t>
            </a:r>
            <a:r>
              <a:rPr lang="en-US" sz="1800" b="0" i="0" u="none" strike="noStrike" baseline="0" dirty="0">
                <a:latin typeface="Kp-Regular"/>
              </a:rPr>
              <a:t>ko </a:t>
            </a:r>
            <a:r>
              <a:rPr lang="en-US" sz="1800" b="0" i="0" u="none" strike="noStrike" baseline="0" dirty="0" err="1">
                <a:latin typeface="Kp-Regular"/>
              </a:rPr>
              <a:t>su</a:t>
            </a:r>
            <a:r>
              <a:rPr lang="hr-HR" sz="1800" dirty="0">
                <a:latin typeface="Kp-Regular"/>
              </a:rPr>
              <a:t>č</a:t>
            </a:r>
            <a:r>
              <a:rPr lang="en-US" sz="1800" b="0" i="0" u="none" strike="noStrike" baseline="0" dirty="0" err="1">
                <a:latin typeface="Kp-Regular"/>
              </a:rPr>
              <a:t>elje</a:t>
            </a:r>
            <a:r>
              <a:rPr lang="en-US" sz="1800" b="0" i="0" u="none" strike="noStrike" baseline="0" dirty="0">
                <a:latin typeface="Kp-Regular"/>
              </a:rPr>
              <a:t> </a:t>
            </a:r>
            <a:r>
              <a:rPr lang="en-US" sz="1800" b="0" i="0" u="none" strike="noStrike" baseline="0" dirty="0" err="1">
                <a:latin typeface="Kp-Regular"/>
              </a:rPr>
              <a:t>i</a:t>
            </a:r>
            <a:r>
              <a:rPr lang="en-US" sz="1800" b="0" i="0" u="none" strike="noStrike" baseline="0" dirty="0">
                <a:latin typeface="Kp-Regular"/>
              </a:rPr>
              <a:t> </a:t>
            </a:r>
            <a:r>
              <a:rPr lang="en-US" sz="1800" b="0" i="0" u="none" strike="noStrike" baseline="0" dirty="0" err="1">
                <a:latin typeface="Kp-Regular"/>
              </a:rPr>
              <a:t>sustav</a:t>
            </a:r>
            <a:r>
              <a:rPr lang="en-US" sz="1800" b="0" i="0" u="none" strike="noStrike" baseline="0" dirty="0">
                <a:latin typeface="Kp-Regular"/>
              </a:rPr>
              <a:t> </a:t>
            </a:r>
            <a:r>
              <a:rPr lang="en-US" sz="1800" b="0" i="0" u="none" strike="noStrike" baseline="0" dirty="0" err="1">
                <a:latin typeface="Kp-Regular"/>
              </a:rPr>
              <a:t>moraju</a:t>
            </a:r>
            <a:r>
              <a:rPr lang="en-US" sz="1800" b="0" i="0" u="none" strike="noStrike" baseline="0" dirty="0">
                <a:latin typeface="Kp-Regular"/>
              </a:rPr>
              <a:t> </a:t>
            </a:r>
            <a:r>
              <a:rPr lang="en-US" sz="1800" b="0" i="0" u="none" strike="noStrike" baseline="0" dirty="0" err="1">
                <a:latin typeface="Kp-Regular"/>
              </a:rPr>
              <a:t>podr</a:t>
            </a:r>
            <a:r>
              <a:rPr lang="hr-HR" sz="1800" dirty="0">
                <a:latin typeface="Kp-Regular"/>
              </a:rPr>
              <a:t>ž</a:t>
            </a:r>
            <a:r>
              <a:rPr lang="en-US" sz="1800" b="0" i="0" u="none" strike="noStrike" baseline="0" dirty="0" err="1">
                <a:latin typeface="Kp-Regular"/>
              </a:rPr>
              <a:t>avati</a:t>
            </a:r>
            <a:r>
              <a:rPr lang="en-US" sz="1800" b="0" i="0" u="none" strike="noStrike" baseline="0" dirty="0">
                <a:latin typeface="Kp-Regular"/>
              </a:rPr>
              <a:t> </a:t>
            </a:r>
            <a:r>
              <a:rPr lang="en-US" sz="1800" b="0" i="0" u="none" strike="noStrike" baseline="0" dirty="0" err="1">
                <a:latin typeface="Kp-Regular"/>
              </a:rPr>
              <a:t>hrvatsku</a:t>
            </a:r>
            <a:r>
              <a:rPr lang="en-US" sz="1800" b="0" i="0" u="none" strike="noStrike" baseline="0" dirty="0">
                <a:latin typeface="Kp-Regular"/>
              </a:rPr>
              <a:t> </a:t>
            </a:r>
            <a:r>
              <a:rPr lang="en-US" sz="1800" b="0" i="0" u="none" strike="noStrike" baseline="0" dirty="0" err="1">
                <a:latin typeface="Kp-Regular"/>
              </a:rPr>
              <a:t>abecedu</a:t>
            </a:r>
            <a:endParaRPr lang="en-US" sz="1800" b="0" i="0" u="none" strike="noStrike" baseline="0" dirty="0">
              <a:latin typeface="Kp-Regular"/>
            </a:endParaRPr>
          </a:p>
          <a:p>
            <a:pPr algn="l"/>
            <a:r>
              <a:rPr lang="en-US" sz="1800" b="0" i="0" u="none" strike="noStrike" baseline="0" dirty="0">
                <a:latin typeface="Kp-Regular"/>
              </a:rPr>
              <a:t> </a:t>
            </a:r>
            <a:r>
              <a:rPr lang="en-US" sz="1800" b="0" i="0" u="none" strike="noStrike" baseline="0" dirty="0" err="1">
                <a:latin typeface="Kp-Regular"/>
              </a:rPr>
              <a:t>Pristup</a:t>
            </a:r>
            <a:r>
              <a:rPr lang="en-US" sz="1800" b="0" i="0" u="none" strike="noStrike" baseline="0" dirty="0">
                <a:latin typeface="Kp-Regular"/>
              </a:rPr>
              <a:t> </a:t>
            </a:r>
            <a:r>
              <a:rPr lang="en-US" sz="1800" b="0" i="0" u="none" strike="noStrike" baseline="0" dirty="0" err="1">
                <a:latin typeface="Kp-Regular"/>
              </a:rPr>
              <a:t>bazi</a:t>
            </a:r>
            <a:r>
              <a:rPr lang="en-US" sz="1800" b="0" i="0" u="none" strike="noStrike" baseline="0" dirty="0">
                <a:latin typeface="Kp-Regular"/>
              </a:rPr>
              <a:t> </a:t>
            </a:r>
            <a:r>
              <a:rPr lang="en-US" sz="1800" b="0" i="0" u="none" strike="noStrike" baseline="0" dirty="0" err="1">
                <a:latin typeface="Kp-Regular"/>
              </a:rPr>
              <a:t>podataka</a:t>
            </a:r>
            <a:r>
              <a:rPr lang="en-US" sz="1800" b="0" i="0" u="none" strike="noStrike" baseline="0" dirty="0">
                <a:latin typeface="Kp-Regular"/>
              </a:rPr>
              <a:t> </a:t>
            </a:r>
            <a:r>
              <a:rPr lang="en-US" sz="1800" b="0" i="0" u="none" strike="noStrike" baseline="0" dirty="0" err="1">
                <a:latin typeface="Kp-Regular"/>
              </a:rPr>
              <a:t>trebao</a:t>
            </a:r>
            <a:r>
              <a:rPr lang="en-US" sz="1800" b="0" i="0" u="none" strike="noStrike" baseline="0" dirty="0">
                <a:latin typeface="Kp-Regular"/>
              </a:rPr>
              <a:t> bi </a:t>
            </a:r>
            <a:r>
              <a:rPr lang="en-US" sz="1800" b="0" i="0" u="none" strike="noStrike" baseline="0" dirty="0" err="1">
                <a:latin typeface="Kp-Regular"/>
              </a:rPr>
              <a:t>biti</a:t>
            </a:r>
            <a:r>
              <a:rPr lang="en-US" sz="1800" b="0" i="0" u="none" strike="noStrike" baseline="0" dirty="0">
                <a:latin typeface="Kp-Regular"/>
              </a:rPr>
              <a:t> u</a:t>
            </a:r>
            <a:r>
              <a:rPr lang="hr-HR" sz="1800" dirty="0">
                <a:latin typeface="Kp-Regular"/>
              </a:rPr>
              <a:t>č</a:t>
            </a:r>
            <a:r>
              <a:rPr lang="en-US" sz="1800" b="0" i="0" u="none" strike="noStrike" baseline="0" dirty="0" err="1">
                <a:latin typeface="Kp-Regular"/>
              </a:rPr>
              <a:t>inkovit</a:t>
            </a:r>
            <a:r>
              <a:rPr lang="en-US" sz="1800" b="0" i="0" u="none" strike="noStrike" baseline="0" dirty="0">
                <a:latin typeface="Kp-Regular"/>
              </a:rPr>
              <a:t>, s </a:t>
            </a:r>
            <a:r>
              <a:rPr lang="en-US" sz="1800" b="0" i="0" u="none" strike="noStrike" baseline="0" dirty="0" err="1">
                <a:latin typeface="Kp-Regular"/>
              </a:rPr>
              <a:t>vremenom</a:t>
            </a:r>
            <a:r>
              <a:rPr lang="en-US" sz="1800" b="0" i="0" u="none" strike="noStrike" baseline="0" dirty="0">
                <a:latin typeface="Kp-Regular"/>
              </a:rPr>
              <a:t> </a:t>
            </a:r>
            <a:r>
              <a:rPr lang="en-US" sz="1800" b="0" i="0" u="none" strike="noStrike" baseline="0" dirty="0" err="1">
                <a:latin typeface="Kp-Regular"/>
              </a:rPr>
              <a:t>izvr</a:t>
            </a:r>
            <a:r>
              <a:rPr lang="hr-HR" sz="1800" dirty="0">
                <a:latin typeface="Kp-Regular"/>
              </a:rPr>
              <a:t>š</a:t>
            </a:r>
            <a:r>
              <a:rPr lang="en-US" sz="1800" b="0" i="0" u="none" strike="noStrike" baseline="0" dirty="0" err="1">
                <a:latin typeface="Kp-Regular"/>
              </a:rPr>
              <a:t>avanja</a:t>
            </a:r>
            <a:r>
              <a:rPr lang="en-US" sz="1800" b="0" i="0" u="none" strike="noStrike" baseline="0" dirty="0">
                <a:latin typeface="Kp-Regular"/>
              </a:rPr>
              <a:t> </a:t>
            </a:r>
            <a:r>
              <a:rPr lang="en-US" sz="1800" b="0" i="0" u="none" strike="noStrike" baseline="0" dirty="0" err="1">
                <a:latin typeface="Kp-Regular"/>
              </a:rPr>
              <a:t>unutar</a:t>
            </a:r>
            <a:endParaRPr lang="en-US" sz="1800" b="0" i="0" u="none" strike="noStrike" baseline="0" dirty="0">
              <a:latin typeface="Kp-Regular"/>
            </a:endParaRPr>
          </a:p>
          <a:p>
            <a:pPr marL="0" indent="0" algn="l">
              <a:buNone/>
            </a:pPr>
            <a:r>
              <a:rPr lang="hr-HR" sz="1800" b="0" i="0" u="none" strike="noStrike" baseline="0" dirty="0">
                <a:latin typeface="Kp-Regular"/>
              </a:rPr>
              <a:t>      </a:t>
            </a:r>
            <a:r>
              <a:rPr lang="en-US" sz="1800" b="0" i="0" u="none" strike="noStrike" baseline="0" dirty="0" err="1">
                <a:latin typeface="Kp-Regular"/>
              </a:rPr>
              <a:t>nekoliko</a:t>
            </a:r>
            <a:r>
              <a:rPr lang="en-US" sz="1800" b="0" i="0" u="none" strike="noStrike" baseline="0" dirty="0">
                <a:latin typeface="Kp-Regular"/>
              </a:rPr>
              <a:t> </a:t>
            </a:r>
            <a:r>
              <a:rPr lang="en-US" sz="1800" b="0" i="0" u="none" strike="noStrike" baseline="0" dirty="0" err="1">
                <a:latin typeface="Kp-Regular"/>
              </a:rPr>
              <a:t>sekundi</a:t>
            </a:r>
            <a:endParaRPr lang="en-US" sz="1800" b="0" i="0" u="none" strike="noStrike" baseline="0" dirty="0">
              <a:latin typeface="Kp-Regular"/>
            </a:endParaRPr>
          </a:p>
          <a:p>
            <a:pPr algn="l"/>
            <a:r>
              <a:rPr lang="en-US" sz="1800" b="0" i="0" u="none" strike="noStrike" baseline="0" dirty="0">
                <a:latin typeface="Kp-Regular"/>
              </a:rPr>
              <a:t> Za </a:t>
            </a:r>
            <a:r>
              <a:rPr lang="en-US" sz="1800" b="0" i="0" u="none" strike="noStrike" baseline="0" dirty="0" err="1">
                <a:latin typeface="Kp-Regular"/>
              </a:rPr>
              <a:t>izradu</a:t>
            </a:r>
            <a:r>
              <a:rPr lang="en-US" sz="1800" b="0" i="0" u="none" strike="noStrike" baseline="0" dirty="0">
                <a:latin typeface="Kp-Regular"/>
              </a:rPr>
              <a:t> </a:t>
            </a:r>
            <a:r>
              <a:rPr lang="en-US" sz="1800" b="0" i="0" u="none" strike="noStrike" baseline="0" dirty="0" err="1">
                <a:latin typeface="Kp-Regular"/>
              </a:rPr>
              <a:t>sustava</a:t>
            </a:r>
            <a:r>
              <a:rPr lang="en-US" sz="1800" b="0" i="0" u="none" strike="noStrike" baseline="0" dirty="0">
                <a:latin typeface="Kp-Regular"/>
              </a:rPr>
              <a:t> </a:t>
            </a:r>
            <a:r>
              <a:rPr lang="en-US" sz="1800" b="0" i="0" u="none" strike="noStrike" baseline="0" dirty="0" err="1">
                <a:latin typeface="Kp-Regular"/>
              </a:rPr>
              <a:t>kao</a:t>
            </a:r>
            <a:r>
              <a:rPr lang="en-US" sz="1800" b="0" i="0" u="none" strike="noStrike" baseline="0" dirty="0">
                <a:latin typeface="Kp-Regular"/>
              </a:rPr>
              <a:t> web </a:t>
            </a:r>
            <a:r>
              <a:rPr lang="en-US" sz="1800" b="0" i="0" u="none" strike="noStrike" baseline="0" dirty="0" err="1">
                <a:latin typeface="Kp-Regular"/>
              </a:rPr>
              <a:t>aplikacije</a:t>
            </a:r>
            <a:r>
              <a:rPr lang="en-US" sz="1800" b="0" i="0" u="none" strike="noStrike" baseline="0" dirty="0">
                <a:latin typeface="Kp-Regular"/>
              </a:rPr>
              <a:t>, </a:t>
            </a:r>
            <a:r>
              <a:rPr lang="en-US" sz="1800" b="0" i="0" u="none" strike="noStrike" baseline="0" dirty="0" err="1">
                <a:latin typeface="Kp-Regular"/>
              </a:rPr>
              <a:t>koriste</a:t>
            </a:r>
            <a:r>
              <a:rPr lang="en-US" sz="1800" b="0" i="0" u="none" strike="noStrike" baseline="0" dirty="0">
                <a:latin typeface="Kp-Regular"/>
              </a:rPr>
              <a:t> se </a:t>
            </a:r>
            <a:r>
              <a:rPr lang="en-US" sz="1800" b="0" i="0" u="none" strike="noStrike" baseline="0" dirty="0" err="1">
                <a:latin typeface="Kp-Regular"/>
              </a:rPr>
              <a:t>objektno-orijentirani</a:t>
            </a:r>
            <a:r>
              <a:rPr lang="en-US" sz="1800" b="0" i="0" u="none" strike="noStrike" baseline="0" dirty="0">
                <a:latin typeface="Kp-Regular"/>
              </a:rPr>
              <a:t> </a:t>
            </a:r>
            <a:r>
              <a:rPr lang="en-US" sz="1800" b="0" i="0" u="none" strike="noStrike" baseline="0" dirty="0" err="1">
                <a:latin typeface="Kp-Regular"/>
              </a:rPr>
              <a:t>jezici</a:t>
            </a:r>
            <a:endParaRPr lang="en-US" sz="1800" b="0" i="0" u="none" strike="noStrike" baseline="0" dirty="0">
              <a:latin typeface="Kp-Regular"/>
            </a:endParaRPr>
          </a:p>
          <a:p>
            <a:pPr algn="l"/>
            <a:r>
              <a:rPr lang="en-US" sz="1800" b="0" i="0" u="none" strike="noStrike" baseline="0" dirty="0">
                <a:latin typeface="Kp-Regular"/>
              </a:rPr>
              <a:t> </a:t>
            </a:r>
            <a:r>
              <a:rPr lang="en-US" sz="1800" b="0" i="0" u="none" strike="noStrike" baseline="0" dirty="0" err="1">
                <a:latin typeface="Kp-Regular"/>
              </a:rPr>
              <a:t>Pogre</a:t>
            </a:r>
            <a:r>
              <a:rPr lang="hr-HR" sz="1800" dirty="0">
                <a:latin typeface="Kp-Regular"/>
              </a:rPr>
              <a:t>š</a:t>
            </a:r>
            <a:r>
              <a:rPr lang="en-US" sz="1800" b="0" i="0" u="none" strike="noStrike" baseline="0" dirty="0" err="1">
                <a:latin typeface="Kp-Regular"/>
              </a:rPr>
              <a:t>na</a:t>
            </a:r>
            <a:r>
              <a:rPr lang="en-US" sz="1800" b="0" i="0" u="none" strike="noStrike" baseline="0" dirty="0">
                <a:latin typeface="Kp-Regular"/>
              </a:rPr>
              <a:t> </a:t>
            </a:r>
            <a:r>
              <a:rPr lang="en-US" sz="1800" b="0" i="0" u="none" strike="noStrike" baseline="0" dirty="0" err="1">
                <a:latin typeface="Kp-Regular"/>
              </a:rPr>
              <a:t>uporaba</a:t>
            </a:r>
            <a:r>
              <a:rPr lang="en-US" sz="1800" b="0" i="0" u="none" strike="noStrike" baseline="0" dirty="0">
                <a:latin typeface="Kp-Regular"/>
              </a:rPr>
              <a:t> </a:t>
            </a:r>
            <a:r>
              <a:rPr lang="en-US" sz="1800" b="0" i="0" u="none" strike="noStrike" baseline="0" dirty="0" err="1">
                <a:latin typeface="Kp-Regular"/>
              </a:rPr>
              <a:t>korisni</a:t>
            </a:r>
            <a:r>
              <a:rPr lang="hr-HR" sz="1800" dirty="0">
                <a:latin typeface="Kp-Regular"/>
              </a:rPr>
              <a:t>č</a:t>
            </a:r>
            <a:r>
              <a:rPr lang="en-US" sz="1800" b="0" i="0" u="none" strike="noStrike" baseline="0" dirty="0" err="1">
                <a:latin typeface="Kp-Regular"/>
              </a:rPr>
              <a:t>kog</a:t>
            </a:r>
            <a:r>
              <a:rPr lang="en-US" sz="1800" b="0" i="0" u="none" strike="noStrike" baseline="0" dirty="0">
                <a:latin typeface="Kp-Regular"/>
              </a:rPr>
              <a:t> </a:t>
            </a:r>
            <a:r>
              <a:rPr lang="en-US" sz="1800" b="0" i="0" u="none" strike="noStrike" baseline="0" dirty="0" err="1">
                <a:latin typeface="Kp-Regular"/>
              </a:rPr>
              <a:t>su</a:t>
            </a:r>
            <a:r>
              <a:rPr lang="hr-HR" sz="1800" dirty="0">
                <a:latin typeface="Kp-Regular"/>
              </a:rPr>
              <a:t>č</a:t>
            </a:r>
            <a:r>
              <a:rPr lang="en-US" sz="1800" b="0" i="0" u="none" strike="noStrike" baseline="0" dirty="0" err="1">
                <a:latin typeface="Kp-Regular"/>
              </a:rPr>
              <a:t>elja</a:t>
            </a:r>
            <a:r>
              <a:rPr lang="en-US" sz="1800" b="0" i="0" u="none" strike="noStrike" baseline="0" dirty="0">
                <a:latin typeface="Kp-Regular"/>
              </a:rPr>
              <a:t> ne bi </a:t>
            </a:r>
            <a:r>
              <a:rPr lang="en-US" sz="1800" b="0" i="0" u="none" strike="noStrike" baseline="0" dirty="0" err="1">
                <a:latin typeface="Kp-Regular"/>
              </a:rPr>
              <a:t>smjela</a:t>
            </a:r>
            <a:r>
              <a:rPr lang="en-US" sz="1800" b="0" i="0" u="none" strike="noStrike" baseline="0" dirty="0">
                <a:latin typeface="Kp-Regular"/>
              </a:rPr>
              <a:t> </a:t>
            </a:r>
            <a:r>
              <a:rPr lang="en-US" sz="1800" b="0" i="0" u="none" strike="noStrike" baseline="0" dirty="0" err="1">
                <a:latin typeface="Kp-Regular"/>
              </a:rPr>
              <a:t>imati</a:t>
            </a:r>
            <a:r>
              <a:rPr lang="en-US" sz="1800" b="0" i="0" u="none" strike="noStrike" baseline="0" dirty="0">
                <a:latin typeface="Kp-Regular"/>
              </a:rPr>
              <a:t> </a:t>
            </a:r>
            <a:r>
              <a:rPr lang="en-US" sz="1800" b="0" i="0" u="none" strike="noStrike" baseline="0" dirty="0" err="1">
                <a:latin typeface="Kp-Regular"/>
              </a:rPr>
              <a:t>negativan</a:t>
            </a:r>
            <a:r>
              <a:rPr lang="en-US" sz="1800" b="0" i="0" u="none" strike="noStrike" baseline="0" dirty="0">
                <a:latin typeface="Kp-Regular"/>
              </a:rPr>
              <a:t> </a:t>
            </a:r>
            <a:r>
              <a:rPr lang="en-US" sz="1800" b="0" i="0" u="none" strike="noStrike" baseline="0" dirty="0" err="1">
                <a:latin typeface="Kp-Regular"/>
              </a:rPr>
              <a:t>utjecaj</a:t>
            </a:r>
            <a:r>
              <a:rPr lang="en-US" sz="1800" b="0" i="0" u="none" strike="noStrike" baseline="0" dirty="0">
                <a:latin typeface="Kp-Regular"/>
              </a:rPr>
              <a:t> </a:t>
            </a:r>
            <a:r>
              <a:rPr lang="en-US" sz="1800" b="0" i="0" u="none" strike="noStrike" baseline="0" dirty="0" err="1">
                <a:latin typeface="Kp-Regular"/>
              </a:rPr>
              <a:t>na</a:t>
            </a:r>
            <a:r>
              <a:rPr lang="hr-HR" sz="1800" dirty="0">
                <a:latin typeface="Kp-Regular"/>
              </a:rPr>
              <a:t> </a:t>
            </a:r>
            <a:r>
              <a:rPr lang="en-US" sz="1800" b="0" i="0" u="none" strike="noStrike" baseline="0" dirty="0" err="1">
                <a:latin typeface="Kp-Regular"/>
              </a:rPr>
              <a:t>funkcionalnost</a:t>
            </a:r>
            <a:r>
              <a:rPr lang="en-US" sz="1800" b="0" i="0" u="none" strike="noStrike" baseline="0" dirty="0">
                <a:latin typeface="Kp-Regular"/>
              </a:rPr>
              <a:t> </a:t>
            </a:r>
            <a:r>
              <a:rPr lang="en-US" sz="1800" b="0" i="0" u="none" strike="noStrike" baseline="0" dirty="0" err="1">
                <a:latin typeface="Kp-Regular"/>
              </a:rPr>
              <a:t>i</a:t>
            </a:r>
            <a:r>
              <a:rPr lang="en-US" sz="1800" b="0" i="0" u="none" strike="noStrike" baseline="0" dirty="0">
                <a:latin typeface="Kp-Regular"/>
              </a:rPr>
              <a:t> rad </a:t>
            </a:r>
            <a:r>
              <a:rPr lang="en-US" sz="1800" b="0" i="0" u="none" strike="noStrike" baseline="0" dirty="0" err="1">
                <a:latin typeface="Kp-Regular"/>
              </a:rPr>
              <a:t>sustava</a:t>
            </a:r>
            <a:endParaRPr lang="en-US" sz="1800" b="0" i="0" u="none" strike="noStrike" baseline="0" dirty="0">
              <a:latin typeface="Kp-Regular"/>
            </a:endParaRPr>
          </a:p>
          <a:p>
            <a:pPr algn="l"/>
            <a:r>
              <a:rPr lang="pl-PL" sz="1800" b="0" i="0" u="none" strike="noStrike" baseline="0" dirty="0">
                <a:latin typeface="Kp-Regular"/>
              </a:rPr>
              <a:t> Sustav treba biti jednostavan za korištenje</a:t>
            </a:r>
          </a:p>
          <a:p>
            <a:pPr algn="l"/>
            <a:r>
              <a:rPr lang="en-US" sz="1800" b="0" i="0" u="none" strike="noStrike" baseline="0" dirty="0">
                <a:latin typeface="Kp-Regular"/>
              </a:rPr>
              <a:t> </a:t>
            </a:r>
            <a:r>
              <a:rPr lang="en-US" sz="1800" b="0" i="0" u="none" strike="noStrike" baseline="0" dirty="0" err="1">
                <a:latin typeface="Kp-Regular"/>
              </a:rPr>
              <a:t>Pri</a:t>
            </a:r>
            <a:r>
              <a:rPr lang="en-US" sz="1800" b="0" i="0" u="none" strike="noStrike" baseline="0" dirty="0">
                <a:latin typeface="Kp-Regular"/>
              </a:rPr>
              <a:t> </a:t>
            </a:r>
            <a:r>
              <a:rPr lang="en-US" sz="1800" b="0" i="0" u="none" strike="noStrike" baseline="0" dirty="0" err="1">
                <a:latin typeface="Kp-Regular"/>
              </a:rPr>
              <a:t>nadogradnji</a:t>
            </a:r>
            <a:r>
              <a:rPr lang="en-US" sz="1800" b="0" i="0" u="none" strike="noStrike" baseline="0" dirty="0">
                <a:latin typeface="Kp-Regular"/>
              </a:rPr>
              <a:t> </a:t>
            </a:r>
            <a:r>
              <a:rPr lang="en-US" sz="1800" b="0" i="0" u="none" strike="noStrike" baseline="0" dirty="0" err="1">
                <a:latin typeface="Kp-Regular"/>
              </a:rPr>
              <a:t>sustava</a:t>
            </a:r>
            <a:r>
              <a:rPr lang="en-US" sz="1800" b="0" i="0" u="none" strike="noStrike" baseline="0" dirty="0">
                <a:latin typeface="Kp-Regular"/>
              </a:rPr>
              <a:t>, ne </a:t>
            </a:r>
            <a:r>
              <a:rPr lang="en-US" sz="1800" b="0" i="0" u="none" strike="noStrike" baseline="0" dirty="0" err="1">
                <a:latin typeface="Kp-Regular"/>
              </a:rPr>
              <a:t>smiju</a:t>
            </a:r>
            <a:r>
              <a:rPr lang="en-US" sz="1800" b="0" i="0" u="none" strike="noStrike" baseline="0" dirty="0">
                <a:latin typeface="Kp-Regular"/>
              </a:rPr>
              <a:t> se </a:t>
            </a:r>
            <a:r>
              <a:rPr lang="en-US" sz="1800" b="0" i="0" u="none" strike="noStrike" baseline="0" dirty="0" err="1">
                <a:latin typeface="Kp-Regular"/>
              </a:rPr>
              <a:t>naru</a:t>
            </a:r>
            <a:r>
              <a:rPr lang="hr-HR" sz="1800" dirty="0">
                <a:latin typeface="Kp-Regular"/>
              </a:rPr>
              <a:t>š</a:t>
            </a:r>
            <a:r>
              <a:rPr lang="en-US" sz="1800" b="0" i="0" u="none" strike="noStrike" baseline="0" dirty="0" err="1">
                <a:latin typeface="Kp-Regular"/>
              </a:rPr>
              <a:t>avati</a:t>
            </a:r>
            <a:r>
              <a:rPr lang="en-US" sz="1800" b="0" i="0" u="none" strike="noStrike" baseline="0" dirty="0">
                <a:latin typeface="Kp-Regular"/>
              </a:rPr>
              <a:t> </a:t>
            </a:r>
            <a:r>
              <a:rPr lang="en-US" sz="1800" b="0" i="0" u="none" strike="noStrike" baseline="0" dirty="0" err="1">
                <a:latin typeface="Kp-Regular"/>
              </a:rPr>
              <a:t>postoje</a:t>
            </a:r>
            <a:r>
              <a:rPr lang="hr-HR" sz="1800" dirty="0">
                <a:latin typeface="Kp-Regular"/>
              </a:rPr>
              <a:t>ć</a:t>
            </a:r>
            <a:r>
              <a:rPr lang="en-US" sz="1800" b="0" i="0" u="none" strike="noStrike" baseline="0" dirty="0">
                <a:latin typeface="Kp-Regular"/>
              </a:rPr>
              <a:t>e </a:t>
            </a:r>
            <a:r>
              <a:rPr lang="en-US" sz="1800" b="0" i="0" u="none" strike="noStrike" baseline="0" dirty="0" err="1">
                <a:latin typeface="Kp-Regular"/>
              </a:rPr>
              <a:t>funkcionalnosti</a:t>
            </a:r>
            <a:endParaRPr lang="en-US" sz="1800" b="0" i="0" u="none" strike="noStrike" baseline="0" dirty="0">
              <a:latin typeface="Kp-Regular"/>
            </a:endParaRPr>
          </a:p>
          <a:p>
            <a:pPr algn="l"/>
            <a:r>
              <a:rPr lang="en-US" sz="1800" b="0" i="0" u="none" strike="noStrike" baseline="0" dirty="0">
                <a:latin typeface="Kp-Regular"/>
              </a:rPr>
              <a:t> </a:t>
            </a:r>
            <a:r>
              <a:rPr lang="en-US" sz="1800" b="0" i="0" u="none" strike="noStrike" baseline="0" dirty="0" err="1">
                <a:latin typeface="Kp-Regular"/>
              </a:rPr>
              <a:t>Veza</a:t>
            </a:r>
            <a:r>
              <a:rPr lang="en-US" sz="1800" b="0" i="0" u="none" strike="noStrike" baseline="0" dirty="0">
                <a:latin typeface="Kp-Regular"/>
              </a:rPr>
              <a:t> s </a:t>
            </a:r>
            <a:r>
              <a:rPr lang="en-US" sz="1800" b="0" i="0" u="none" strike="noStrike" baseline="0" dirty="0" err="1">
                <a:latin typeface="Kp-Regular"/>
              </a:rPr>
              <a:t>bazom</a:t>
            </a:r>
            <a:r>
              <a:rPr lang="en-US" sz="1800" b="0" i="0" u="none" strike="noStrike" baseline="0" dirty="0">
                <a:latin typeface="Kp-Regular"/>
              </a:rPr>
              <a:t> </a:t>
            </a:r>
            <a:r>
              <a:rPr lang="en-US" sz="1800" b="0" i="0" u="none" strike="noStrike" baseline="0" dirty="0" err="1">
                <a:latin typeface="Kp-Regular"/>
              </a:rPr>
              <a:t>podataka</a:t>
            </a:r>
            <a:r>
              <a:rPr lang="en-US" sz="1800" b="0" i="0" u="none" strike="noStrike" baseline="0" dirty="0">
                <a:latin typeface="Kp-Regular"/>
              </a:rPr>
              <a:t> mora </a:t>
            </a:r>
            <a:r>
              <a:rPr lang="en-US" sz="1800" b="0" i="0" u="none" strike="noStrike" baseline="0" dirty="0" err="1">
                <a:latin typeface="Kp-Regular"/>
              </a:rPr>
              <a:t>biti</a:t>
            </a:r>
            <a:r>
              <a:rPr lang="en-US" sz="1800" b="0" i="0" u="none" strike="noStrike" baseline="0" dirty="0">
                <a:latin typeface="Kp-Regular"/>
              </a:rPr>
              <a:t> za</a:t>
            </a:r>
            <a:r>
              <a:rPr lang="hr-HR" sz="1800" dirty="0">
                <a:latin typeface="Kp-Regular"/>
              </a:rPr>
              <a:t>š</a:t>
            </a:r>
            <a:r>
              <a:rPr lang="en-US" sz="1800" b="0" i="0" u="none" strike="noStrike" baseline="0" dirty="0" err="1">
                <a:latin typeface="Kp-Regular"/>
              </a:rPr>
              <a:t>ti</a:t>
            </a:r>
            <a:r>
              <a:rPr lang="hr-HR" sz="1800" dirty="0">
                <a:latin typeface="Kp-Regular"/>
              </a:rPr>
              <a:t>ć</a:t>
            </a:r>
            <a:r>
              <a:rPr lang="en-US" sz="1800" b="0" i="0" u="none" strike="noStrike" baseline="0" dirty="0" err="1">
                <a:latin typeface="Kp-Regular"/>
              </a:rPr>
              <a:t>ena</a:t>
            </a:r>
            <a:r>
              <a:rPr lang="en-US" sz="1800" b="0" i="0" u="none" strike="noStrike" baseline="0" dirty="0">
                <a:latin typeface="Kp-Regular"/>
              </a:rPr>
              <a:t>, </a:t>
            </a:r>
            <a:r>
              <a:rPr lang="en-US" sz="1800" b="0" i="0" u="none" strike="noStrike" baseline="0" dirty="0" err="1">
                <a:latin typeface="Kp-Regular"/>
              </a:rPr>
              <a:t>brza</a:t>
            </a:r>
            <a:r>
              <a:rPr lang="en-US" sz="1800" b="0" i="0" u="none" strike="noStrike" baseline="0" dirty="0">
                <a:latin typeface="Kp-Regular"/>
              </a:rPr>
              <a:t> </a:t>
            </a:r>
            <a:r>
              <a:rPr lang="en-US" sz="1800" b="0" i="0" u="none" strike="noStrike" baseline="0" dirty="0" err="1">
                <a:latin typeface="Kp-Regular"/>
              </a:rPr>
              <a:t>i</a:t>
            </a:r>
            <a:r>
              <a:rPr lang="en-US" sz="1800" b="0" i="0" u="none" strike="noStrike" baseline="0" dirty="0">
                <a:latin typeface="Kp-Regular"/>
              </a:rPr>
              <a:t> </a:t>
            </a:r>
            <a:r>
              <a:rPr lang="en-US" sz="1800" b="0" i="0" u="none" strike="noStrike" baseline="0" dirty="0" err="1">
                <a:latin typeface="Kp-Regular"/>
              </a:rPr>
              <a:t>otporna</a:t>
            </a:r>
            <a:r>
              <a:rPr lang="en-US" sz="1800" b="0" i="0" u="none" strike="noStrike" baseline="0" dirty="0">
                <a:latin typeface="Kp-Regular"/>
              </a:rPr>
              <a:t> </a:t>
            </a:r>
            <a:r>
              <a:rPr lang="en-US" sz="1800" b="0" i="0" u="none" strike="noStrike" baseline="0" dirty="0" err="1">
                <a:latin typeface="Kp-Regular"/>
              </a:rPr>
              <a:t>na</a:t>
            </a:r>
            <a:r>
              <a:rPr lang="en-US" sz="1800" b="0" i="0" u="none" strike="noStrike" baseline="0" dirty="0">
                <a:latin typeface="Kp-Regular"/>
              </a:rPr>
              <a:t> </a:t>
            </a:r>
            <a:r>
              <a:rPr lang="en-US" sz="1800" b="0" i="0" u="none" strike="noStrike" baseline="0" dirty="0" err="1">
                <a:latin typeface="Kp-Regular"/>
              </a:rPr>
              <a:t>vanjske</a:t>
            </a:r>
            <a:r>
              <a:rPr lang="en-US" sz="1800" b="0" i="0" u="none" strike="noStrike" baseline="0" dirty="0">
                <a:latin typeface="Kp-Regular"/>
              </a:rPr>
              <a:t> </a:t>
            </a:r>
            <a:r>
              <a:rPr lang="en-US" sz="1800" b="0" i="0" u="none" strike="noStrike" baseline="0" dirty="0" err="1">
                <a:latin typeface="Kp-Regular"/>
              </a:rPr>
              <a:t>gre</a:t>
            </a:r>
            <a:r>
              <a:rPr lang="hr-HR" sz="1800" dirty="0">
                <a:latin typeface="Kp-Regular"/>
              </a:rPr>
              <a:t>š</a:t>
            </a:r>
            <a:r>
              <a:rPr lang="en-US" sz="1800" b="0" i="0" u="none" strike="noStrike" baseline="0" dirty="0" err="1">
                <a:latin typeface="Kp-Regular"/>
              </a:rPr>
              <a:t>ke</a:t>
            </a:r>
            <a:endParaRPr lang="en-US" sz="1800" b="0" i="0" u="none" strike="noStrike" baseline="0" dirty="0">
              <a:latin typeface="Kp-Regular"/>
            </a:endParaRPr>
          </a:p>
          <a:p>
            <a:pPr algn="l"/>
            <a:r>
              <a:rPr lang="en-US" sz="1800" b="0" i="0" u="none" strike="noStrike" baseline="0" dirty="0">
                <a:latin typeface="Kp-Regular"/>
              </a:rPr>
              <a:t> </a:t>
            </a:r>
            <a:r>
              <a:rPr lang="en-US" sz="1800" b="0" i="0" u="none" strike="noStrike" baseline="0" dirty="0" err="1">
                <a:latin typeface="Kp-Regular"/>
              </a:rPr>
              <a:t>Pristup</a:t>
            </a:r>
            <a:r>
              <a:rPr lang="en-US" sz="1800" b="0" i="0" u="none" strike="noStrike" baseline="0" dirty="0">
                <a:latin typeface="Kp-Regular"/>
              </a:rPr>
              <a:t> </a:t>
            </a:r>
            <a:r>
              <a:rPr lang="en-US" sz="1800" b="0" i="0" u="none" strike="noStrike" baseline="0" dirty="0" err="1">
                <a:latin typeface="Kp-Regular"/>
              </a:rPr>
              <a:t>sustavu</a:t>
            </a:r>
            <a:r>
              <a:rPr lang="en-US" sz="1800" b="0" i="0" u="none" strike="noStrike" baseline="0" dirty="0">
                <a:latin typeface="Kp-Regular"/>
              </a:rPr>
              <a:t> </a:t>
            </a:r>
            <a:r>
              <a:rPr lang="en-US" sz="1800" b="0" i="0" u="none" strike="noStrike" baseline="0" dirty="0" err="1">
                <a:latin typeface="Kp-Regular"/>
              </a:rPr>
              <a:t>treba</a:t>
            </a:r>
            <a:r>
              <a:rPr lang="en-US" sz="1800" b="0" i="0" u="none" strike="noStrike" baseline="0" dirty="0">
                <a:latin typeface="Kp-Regular"/>
              </a:rPr>
              <a:t> </a:t>
            </a:r>
            <a:r>
              <a:rPr lang="en-US" sz="1800" b="0" i="0" u="none" strike="noStrike" baseline="0" dirty="0" err="1">
                <a:latin typeface="Kp-Regular"/>
              </a:rPr>
              <a:t>biti</a:t>
            </a:r>
            <a:r>
              <a:rPr lang="en-US" sz="1800" b="0" i="0" u="none" strike="noStrike" baseline="0" dirty="0">
                <a:latin typeface="Kp-Regular"/>
              </a:rPr>
              <a:t> </a:t>
            </a:r>
            <a:r>
              <a:rPr lang="en-US" sz="1800" b="0" i="0" u="none" strike="noStrike" baseline="0" dirty="0" err="1">
                <a:latin typeface="Kp-Regular"/>
              </a:rPr>
              <a:t>mogu</a:t>
            </a:r>
            <a:r>
              <a:rPr lang="hr-HR" sz="1800" dirty="0">
                <a:latin typeface="Kp-Regular"/>
              </a:rPr>
              <a:t>ć</a:t>
            </a:r>
            <a:r>
              <a:rPr lang="en-US" sz="1800" b="0" i="0" u="none" strike="noStrike" baseline="0" dirty="0">
                <a:latin typeface="Kp-Regular"/>
              </a:rPr>
              <a:t> </a:t>
            </a:r>
            <a:r>
              <a:rPr lang="en-US" sz="1800" b="0" i="0" u="none" strike="noStrike" baseline="0" dirty="0" err="1">
                <a:latin typeface="Kp-Regular"/>
              </a:rPr>
              <a:t>iz</a:t>
            </a:r>
            <a:r>
              <a:rPr lang="en-US" sz="1800" b="0" i="0" u="none" strike="noStrike" baseline="0" dirty="0">
                <a:latin typeface="Kp-Regular"/>
              </a:rPr>
              <a:t> </a:t>
            </a:r>
            <a:r>
              <a:rPr lang="en-US" sz="1800" b="0" i="0" u="none" strike="noStrike" baseline="0" dirty="0" err="1">
                <a:latin typeface="Kp-Regular"/>
              </a:rPr>
              <a:t>javne</a:t>
            </a:r>
            <a:r>
              <a:rPr lang="en-US" sz="1800" b="0" i="0" u="none" strike="noStrike" baseline="0" dirty="0">
                <a:latin typeface="Kp-Regular"/>
              </a:rPr>
              <a:t> </a:t>
            </a:r>
            <a:r>
              <a:rPr lang="en-US" sz="1800" b="0" i="0" u="none" strike="noStrike" baseline="0" dirty="0" err="1">
                <a:latin typeface="Kp-Regular"/>
              </a:rPr>
              <a:t>mre</a:t>
            </a:r>
            <a:r>
              <a:rPr lang="hr-HR" sz="1800" dirty="0">
                <a:latin typeface="Kp-Regular"/>
              </a:rPr>
              <a:t>ž</a:t>
            </a:r>
            <a:r>
              <a:rPr lang="en-US" sz="1800" b="0" i="0" u="none" strike="noStrike" baseline="0" dirty="0">
                <a:latin typeface="Kp-Regular"/>
              </a:rPr>
              <a:t>e, </a:t>
            </a:r>
            <a:r>
              <a:rPr lang="en-US" sz="1800" b="0" i="0" u="none" strike="noStrike" baseline="0" dirty="0" err="1">
                <a:latin typeface="Kp-Regular"/>
              </a:rPr>
              <a:t>uz</a:t>
            </a:r>
            <a:r>
              <a:rPr lang="en-US" sz="1800" b="0" i="0" u="none" strike="noStrike" baseline="0" dirty="0">
                <a:latin typeface="Kp-Regular"/>
              </a:rPr>
              <a:t> </a:t>
            </a:r>
            <a:r>
              <a:rPr lang="en-US" sz="1800" b="0" i="0" u="none" strike="noStrike" baseline="0" dirty="0" err="1">
                <a:latin typeface="Kp-Regular"/>
              </a:rPr>
              <a:t>kori</a:t>
            </a:r>
            <a:r>
              <a:rPr lang="hr-HR" sz="1800" dirty="0">
                <a:latin typeface="Kp-Regular"/>
              </a:rPr>
              <a:t>š</a:t>
            </a:r>
            <a:r>
              <a:rPr lang="en-US" sz="1800" b="0" i="0" u="none" strike="noStrike" baseline="0" dirty="0" err="1">
                <a:latin typeface="Kp-Regular"/>
              </a:rPr>
              <a:t>tenje</a:t>
            </a:r>
            <a:r>
              <a:rPr lang="en-US" sz="1800" b="0" i="0" u="none" strike="noStrike" baseline="0" dirty="0">
                <a:latin typeface="Kp-Regular"/>
              </a:rPr>
              <a:t> HTTPS-a </a:t>
            </a:r>
            <a:r>
              <a:rPr lang="en-US" sz="1800" b="0" i="0" u="none" strike="noStrike" baseline="0" dirty="0" err="1">
                <a:latin typeface="Kp-Regular"/>
              </a:rPr>
              <a:t>radi</a:t>
            </a:r>
            <a:r>
              <a:rPr lang="hr-HR" sz="1800" dirty="0">
                <a:latin typeface="Kp-Regular"/>
              </a:rPr>
              <a:t> </a:t>
            </a:r>
            <a:r>
              <a:rPr lang="en-US" sz="1800" b="0" i="0" u="none" strike="noStrike" baseline="0" dirty="0" err="1">
                <a:latin typeface="Kp-Regular"/>
              </a:rPr>
              <a:t>sigurne</a:t>
            </a:r>
            <a:r>
              <a:rPr lang="en-US" sz="1800" b="0" i="0" u="none" strike="noStrike" baseline="0" dirty="0">
                <a:latin typeface="Kp-Regular"/>
              </a:rPr>
              <a:t> </a:t>
            </a:r>
            <a:r>
              <a:rPr lang="en-US" sz="1800" b="0" i="0" u="none" strike="noStrike" baseline="0" dirty="0" err="1">
                <a:latin typeface="Kp-Regular"/>
              </a:rPr>
              <a:t>komunikacije</a:t>
            </a:r>
            <a:endParaRPr lang="en-US" dirty="0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FDC29C97-EBBB-F5C2-5194-D80E835CF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21741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  <p:pic>
        <p:nvPicPr>
          <p:cNvPr id="6" name="Slika 5" descr="Slika na kojoj se prikazuje tekst, snimka zaslona, dijagram, Trokut&#10;&#10;Opis je automatski generiran">
            <a:extLst>
              <a:ext uri="{FF2B5EF4-FFF2-40B4-BE49-F238E27FC236}">
                <a16:creationId xmlns:a16="http://schemas.microsoft.com/office/drawing/2014/main" id="{80B8080F-4FAF-F64C-8046-1AFC12399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61" y="1452561"/>
            <a:ext cx="4967813" cy="373849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E9F7CA5-F199-1E1B-EEB2-74F3F4495A92}"/>
              </a:ext>
            </a:extLst>
          </p:cNvPr>
          <p:cNvSpPr txBox="1">
            <a:spLocks/>
          </p:cNvSpPr>
          <p:nvPr/>
        </p:nvSpPr>
        <p:spPr>
          <a:xfrm>
            <a:off x="5267674" y="1385755"/>
            <a:ext cx="3734086" cy="4931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ranklin Gothic Book" panose="020B0503020102020204" pitchFamily="34" charset="0"/>
              <a:buChar char="―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hr-HR" sz="2400" dirty="0"/>
              <a:t>Sustav je baziran na „klijent - poslužitelj” arhitekturi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Komunikacija računala korisnika i računala poslužitelja odvija se preko HTTP veze</a:t>
            </a:r>
          </a:p>
          <a:p>
            <a:pPr>
              <a:lnSpc>
                <a:spcPct val="100000"/>
              </a:lnSpc>
            </a:pPr>
            <a:endParaRPr lang="hr-HR" sz="2400" dirty="0"/>
          </a:p>
          <a:p>
            <a:pPr>
              <a:lnSpc>
                <a:spcPct val="100000"/>
              </a:lnSpc>
            </a:pPr>
            <a:r>
              <a:rPr lang="hr-HR" sz="2400" dirty="0"/>
              <a:t>Korišten koncept MVC (</a:t>
            </a:r>
            <a:r>
              <a:rPr lang="hr-HR" sz="2400" i="1" dirty="0"/>
              <a:t>Model </a:t>
            </a:r>
            <a:r>
              <a:rPr lang="hr-HR" sz="2400" i="1" dirty="0" err="1"/>
              <a:t>View</a:t>
            </a:r>
            <a:r>
              <a:rPr lang="hr-HR" sz="2400" i="1" dirty="0"/>
              <a:t> </a:t>
            </a:r>
            <a:r>
              <a:rPr lang="hr-HR" sz="2400" i="1" dirty="0" err="1"/>
              <a:t>Controller</a:t>
            </a:r>
            <a:r>
              <a:rPr lang="hr-HR" sz="2400" dirty="0"/>
              <a:t>) arhitekture</a:t>
            </a:r>
            <a:endParaRPr lang="hr-HR" sz="18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DCCFAA7-6A44-844C-296E-1F8D919D92EB}"/>
              </a:ext>
            </a:extLst>
          </p:cNvPr>
          <p:cNvSpPr txBox="1">
            <a:spLocks/>
          </p:cNvSpPr>
          <p:nvPr/>
        </p:nvSpPr>
        <p:spPr>
          <a:xfrm>
            <a:off x="1098701" y="5212358"/>
            <a:ext cx="3473300" cy="5088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ranklin Gothic Book" panose="020B0503020102020204" pitchFamily="34" charset="0"/>
              <a:buChar char="―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hr-HR" i="1" dirty="0"/>
              <a:t>Dijagram razmještaja</a:t>
            </a:r>
          </a:p>
        </p:txBody>
      </p:sp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E9F7CA5-F199-1E1B-EEB2-74F3F4495A92}"/>
              </a:ext>
            </a:extLst>
          </p:cNvPr>
          <p:cNvSpPr txBox="1">
            <a:spLocks/>
          </p:cNvSpPr>
          <p:nvPr/>
        </p:nvSpPr>
        <p:spPr>
          <a:xfrm>
            <a:off x="6206012" y="1136822"/>
            <a:ext cx="2882907" cy="49313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ranklin Gothic Book" panose="020B0503020102020204" pitchFamily="34" charset="0"/>
              <a:buChar char="―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hr-HR" sz="2400" dirty="0"/>
              <a:t>Sučelje za dohvat HTML, CSS i JS datoteka – </a:t>
            </a:r>
            <a:r>
              <a:rPr lang="hr-HR" sz="2400" dirty="0" err="1"/>
              <a:t>Router</a:t>
            </a:r>
            <a:r>
              <a:rPr lang="hr-HR" sz="2400" dirty="0"/>
              <a:t> - </a:t>
            </a:r>
            <a:r>
              <a:rPr lang="hr-HR" sz="2400" dirty="0" err="1"/>
              <a:t>frontend</a:t>
            </a:r>
            <a:r>
              <a:rPr lang="hr-HR" sz="2400" dirty="0"/>
              <a:t> 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Sučelje za dohvat JSON podataka – REST API – </a:t>
            </a:r>
            <a:r>
              <a:rPr lang="hr-HR" sz="2400" dirty="0" err="1"/>
              <a:t>backend</a:t>
            </a:r>
            <a:endParaRPr lang="hr-HR" sz="2400" dirty="0"/>
          </a:p>
          <a:p>
            <a:pPr>
              <a:lnSpc>
                <a:spcPct val="100000"/>
              </a:lnSpc>
            </a:pPr>
            <a:r>
              <a:rPr lang="hr-HR" sz="2400" dirty="0"/>
              <a:t>Sučelje </a:t>
            </a:r>
            <a:r>
              <a:rPr lang="hr-HR" sz="2400" dirty="0" err="1"/>
              <a:t>JpaRepository</a:t>
            </a:r>
            <a:r>
              <a:rPr lang="hr-HR" sz="2400" dirty="0"/>
              <a:t> – baza podataka</a:t>
            </a:r>
          </a:p>
          <a:p>
            <a:pPr>
              <a:lnSpc>
                <a:spcPct val="100000"/>
              </a:lnSpc>
            </a:pPr>
            <a:r>
              <a:rPr lang="hr-HR" sz="2400" dirty="0" err="1"/>
              <a:t>React-view</a:t>
            </a:r>
            <a:r>
              <a:rPr lang="hr-HR" sz="2400" dirty="0"/>
              <a:t> – komunikacija sa aplikacijom</a:t>
            </a:r>
          </a:p>
          <a:p>
            <a:pPr>
              <a:lnSpc>
                <a:spcPct val="100000"/>
              </a:lnSpc>
            </a:pPr>
            <a:endParaRPr lang="hr-HR" sz="2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DCCFAA7-6A44-844C-296E-1F8D919D92EB}"/>
              </a:ext>
            </a:extLst>
          </p:cNvPr>
          <p:cNvSpPr txBox="1">
            <a:spLocks/>
          </p:cNvSpPr>
          <p:nvPr/>
        </p:nvSpPr>
        <p:spPr>
          <a:xfrm>
            <a:off x="1098700" y="5466768"/>
            <a:ext cx="3473300" cy="5088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ranklin Gothic Book" panose="020B0503020102020204" pitchFamily="34" charset="0"/>
              <a:buChar char="―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hr-HR" i="1" dirty="0"/>
              <a:t>Dijagram komponenti</a:t>
            </a:r>
          </a:p>
        </p:txBody>
      </p:sp>
      <p:pic>
        <p:nvPicPr>
          <p:cNvPr id="5" name="Slika 4" descr="Slika na kojoj se prikazuje tekst, dijagram, Plan, Trokut&#10;&#10;Opis je automatski generiran">
            <a:extLst>
              <a:ext uri="{FF2B5EF4-FFF2-40B4-BE49-F238E27FC236}">
                <a16:creationId xmlns:a16="http://schemas.microsoft.com/office/drawing/2014/main" id="{7385FF14-CD22-AEB3-65E3-A945613A0C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10" y="1136822"/>
            <a:ext cx="5898102" cy="430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444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E9F7CA5-F199-1E1B-EEB2-74F3F4495A92}"/>
              </a:ext>
            </a:extLst>
          </p:cNvPr>
          <p:cNvSpPr txBox="1">
            <a:spLocks/>
          </p:cNvSpPr>
          <p:nvPr/>
        </p:nvSpPr>
        <p:spPr>
          <a:xfrm>
            <a:off x="7259033" y="1231210"/>
            <a:ext cx="1884967" cy="4931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ranklin Gothic Book" panose="020B0503020102020204" pitchFamily="34" charset="0"/>
              <a:buChar char="―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hr-HR" sz="2000" dirty="0"/>
              <a:t>Model razredi prikazuju strukturu baze podataka</a:t>
            </a:r>
          </a:p>
          <a:p>
            <a:pPr>
              <a:lnSpc>
                <a:spcPct val="100000"/>
              </a:lnSpc>
            </a:pPr>
            <a:r>
              <a:rPr lang="hr-HR" sz="2000" dirty="0" err="1"/>
              <a:t>Implementi</a:t>
            </a:r>
            <a:r>
              <a:rPr lang="hr-HR" sz="2000" dirty="0"/>
              <a:t>-rane metode komuniciraju s bazom podataka</a:t>
            </a:r>
          </a:p>
          <a:p>
            <a:pPr>
              <a:lnSpc>
                <a:spcPct val="100000"/>
              </a:lnSpc>
            </a:pPr>
            <a:endParaRPr lang="hr-HR" sz="2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DCCFAA7-6A44-844C-296E-1F8D919D92EB}"/>
              </a:ext>
            </a:extLst>
          </p:cNvPr>
          <p:cNvSpPr txBox="1">
            <a:spLocks/>
          </p:cNvSpPr>
          <p:nvPr/>
        </p:nvSpPr>
        <p:spPr>
          <a:xfrm>
            <a:off x="1795959" y="6322261"/>
            <a:ext cx="3473300" cy="50882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ranklin Gothic Book" panose="020B0503020102020204" pitchFamily="34" charset="0"/>
              <a:buChar char="―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hr-HR" i="1" dirty="0"/>
              <a:t>Dijagram razreda – modeli</a:t>
            </a:r>
          </a:p>
          <a:p>
            <a:pPr marL="0" indent="0">
              <a:lnSpc>
                <a:spcPct val="100000"/>
              </a:lnSpc>
              <a:buNone/>
            </a:pPr>
            <a:endParaRPr lang="hr-HR" i="1" dirty="0"/>
          </a:p>
        </p:txBody>
      </p:sp>
      <p:pic>
        <p:nvPicPr>
          <p:cNvPr id="6" name="Slika 5" descr="Slika na kojoj se prikazuje tekst, snimka zaslona, Font, dijagram&#10;&#10;Opis je automatski generiran">
            <a:extLst>
              <a:ext uri="{FF2B5EF4-FFF2-40B4-BE49-F238E27FC236}">
                <a16:creationId xmlns:a16="http://schemas.microsoft.com/office/drawing/2014/main" id="{FEA7E9AC-DE18-9A37-6DC9-5A0EA20E1A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4"/>
          <a:stretch/>
        </p:blipFill>
        <p:spPr>
          <a:xfrm>
            <a:off x="-40384" y="1028996"/>
            <a:ext cx="7388425" cy="529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71480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1293</TotalTime>
  <Words>688</Words>
  <Application>Microsoft Office PowerPoint</Application>
  <PresentationFormat>On-screen Show (4:3)</PresentationFormat>
  <Paragraphs>143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Century Gothic</vt:lpstr>
      <vt:lpstr>Courier New</vt:lpstr>
      <vt:lpstr>Franklin Gothic Book</vt:lpstr>
      <vt:lpstr>Kp-Regular</vt:lpstr>
      <vt:lpstr>Wingdings</vt:lpstr>
      <vt:lpstr>PROGI-template</vt:lpstr>
      <vt:lpstr>Wild Track Aristos</vt:lpstr>
      <vt:lpstr>Sadržaj</vt:lpstr>
      <vt:lpstr>Članovi tima</vt:lpstr>
      <vt:lpstr>Opis zadatka</vt:lpstr>
      <vt:lpstr>Pregled glavnih funkcionalnih zahtjeva</vt:lpstr>
      <vt:lpstr>Nefunkcionalni i zahtjevi domene primjene</vt:lpstr>
      <vt:lpstr>Arhitektura sustava</vt:lpstr>
      <vt:lpstr>Arhitektura sustava</vt:lpstr>
      <vt:lpstr>Arhitektura sustava</vt:lpstr>
      <vt:lpstr>Ispitivanje sustava</vt:lpstr>
      <vt:lpstr>Korišteni alati i tehnologije</vt:lpstr>
      <vt:lpstr>Organizacija rada</vt:lpstr>
      <vt:lpstr>Naučene lekcije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Josipa Udovičić</cp:lastModifiedBy>
  <cp:revision>36</cp:revision>
  <dcterms:created xsi:type="dcterms:W3CDTF">2016-01-18T13:10:52Z</dcterms:created>
  <dcterms:modified xsi:type="dcterms:W3CDTF">2024-01-22T11:18:59Z</dcterms:modified>
</cp:coreProperties>
</file>