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56E9BBD-FEC8-4D77-B170-F28C887390D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5838B9-205A-4809-A12B-F25F02E2B7F1}" type="slidenum">
              <a:rPr lang="hr-HR" smtClean="0"/>
              <a:t>‹#›</a:t>
            </a:fld>
            <a:endParaRPr lang="hr-H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tebeer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8712" cy="720080"/>
          </a:xfrm>
        </p:spPr>
        <p:txBody>
          <a:bodyPr>
            <a:normAutofit/>
          </a:bodyPr>
          <a:lstStyle/>
          <a:p>
            <a:r>
              <a:rPr lang="hr-HR" dirty="0" smtClean="0"/>
              <a:t>Josip begić</a:t>
            </a:r>
          </a:p>
          <a:p>
            <a:r>
              <a:rPr lang="hr-HR" dirty="0" smtClean="0"/>
              <a:t>PMF-MO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Analiza teksta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98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4685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501317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KNIME workflow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74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Preprocesiranje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dirty="0" smtClean="0"/>
              <a:t>Parsing (pri učitavanju podataka)</a:t>
            </a:r>
          </a:p>
          <a:p>
            <a:pPr marL="342900" indent="-342900">
              <a:buFont typeface="+mj-lt"/>
              <a:buAutoNum type="arabicPeriod"/>
            </a:pPr>
            <a:endParaRPr lang="hr-HR" dirty="0" smtClean="0"/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Enrichment </a:t>
            </a:r>
            <a:r>
              <a:rPr lang="hr-HR" i="1" dirty="0" smtClean="0"/>
              <a:t>(POS tagger, Penn Treebank)</a:t>
            </a:r>
          </a:p>
          <a:p>
            <a:pPr marL="342900" indent="-342900">
              <a:buFont typeface="+mj-lt"/>
              <a:buAutoNum type="arabicPeriod"/>
            </a:pPr>
            <a:endParaRPr lang="hr-HR" i="1" dirty="0" smtClean="0"/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Transformation </a:t>
            </a:r>
            <a:r>
              <a:rPr lang="hr-HR" i="1" dirty="0" smtClean="0"/>
              <a:t>(BoW, stupac sa termovima i u kojem se dokumentu nalaze) (novi KNIME omogućuje ovo i na kraju napraviti)</a:t>
            </a:r>
          </a:p>
          <a:p>
            <a:pPr marL="342900" indent="-342900">
              <a:buFont typeface="+mj-lt"/>
              <a:buAutoNum type="arabicPeriod"/>
            </a:pPr>
            <a:endParaRPr lang="hr-HR" i="1" dirty="0" smtClean="0"/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Preprocessing </a:t>
            </a:r>
            <a:r>
              <a:rPr lang="hr-HR" i="1" dirty="0" smtClean="0"/>
              <a:t>(Stop word filter, POS filter, Porter stemmer, Case converter, Punctuation erasure)</a:t>
            </a:r>
          </a:p>
          <a:p>
            <a:pPr marL="342900" indent="-342900">
              <a:buFont typeface="+mj-lt"/>
              <a:buAutoNum type="arabicPeriod"/>
            </a:pPr>
            <a:endParaRPr lang="hr-HR" i="1" dirty="0" smtClean="0"/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Frequencies &amp; keyword extraction </a:t>
            </a:r>
            <a:r>
              <a:rPr lang="hr-HR" i="1" dirty="0" smtClean="0"/>
              <a:t>(TF*IDF, Chi-square keyword extractor, Keygraph keyword extractor)</a:t>
            </a:r>
          </a:p>
          <a:p>
            <a:pPr marL="342900" indent="-342900">
              <a:buFont typeface="+mj-lt"/>
              <a:buAutoNum type="arabicPeriod"/>
            </a:pPr>
            <a:endParaRPr lang="hr-HR" i="1" dirty="0" smtClean="0"/>
          </a:p>
          <a:p>
            <a:pPr marL="342900" indent="-342900">
              <a:buFont typeface="+mj-lt"/>
              <a:buAutoNum type="arabicPeriod"/>
            </a:pPr>
            <a:r>
              <a:rPr lang="hr-HR" dirty="0" smtClean="0"/>
              <a:t>Transformation </a:t>
            </a:r>
            <a:r>
              <a:rPr lang="hr-HR" i="1" dirty="0" smtClean="0"/>
              <a:t>(Document vector)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5977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Izvlačenje ključnih riječi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u="sng" dirty="0" smtClean="0"/>
              <a:t>TF*IDF</a:t>
            </a:r>
            <a:r>
              <a:rPr lang="hr-HR" dirty="0" smtClean="0"/>
              <a:t> - statistika koja mjeri koliko je pojedina riječ važna za dokument u odnosu na sve dokumente u skupu. Povećava se proporcionalno sa brojem pojavljivanja riječi u dokumentu, ali i smanjuje sa brojem pojavljivanja riječi u svim dokumentima (riječi koje se često spominju u svim tekstovima, poput „beer”, gube na važnosti)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u="sng" dirty="0" smtClean="0"/>
              <a:t>Keygraph keyword extractor </a:t>
            </a:r>
            <a:r>
              <a:rPr lang="hr-HR" dirty="0" smtClean="0"/>
              <a:t>- Najfrekventnije rijeci predstavljaju početne  čvorove u grafu, te se zatim računa jačina veza između  čvorova. Povezani podgrafovi danog grafa predstavljaju klastere. Novi pojmovi zatim se dodaju grafu ovisno o tome koliko su blizu kojem cvoru.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u="sng" dirty="0" smtClean="0"/>
              <a:t>Chi-square keyword extractor</a:t>
            </a:r>
            <a:r>
              <a:rPr lang="hr-HR" dirty="0" smtClean="0"/>
              <a:t> – Radi na način da najfrekventnije pojmove grupira u klastere s obzirom na L1 normu koja predstavlja udaljenost izmedu njihove vjerojatnosne distribucije. Jednom grupirani pojmovi zatim se rangiraju u padajućem poretku ovisno o tome koliko odudara očekivano pojavljivanje u klasteru od stvarnog pojavljivanja. Ključne riječi su one sa najvećom razlikom.</a:t>
            </a:r>
          </a:p>
        </p:txBody>
      </p:sp>
    </p:spTree>
    <p:extLst>
      <p:ext uri="{BB962C8B-B14F-4D97-AF65-F5344CB8AC3E}">
        <p14:creationId xmlns:p14="http://schemas.microsoft.com/office/powerpoint/2010/main" val="3088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3526"/>
            <a:ext cx="4176464" cy="3013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317738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/>
              <a:t>Keygraph keyword ekstraktor</a:t>
            </a:r>
            <a:endParaRPr lang="hr-HR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3526"/>
            <a:ext cx="4032448" cy="2929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3297196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r-HR" sz="1400" dirty="0" smtClean="0">
                <a:solidFill>
                  <a:prstClr val="black"/>
                </a:solidFill>
              </a:rPr>
              <a:t>Hi-kvadrat ekstraktor</a:t>
            </a:r>
            <a:endParaRPr lang="hr-HR" sz="14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604973"/>
            <a:ext cx="4176463" cy="22734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9642" y="5949280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r-HR" sz="1400" dirty="0" smtClean="0">
                <a:solidFill>
                  <a:prstClr val="black"/>
                </a:solidFill>
              </a:rPr>
              <a:t>TF*ID metoda</a:t>
            </a:r>
            <a:endParaRPr lang="hr-HR" sz="1400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22" y="3861048"/>
            <a:ext cx="3680685" cy="19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Strojno učenje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ideja: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naučiti računalo kako prepoznati je li tekst pozitivan ili negativan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svakome tekstu pridružiti pripadnu klasu, i gledati koji proizvodi imaju najviše pozitivnih recenzija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skup za učenje: tekstovi ocjenjeni ocjenama ispod 2.1 dobro reprezentiraju negativnu klasu, a oni iznad 4.4 dobro reprezentiraju pozitivnu klasu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SVM, 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koju metodu ekstrakcije riječi koristiti?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96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Rezultati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1" y="1556792"/>
            <a:ext cx="5115639" cy="305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8" y="5229200"/>
            <a:ext cx="4791744" cy="457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4611418"/>
            <a:ext cx="293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Učinak pojedinog klasifikatora</a:t>
            </a:r>
            <a:endParaRPr lang="hr-H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574047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Dimenzija prostora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8472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Alternativna rješenja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775635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sustav za preporuku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dictionary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grupiranje podataka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3434680" cy="33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9"/>
            <a:ext cx="4698522" cy="2920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84984"/>
            <a:ext cx="5076564" cy="2777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656"/>
            <a:ext cx="3181794" cy="2372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26369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/>
              <a:t>Promjena riječi tokom vremena</a:t>
            </a:r>
            <a:endParaRPr lang="hr-H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33918" y="603706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„Najbolje” pivo na svijetu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1447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80928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Keygraph keyword ekstraktor najbolji za ovaj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Pretpostavka NB o </a:t>
            </a:r>
            <a:r>
              <a:rPr lang="hr-HR" smtClean="0"/>
              <a:t>uvjetnoj nezavisnosti je </a:t>
            </a:r>
            <a:r>
              <a:rPr lang="hr-HR" dirty="0" smtClean="0"/>
              <a:t>kriva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KNIME koristan samo na manjem skupu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Bolji skup podataka daje bolja rješenja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3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Baza podataka</a:t>
            </a:r>
          </a:p>
          <a:p>
            <a:r>
              <a:rPr lang="hr-HR" dirty="0" smtClean="0"/>
              <a:t>Knime</a:t>
            </a:r>
          </a:p>
          <a:p>
            <a:r>
              <a:rPr lang="hr-HR" dirty="0" smtClean="0"/>
              <a:t>Strojno učenje</a:t>
            </a:r>
          </a:p>
          <a:p>
            <a:r>
              <a:rPr lang="hr-HR" dirty="0" smtClean="0"/>
              <a:t>Alternativna rješenja</a:t>
            </a:r>
          </a:p>
          <a:p>
            <a:r>
              <a:rPr lang="hr-HR" dirty="0" smtClean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117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Problem: koje je najbolje pivo na svijetu?</a:t>
            </a: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501008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Definicija najbolje pive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Pristup rješavanju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Kakvim skupom podataka raspolažemo?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www.ratebeer.com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3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 podataka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852936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379 789 recenzija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22 jezika (232 522 engleski)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30 135 piva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15 752 korisnika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ocjene od 1 do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hlinkClick r:id="rId2"/>
              </a:rPr>
              <a:t>www.ratebeer.com</a:t>
            </a:r>
            <a:r>
              <a:rPr lang="hr-HR" dirty="0" smtClean="0"/>
              <a:t> postoji od 2000.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7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Analiza baze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15972"/>
            <a:ext cx="7848872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87727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Distribucija broja recenzija po godinama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42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4534"/>
            <a:ext cx="8136903" cy="2495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2760410"/>
            <a:ext cx="417646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hr-HR" dirty="0" smtClean="0"/>
              <a:t>Distribucija duljine recenzija</a:t>
            </a:r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" y="3212976"/>
            <a:ext cx="4936748" cy="2736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823" y="3429000"/>
            <a:ext cx="3031305" cy="2520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714" y="6021288"/>
            <a:ext cx="354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Distribucija ocjena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6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1" y="260648"/>
            <a:ext cx="4000062" cy="4320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4008" y="332656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dijakritički znakovi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krive vrijednosti u stupcima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„RETIRED” naslovi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pentaho, excel, impala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27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3"/>
            <a:ext cx="6624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obrisati sve tekstove koji nisu na engleskom jeziku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obrisati „retired” naslove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obrisati recenzije starije od 2011.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izbrisati recenzije sa više od 800 i manje od 40 znakova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obrisati </a:t>
            </a:r>
            <a:r>
              <a:rPr lang="hr-HR" i="1" dirty="0" smtClean="0"/>
              <a:t>spam (</a:t>
            </a:r>
            <a:r>
              <a:rPr lang="hr-HR" dirty="0" smtClean="0"/>
              <a:t>isti tekst kopirani više puta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63906"/>
              </p:ext>
            </p:extLst>
          </p:nvPr>
        </p:nvGraphicFramePr>
        <p:xfrm>
          <a:off x="587896" y="4581128"/>
          <a:ext cx="64323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94"/>
                <a:gridCol w="1608094"/>
                <a:gridCol w="1608094"/>
                <a:gridCol w="1608094"/>
              </a:tblGrid>
              <a:tr h="360040">
                <a:tc>
                  <a:txBody>
                    <a:bodyPr/>
                    <a:lstStyle/>
                    <a:p>
                      <a:r>
                        <a:rPr lang="hr-HR" dirty="0" smtClean="0"/>
                        <a:t>Baza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#korisnika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#recenzija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#proizvoda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Početna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15</a:t>
                      </a:r>
                      <a:r>
                        <a:rPr lang="hr-HR" baseline="0" dirty="0" smtClean="0"/>
                        <a:t> 752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379 789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30 135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„Sređena”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6</a:t>
                      </a:r>
                      <a:r>
                        <a:rPr lang="hr-HR" baseline="0" dirty="0" smtClean="0"/>
                        <a:t> 286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172 133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20 485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2852936"/>
            <a:ext cx="6480174" cy="397767"/>
          </a:xfrm>
        </p:spPr>
        <p:txBody>
          <a:bodyPr/>
          <a:lstStyle/>
          <a:p>
            <a:r>
              <a:rPr lang="hr-HR" dirty="0" smtClean="0"/>
              <a:t>The konstantz information miner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KNIME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73016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open source platforma za analizu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brojni algoritmi strojnog učenja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brojne ekstenzije (text preprocessing)</a:t>
            </a:r>
          </a:p>
        </p:txBody>
      </p:sp>
    </p:spTree>
    <p:extLst>
      <p:ext uri="{BB962C8B-B14F-4D97-AF65-F5344CB8AC3E}">
        <p14:creationId xmlns:p14="http://schemas.microsoft.com/office/powerpoint/2010/main" val="33255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294</TotalTime>
  <Words>536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Analiza teksta </vt:lpstr>
      <vt:lpstr>Sadržaj</vt:lpstr>
      <vt:lpstr>Uvod</vt:lpstr>
      <vt:lpstr>Baza podataka</vt:lpstr>
      <vt:lpstr>Analiza baze</vt:lpstr>
      <vt:lpstr>PowerPoint Presentation</vt:lpstr>
      <vt:lpstr>PowerPoint Presentation</vt:lpstr>
      <vt:lpstr>Zaključak</vt:lpstr>
      <vt:lpstr>KNIME</vt:lpstr>
      <vt:lpstr>PowerPoint Presentation</vt:lpstr>
      <vt:lpstr>Preprocesiranje</vt:lpstr>
      <vt:lpstr>Izvlačenje ključnih riječi</vt:lpstr>
      <vt:lpstr>PowerPoint Presentation</vt:lpstr>
      <vt:lpstr>Strojno učenje</vt:lpstr>
      <vt:lpstr>Rezultati</vt:lpstr>
      <vt:lpstr>Alternativna rješenja</vt:lpstr>
      <vt:lpstr>PowerPoint Presentation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teksta</dc:title>
  <dc:creator>igaly</dc:creator>
  <cp:lastModifiedBy>igaly</cp:lastModifiedBy>
  <cp:revision>22</cp:revision>
  <dcterms:created xsi:type="dcterms:W3CDTF">2014-07-08T12:41:27Z</dcterms:created>
  <dcterms:modified xsi:type="dcterms:W3CDTF">2014-07-08T17:36:03Z</dcterms:modified>
</cp:coreProperties>
</file>